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sldIdLst>
    <p:sldId id="259" r:id="rId2"/>
    <p:sldId id="257" r:id="rId3"/>
    <p:sldId id="262" r:id="rId4"/>
    <p:sldId id="261" r:id="rId5"/>
    <p:sldId id="263" r:id="rId6"/>
    <p:sldId id="264" r:id="rId7"/>
    <p:sldId id="260" r:id="rId8"/>
    <p:sldId id="258" r:id="rId9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8" d="100"/>
          <a:sy n="108" d="100"/>
        </p:scale>
        <p:origin x="-1704" y="-17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828800" y="3159760"/>
            <a:ext cx="457200" cy="1034129"/>
          </a:xfrm>
          <a:prstGeom prst="rect">
            <a:avLst/>
          </a:prstGeom>
          <a:noFill/>
        </p:spPr>
        <p:txBody>
          <a:bodyPr wrap="square" lIns="0" tIns="9144" rIns="0" bIns="9144" rtlCol="0" anchor="ctr" anchorCtr="0">
            <a:spAutoFit/>
          </a:bodyPr>
          <a:lstStyle/>
          <a:p>
            <a:r>
              <a:rPr lang="en-US" sz="6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77240" y="1219200"/>
            <a:ext cx="7543800" cy="2152650"/>
          </a:xfrm>
        </p:spPr>
        <p:txBody>
          <a:bodyPr>
            <a:noAutofit/>
          </a:bodyPr>
          <a:lstStyle>
            <a:lvl1pPr>
              <a:defRPr sz="6000">
                <a:solidFill>
                  <a:schemeClr val="tx1"/>
                </a:solidFill>
              </a:defRPr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133600" y="3375491"/>
            <a:ext cx="6172200" cy="685800"/>
          </a:xfrm>
        </p:spPr>
        <p:txBody>
          <a:bodyPr anchor="ctr"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en-US" dirty="0"/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39AF9-D642-4394-AF64-EE4DF24A5B6A}" type="datetimeFigureOut">
              <a:rPr lang="it-IT" smtClean="0"/>
              <a:t>21/11/2019</a:t>
            </a:fld>
            <a:endParaRPr lang="it-IT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EB1FBCA-4431-46A0-9E5C-4D9A2B5C67F5}" type="slidenum">
              <a:rPr lang="it-IT" smtClean="0"/>
              <a:t>‹N›</a:t>
            </a:fld>
            <a:endParaRPr lang="it-IT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it-IT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133600" y="685801"/>
            <a:ext cx="5791200" cy="3505199"/>
          </a:xfrm>
        </p:spPr>
        <p:txBody>
          <a:bodyPr vert="eaVert" anchor="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39AF9-D642-4394-AF64-EE4DF24A5B6A}" type="datetimeFigureOut">
              <a:rPr lang="it-IT" smtClean="0"/>
              <a:t>21/11/2019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B1FBCA-4431-46A0-9E5C-4D9A2B5C67F5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09600" y="609601"/>
            <a:ext cx="2133600" cy="5181600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895600" y="685801"/>
            <a:ext cx="5029200" cy="4572000"/>
          </a:xfrm>
        </p:spPr>
        <p:txBody>
          <a:bodyPr vert="eaVert" anchor="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39AF9-D642-4394-AF64-EE4DF24A5B6A}" type="datetimeFigureOut">
              <a:rPr lang="it-IT" smtClean="0"/>
              <a:t>21/11/2019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B1FBCA-4431-46A0-9E5C-4D9A2B5C67F5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39AF9-D642-4394-AF64-EE4DF24A5B6A}" type="datetimeFigureOut">
              <a:rPr lang="it-IT" smtClean="0"/>
              <a:t>21/11/2019</a:t>
            </a:fld>
            <a:endParaRPr lang="it-IT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EB1FBCA-4431-46A0-9E5C-4D9A2B5C67F5}" type="slidenum">
              <a:rPr lang="it-IT" smtClean="0"/>
              <a:t>‹N›</a:t>
            </a:fld>
            <a:endParaRPr lang="it-IT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it-I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4267200" y="4074497"/>
            <a:ext cx="457200" cy="1015663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0" y="4267368"/>
            <a:ext cx="3733800" cy="731520"/>
          </a:xfrm>
        </p:spPr>
        <p:txBody>
          <a:bodyPr anchor="ctr">
            <a:normAutofit/>
          </a:bodyPr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39AF9-D642-4394-AF64-EE4DF24A5B6A}" type="datetimeFigureOut">
              <a:rPr lang="it-IT" smtClean="0"/>
              <a:t>21/11/2019</a:t>
            </a:fld>
            <a:endParaRPr lang="it-IT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EB1FBCA-4431-46A0-9E5C-4D9A2B5C67F5}" type="slidenum">
              <a:rPr lang="it-IT" smtClean="0"/>
              <a:t>‹N›</a:t>
            </a:fld>
            <a:endParaRPr lang="it-IT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286000" y="1905000"/>
            <a:ext cx="6035040" cy="2350008"/>
          </a:xfrm>
        </p:spPr>
        <p:txBody>
          <a:bodyPr/>
          <a:lstStyle>
            <a:lvl1pPr marL="0" algn="l" defTabSz="914400" rtl="0" eaLnBrk="1" latinLnBrk="0" hangingPunct="1">
              <a:spcBef>
                <a:spcPct val="0"/>
              </a:spcBef>
              <a:buNone/>
              <a:defRPr lang="en-US" sz="5400" b="0" kern="1200" cap="none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39AF9-D642-4394-AF64-EE4DF24A5B6A}" type="datetimeFigureOut">
              <a:rPr lang="it-IT" smtClean="0"/>
              <a:t>21/11/2019</a:t>
            </a:fld>
            <a:endParaRPr lang="it-I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EB1FBCA-4431-46A0-9E5C-4D9A2B5C67F5}" type="slidenum">
              <a:rPr lang="it-IT" smtClean="0"/>
              <a:t>‹N›</a:t>
            </a:fld>
            <a:endParaRPr lang="it-IT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3"/>
          </p:nvPr>
        </p:nvSpPr>
        <p:spPr>
          <a:xfrm>
            <a:off x="1344168" y="658368"/>
            <a:ext cx="3273552" cy="3429000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4"/>
          </p:nvPr>
        </p:nvSpPr>
        <p:spPr>
          <a:xfrm>
            <a:off x="5029200" y="658368"/>
            <a:ext cx="3273552" cy="3432175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41120" y="661976"/>
            <a:ext cx="3273552" cy="639762"/>
          </a:xfrm>
        </p:spPr>
        <p:txBody>
          <a:bodyPr anchor="ctr">
            <a:noAutofit/>
          </a:bodyPr>
          <a:lstStyle>
            <a:lvl1pPr marL="0" indent="0">
              <a:buNone/>
              <a:defRPr sz="2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44168" y="1371600"/>
            <a:ext cx="3276600" cy="2743200"/>
          </a:xfrm>
        </p:spPr>
        <p:txBody>
          <a:bodyPr anchor="t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29200" y="661976"/>
            <a:ext cx="3273552" cy="639762"/>
          </a:xfrm>
        </p:spPr>
        <p:txBody>
          <a:bodyPr anchor="ctr">
            <a:noAutofit/>
          </a:bodyPr>
          <a:lstStyle>
            <a:lvl1pPr marL="0" indent="0">
              <a:buNone/>
              <a:defRPr sz="2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29200" y="1371600"/>
            <a:ext cx="3273552" cy="2743200"/>
          </a:xfrm>
        </p:spPr>
        <p:txBody>
          <a:bodyPr anchor="t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056640" y="520192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780280" y="520192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39AF9-D642-4394-AF64-EE4DF24A5B6A}" type="datetimeFigureOut">
              <a:rPr lang="it-IT" smtClean="0"/>
              <a:t>21/11/2019</a:t>
            </a:fld>
            <a:endParaRPr lang="it-IT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EB1FBCA-4431-46A0-9E5C-4D9A2B5C67F5}" type="slidenum">
              <a:rPr lang="it-IT" smtClean="0"/>
              <a:t>‹N›</a:t>
            </a:fld>
            <a:endParaRPr lang="it-IT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it-I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39AF9-D642-4394-AF64-EE4DF24A5B6A}" type="datetimeFigureOut">
              <a:rPr lang="it-IT" smtClean="0"/>
              <a:t>21/11/2019</a:t>
            </a:fld>
            <a:endParaRPr lang="it-IT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EB1FBCA-4431-46A0-9E5C-4D9A2B5C67F5}" type="slidenum">
              <a:rPr lang="it-IT" smtClean="0"/>
              <a:t>‹N›</a:t>
            </a:fld>
            <a:endParaRPr lang="it-IT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it-I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39AF9-D642-4394-AF64-EE4DF24A5B6A}" type="datetimeFigureOut">
              <a:rPr lang="it-IT" smtClean="0"/>
              <a:t>21/11/2019</a:t>
            </a:fld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EB1FBCA-4431-46A0-9E5C-4D9A2B5C67F5}" type="slidenum">
              <a:rPr lang="it-IT" smtClean="0"/>
              <a:t>‹N›</a:t>
            </a:fld>
            <a:endParaRPr lang="it-IT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it-I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5328920" y="1774588"/>
            <a:ext cx="457200" cy="1231106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8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8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85801"/>
            <a:ext cx="4343400" cy="3429000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15000" y="685801"/>
            <a:ext cx="2590800" cy="3429000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39AF9-D642-4394-AF64-EE4DF24A5B6A}" type="datetimeFigureOut">
              <a:rPr lang="it-IT" smtClean="0"/>
              <a:t>21/11/2019</a:t>
            </a:fld>
            <a:endParaRPr lang="it-IT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EB1FBCA-4431-46A0-9E5C-4D9A2B5C67F5}" type="slidenum">
              <a:rPr lang="it-IT" smtClean="0"/>
              <a:t>‹N›</a:t>
            </a:fld>
            <a:endParaRPr lang="it-IT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18" name="Title 1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219200" y="612775"/>
            <a:ext cx="6705600" cy="2546985"/>
          </a:xfrm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it-IT" smtClean="0"/>
              <a:t>Fare clic sull'icona per inserire un'immagine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743200" y="3453047"/>
            <a:ext cx="5029200" cy="720804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435352" y="3331464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39AF9-D642-4394-AF64-EE4DF24A5B6A}" type="datetimeFigureOut">
              <a:rPr lang="it-IT" smtClean="0"/>
              <a:t>21/11/2019</a:t>
            </a:fld>
            <a:endParaRPr lang="it-IT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EB1FBCA-4431-46A0-9E5C-4D9A2B5C67F5}" type="slidenum">
              <a:rPr lang="it-IT" smtClean="0"/>
              <a:t>‹N›</a:t>
            </a:fld>
            <a:endParaRPr lang="it-IT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it-I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>
            <a:gsLst>
              <a:gs pos="0">
                <a:schemeClr val="accent6">
                  <a:lumMod val="50000"/>
                  <a:alpha val="36000"/>
                </a:schemeClr>
              </a:gs>
              <a:gs pos="100000">
                <a:schemeClr val="bg2">
                  <a:alpha val="1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 rot="19724275">
            <a:off x="1373221" y="1038440"/>
            <a:ext cx="7240620" cy="5706987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7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 rot="17656910">
            <a:off x="-274211" y="1165875"/>
            <a:ext cx="5538472" cy="4480459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8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 rot="19724275">
            <a:off x="3277955" y="116854"/>
            <a:ext cx="6479362" cy="4754757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8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77240" y="4876800"/>
            <a:ext cx="7543800" cy="9144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33600" y="685801"/>
            <a:ext cx="6096000" cy="36575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5473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1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fld id="{A6339AF9-D642-4394-AF64-EE4DF24A5B6A}" type="datetimeFigureOut">
              <a:rPr lang="it-IT" smtClean="0"/>
              <a:t>21/11/2019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22960" y="6154738"/>
            <a:ext cx="45720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2960" y="5842000"/>
            <a:ext cx="2133600" cy="304800"/>
          </a:xfrm>
          <a:prstGeom prst="rect">
            <a:avLst/>
          </a:prstGeom>
        </p:spPr>
        <p:txBody>
          <a:bodyPr vert="horz" lIns="91440" tIns="45720" rIns="91440" bIns="9144" rtlCol="0" anchor="b"/>
          <a:lstStyle>
            <a:lvl1pPr algn="l">
              <a:defRPr sz="16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fld id="{2EB1FBCA-4431-46A0-9E5C-4D9A2B5C67F5}" type="slidenum">
              <a:rPr lang="it-IT" smtClean="0"/>
              <a:t>‹N›</a:t>
            </a:fld>
            <a:endParaRPr lang="it-IT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9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56032" algn="l" defTabSz="914400" rtl="0" eaLnBrk="1" latinLnBrk="0" hangingPunct="1">
        <a:spcBef>
          <a:spcPct val="20000"/>
        </a:spcBef>
        <a:spcAft>
          <a:spcPts val="0"/>
        </a:spcAft>
        <a:buSzPct val="60000"/>
        <a:buFont typeface="Wingdings" pitchFamily="2" charset="2"/>
        <a:buChar char=""/>
        <a:defRPr sz="21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1pPr>
      <a:lvl2pPr marL="64008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"/>
        <a:defRPr sz="19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2pPr>
      <a:lvl3pPr marL="100584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"/>
        <a:defRPr sz="17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3pPr>
      <a:lvl4pPr marL="137160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"/>
        <a:defRPr sz="16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4pPr>
      <a:lvl5pPr marL="164592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"/>
        <a:defRPr sz="15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5pPr>
      <a:lvl6pPr marL="196596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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6pPr>
      <a:lvl7pPr marL="224028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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7pPr>
      <a:lvl8pPr marL="251460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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8pPr>
      <a:lvl9pPr marL="283464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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0" y="2996952"/>
            <a:ext cx="8229600" cy="3417243"/>
          </a:xfrm>
        </p:spPr>
        <p:txBody>
          <a:bodyPr/>
          <a:lstStyle/>
          <a:p>
            <a:r>
              <a:rPr lang="it-IT" dirty="0" smtClean="0"/>
              <a:t>Ora non basta più!</a:t>
            </a:r>
          </a:p>
          <a:p>
            <a:r>
              <a:rPr lang="it-IT" dirty="0" smtClean="0"/>
              <a:t>Concetto di SICUREZZA </a:t>
            </a:r>
          </a:p>
          <a:p>
            <a:pPr marL="18288" indent="0">
              <a:buNone/>
            </a:pPr>
            <a:r>
              <a:rPr lang="it-IT" dirty="0" smtClean="0"/>
              <a:t>che corrisponde anche a </a:t>
            </a:r>
          </a:p>
          <a:p>
            <a:pPr marL="18288" indent="0">
              <a:buNone/>
            </a:pPr>
            <a:r>
              <a:rPr lang="it-IT" dirty="0" smtClean="0"/>
              <a:t>LEGALITA’.</a:t>
            </a:r>
          </a:p>
          <a:p>
            <a:r>
              <a:rPr lang="it-IT" dirty="0" smtClean="0"/>
              <a:t>Non solo gestire la CRISI, </a:t>
            </a:r>
          </a:p>
          <a:p>
            <a:pPr marL="18288" indent="0">
              <a:buNone/>
            </a:pPr>
            <a:r>
              <a:rPr lang="it-IT" dirty="0" smtClean="0"/>
              <a:t>ma anche la sua previsione.</a:t>
            </a:r>
          </a:p>
          <a:p>
            <a:endParaRPr lang="it-IT" dirty="0"/>
          </a:p>
          <a:p>
            <a:endParaRPr lang="it-IT" dirty="0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51520" y="548680"/>
            <a:ext cx="8229600" cy="2434282"/>
          </a:xfrm>
        </p:spPr>
        <p:txBody>
          <a:bodyPr>
            <a:normAutofit fontScale="90000"/>
          </a:bodyPr>
          <a:lstStyle/>
          <a:p>
            <a:r>
              <a:rPr lang="it-IT" dirty="0" smtClean="0">
                <a:latin typeface="AR BLANCA" panose="02000000000000000000" pitchFamily="2" charset="0"/>
              </a:rPr>
              <a:t/>
            </a:r>
            <a:br>
              <a:rPr lang="it-IT" dirty="0" smtClean="0">
                <a:latin typeface="AR BLANCA" panose="02000000000000000000" pitchFamily="2" charset="0"/>
              </a:rPr>
            </a:br>
            <a:r>
              <a:rPr lang="it-IT" dirty="0" smtClean="0">
                <a:latin typeface="AR BLANCA" panose="02000000000000000000" pitchFamily="2" charset="0"/>
              </a:rPr>
              <a:t>«COSTRUIRE </a:t>
            </a:r>
            <a:r>
              <a:rPr lang="it-IT" dirty="0" smtClean="0">
                <a:solidFill>
                  <a:schemeClr val="tx2"/>
                </a:solidFill>
                <a:latin typeface="AR BLANCA" panose="02000000000000000000" pitchFamily="2" charset="0"/>
              </a:rPr>
              <a:t>BENE»</a:t>
            </a:r>
            <a:r>
              <a:rPr lang="it-IT" dirty="0" smtClean="0">
                <a:latin typeface="AR BLANCA" panose="02000000000000000000" pitchFamily="2" charset="0"/>
              </a:rPr>
              <a:t>  </a:t>
            </a:r>
            <a:br>
              <a:rPr lang="it-IT" dirty="0" smtClean="0">
                <a:latin typeface="AR BLANCA" panose="02000000000000000000" pitchFamily="2" charset="0"/>
              </a:rPr>
            </a:br>
            <a:r>
              <a:rPr lang="it-IT" sz="4000" dirty="0" smtClean="0">
                <a:latin typeface="AR BLANCA" panose="02000000000000000000" pitchFamily="2" charset="0"/>
              </a:rPr>
              <a:t>è un fatto non solo costruttivo ma anche culturale!</a:t>
            </a:r>
            <a:br>
              <a:rPr lang="it-IT" sz="4000" dirty="0" smtClean="0">
                <a:latin typeface="AR BLANCA" panose="02000000000000000000" pitchFamily="2" charset="0"/>
              </a:rPr>
            </a:br>
            <a:r>
              <a:rPr lang="it-IT" sz="4000" dirty="0" smtClean="0">
                <a:latin typeface="AR CENA" panose="02000000000000000000" pitchFamily="2" charset="0"/>
              </a:rPr>
              <a:t>Ad esempio La CHIESA è la </a:t>
            </a:r>
            <a:r>
              <a:rPr lang="it-IT" sz="4000" dirty="0" smtClean="0">
                <a:solidFill>
                  <a:srgbClr val="FF0000"/>
                </a:solidFill>
                <a:latin typeface="AR CENA" panose="02000000000000000000" pitchFamily="2" charset="0"/>
              </a:rPr>
              <a:t>casa</a:t>
            </a:r>
            <a:r>
              <a:rPr lang="it-IT" sz="4000" dirty="0" smtClean="0">
                <a:latin typeface="AR CENA" panose="02000000000000000000" pitchFamily="2" charset="0"/>
              </a:rPr>
              <a:t> più bella!</a:t>
            </a:r>
            <a:endParaRPr lang="it-IT" sz="4000" dirty="0">
              <a:latin typeface="AR CENA" panose="02000000000000000000" pitchFamily="2" charset="0"/>
            </a:endParaRPr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0232" y="116632"/>
            <a:ext cx="2286000" cy="1371600"/>
          </a:xfrm>
          <a:prstGeom prst="rect">
            <a:avLst/>
          </a:prstGeom>
        </p:spPr>
      </p:pic>
      <p:pic>
        <p:nvPicPr>
          <p:cNvPr id="5" name="Immagin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1920" y="2886128"/>
            <a:ext cx="5268390" cy="39718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50074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95536" y="188640"/>
            <a:ext cx="8064896" cy="3960440"/>
          </a:xfrm>
        </p:spPr>
        <p:txBody>
          <a:bodyPr>
            <a:normAutofit fontScale="62500" lnSpcReduction="20000"/>
          </a:bodyPr>
          <a:lstStyle/>
          <a:p>
            <a:pPr fontAlgn="base"/>
            <a:r>
              <a:rPr lang="it-IT" b="1" dirty="0" smtClean="0"/>
              <a:t>CONCETTI: Cos’è </a:t>
            </a:r>
            <a:r>
              <a:rPr lang="it-IT" b="1" dirty="0"/>
              <a:t>il rischio sismico</a:t>
            </a:r>
          </a:p>
          <a:p>
            <a:pPr marL="0" indent="0" fontAlgn="base">
              <a:buNone/>
            </a:pPr>
            <a:r>
              <a:rPr lang="it-IT" dirty="0"/>
              <a:t>Il rischio sismico è la misura matematica/ingegneristica per valutare il danno atteso a seguito di un possibile evento sismico.</a:t>
            </a:r>
          </a:p>
          <a:p>
            <a:pPr marL="0" indent="0" fontAlgn="base">
              <a:buNone/>
            </a:pPr>
            <a:r>
              <a:rPr lang="it-IT" dirty="0"/>
              <a:t>Il rischio sismico dipende da un’interazione di fattori. Esso è funzione di:</a:t>
            </a:r>
          </a:p>
          <a:p>
            <a:pPr fontAlgn="base"/>
            <a:r>
              <a:rPr lang="it-IT" dirty="0"/>
              <a:t>pericolosità</a:t>
            </a:r>
          </a:p>
          <a:p>
            <a:pPr fontAlgn="base"/>
            <a:r>
              <a:rPr lang="it-IT" dirty="0"/>
              <a:t>vulnerabilità</a:t>
            </a:r>
          </a:p>
          <a:p>
            <a:pPr fontAlgn="base"/>
            <a:r>
              <a:rPr lang="it-IT" dirty="0"/>
              <a:t>esposizione</a:t>
            </a:r>
          </a:p>
          <a:p>
            <a:pPr marL="0" indent="0" fontAlgn="base">
              <a:buNone/>
            </a:pPr>
            <a:r>
              <a:rPr lang="it-IT" dirty="0"/>
              <a:t>In particolare è valida la relazione:</a:t>
            </a:r>
          </a:p>
          <a:p>
            <a:pPr fontAlgn="base"/>
            <a:r>
              <a:rPr lang="it-IT" b="1" dirty="0"/>
              <a:t>Rischio = Pericolosità · Vulnerabilità · Esposizione</a:t>
            </a:r>
            <a:endParaRPr lang="it-IT" dirty="0"/>
          </a:p>
          <a:p>
            <a:pPr marL="0" indent="0" fontAlgn="base">
              <a:buNone/>
            </a:pPr>
            <a:r>
              <a:rPr lang="it-IT" dirty="0"/>
              <a:t>ove:</a:t>
            </a:r>
          </a:p>
          <a:p>
            <a:pPr fontAlgn="base"/>
            <a:r>
              <a:rPr lang="it-IT" dirty="0"/>
              <a:t>pericolosità: è la probabilità che si verifichi un sisma (terremoto atteso); è legato alla zona sismica in cui si trova l’edificio</a:t>
            </a:r>
          </a:p>
          <a:p>
            <a:pPr fontAlgn="base"/>
            <a:r>
              <a:rPr lang="it-IT" dirty="0"/>
              <a:t>vulnerabilità: consiste nella valutazione delle conseguenze del sisma; è legata alla capacità dell’edificio di resistere al sisma</a:t>
            </a:r>
          </a:p>
          <a:p>
            <a:pPr fontAlgn="base"/>
            <a:r>
              <a:rPr lang="it-IT" dirty="0"/>
              <a:t>esposizione: è la valutazione socio/economica delle conseguenze; è legata ai contesti delle comunità</a:t>
            </a:r>
          </a:p>
          <a:p>
            <a:pPr fontAlgn="base"/>
            <a:r>
              <a:rPr lang="it-IT" dirty="0"/>
              <a:t> </a:t>
            </a:r>
          </a:p>
          <a:p>
            <a:pPr fontAlgn="base"/>
            <a:endParaRPr lang="it-IT" dirty="0"/>
          </a:p>
          <a:p>
            <a:pPr fontAlgn="base"/>
            <a:r>
              <a:rPr lang="it-IT" i="1" dirty="0"/>
              <a:t>Rischio sismico</a:t>
            </a:r>
          </a:p>
          <a:p>
            <a:endParaRPr lang="it-IT" dirty="0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2074"/>
          </a:xfrm>
        </p:spPr>
        <p:txBody>
          <a:bodyPr>
            <a:normAutofit fontScale="90000"/>
          </a:bodyPr>
          <a:lstStyle/>
          <a:p>
            <a:pPr fontAlgn="base"/>
            <a:endParaRPr lang="it-IT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015" t="36188" r="39852" b="36188"/>
          <a:stretch/>
        </p:blipFill>
        <p:spPr bwMode="auto">
          <a:xfrm>
            <a:off x="-20768" y="3460159"/>
            <a:ext cx="9176564" cy="33843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961609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728" r="18493" b="8484"/>
          <a:stretch/>
        </p:blipFill>
        <p:spPr bwMode="auto">
          <a:xfrm>
            <a:off x="107504" y="908720"/>
            <a:ext cx="8817111" cy="48550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6050983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 dirty="0" smtClean="0"/>
          </a:p>
          <a:p>
            <a:endParaRPr lang="it-IT" dirty="0"/>
          </a:p>
          <a:p>
            <a:endParaRPr lang="it-IT" dirty="0" smtClean="0"/>
          </a:p>
          <a:p>
            <a:endParaRPr lang="it-IT" dirty="0"/>
          </a:p>
          <a:p>
            <a:endParaRPr lang="it-IT" dirty="0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76" t="18374" r="18185" b="6478"/>
          <a:stretch/>
        </p:blipFill>
        <p:spPr bwMode="auto">
          <a:xfrm>
            <a:off x="1353553" y="-24490"/>
            <a:ext cx="5544616" cy="31275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6" t="12365" r="18028" b="7675"/>
          <a:stretch/>
        </p:blipFill>
        <p:spPr bwMode="auto">
          <a:xfrm>
            <a:off x="846330" y="3160578"/>
            <a:ext cx="6559062" cy="365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9147134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" y="1600200"/>
            <a:ext cx="8435280" cy="4925144"/>
          </a:xfrm>
        </p:spPr>
        <p:txBody>
          <a:bodyPr/>
          <a:lstStyle/>
          <a:p>
            <a:r>
              <a:rPr lang="it-IT" dirty="0" smtClean="0"/>
              <a:t> </a:t>
            </a:r>
            <a:endParaRPr lang="it-IT" dirty="0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276" t="12276" r="29204" b="22512"/>
          <a:stretch/>
        </p:blipFill>
        <p:spPr bwMode="auto">
          <a:xfrm>
            <a:off x="0" y="908720"/>
            <a:ext cx="4713916" cy="41645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018" t="18463" r="34018" b="-1482"/>
          <a:stretch/>
        </p:blipFill>
        <p:spPr bwMode="auto">
          <a:xfrm>
            <a:off x="4719587" y="908720"/>
            <a:ext cx="4461426" cy="6517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0792721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0" y="260648"/>
            <a:ext cx="5598040" cy="1008112"/>
          </a:xfrm>
        </p:spPr>
        <p:txBody>
          <a:bodyPr>
            <a:normAutofit/>
          </a:bodyPr>
          <a:lstStyle/>
          <a:p>
            <a:r>
              <a:rPr lang="it-IT" sz="1600" dirty="0" smtClean="0"/>
              <a:t>PATRIMONIO FRAGILE: </a:t>
            </a:r>
            <a:br>
              <a:rPr lang="it-IT" sz="1600" dirty="0" smtClean="0"/>
            </a:br>
            <a:r>
              <a:rPr lang="it-IT" sz="1600" dirty="0" smtClean="0"/>
              <a:t>verifica costruttiva Copertura originaria 1900 circa</a:t>
            </a:r>
            <a:endParaRPr lang="it-IT" sz="1600" dirty="0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4725440" y="4581128"/>
            <a:ext cx="4662630" cy="1752600"/>
          </a:xfrm>
        </p:spPr>
        <p:txBody>
          <a:bodyPr/>
          <a:lstStyle/>
          <a:p>
            <a:r>
              <a:rPr lang="it-IT" sz="2000" dirty="0" smtClean="0"/>
              <a:t>Copertura riparata nel 1980 circa</a:t>
            </a:r>
          </a:p>
          <a:p>
            <a:endParaRPr lang="it-IT" dirty="0" smtClean="0"/>
          </a:p>
          <a:p>
            <a:endParaRPr lang="it-IT" dirty="0"/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4" y="1196751"/>
            <a:ext cx="4432654" cy="3324491"/>
          </a:xfrm>
          <a:prstGeom prst="rect">
            <a:avLst/>
          </a:prstGeom>
        </p:spPr>
      </p:pic>
      <p:pic>
        <p:nvPicPr>
          <p:cNvPr id="5" name="Immagin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5440" y="1207322"/>
            <a:ext cx="4418560" cy="3313920"/>
          </a:xfrm>
          <a:prstGeom prst="rect">
            <a:avLst/>
          </a:prstGeom>
        </p:spPr>
      </p:pic>
      <p:pic>
        <p:nvPicPr>
          <p:cNvPr id="6" name="Immagin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7664" y="4694874"/>
            <a:ext cx="2747797" cy="20608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98515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155842" y="948303"/>
            <a:ext cx="6720747" cy="5040560"/>
          </a:xfrm>
        </p:spPr>
      </p:pic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323528" y="692696"/>
            <a:ext cx="8229600" cy="1143000"/>
          </a:xfrm>
        </p:spPr>
        <p:txBody>
          <a:bodyPr>
            <a:normAutofit fontScale="90000"/>
          </a:bodyPr>
          <a:lstStyle/>
          <a:p>
            <a:pPr algn="l"/>
            <a:r>
              <a:rPr lang="it-IT" sz="3200" dirty="0" smtClean="0"/>
              <a:t>Errori progettuali:</a:t>
            </a:r>
            <a:br>
              <a:rPr lang="it-IT" sz="3200" dirty="0" smtClean="0"/>
            </a:br>
            <a:r>
              <a:rPr lang="it-IT" sz="3200" dirty="0" smtClean="0"/>
              <a:t>Nuova distribuzione</a:t>
            </a:r>
            <a:br>
              <a:rPr lang="it-IT" sz="3200" dirty="0" smtClean="0"/>
            </a:br>
            <a:r>
              <a:rPr lang="it-IT" sz="3200" dirty="0" smtClean="0"/>
              <a:t>tipologica</a:t>
            </a:r>
            <a:br>
              <a:rPr lang="it-IT" sz="3200" dirty="0" smtClean="0"/>
            </a:br>
            <a:endParaRPr lang="it-IT" sz="3200" dirty="0"/>
          </a:p>
        </p:txBody>
      </p:sp>
    </p:spTree>
    <p:extLst>
      <p:ext uri="{BB962C8B-B14F-4D97-AF65-F5344CB8AC3E}">
        <p14:creationId xmlns:p14="http://schemas.microsoft.com/office/powerpoint/2010/main" val="256666326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 dirty="0"/>
          </a:p>
          <a:p>
            <a:endParaRPr lang="it-IT" dirty="0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dirty="0"/>
              <a:t/>
            </a:r>
            <a:br>
              <a:rPr lang="it-IT" dirty="0"/>
            </a:br>
            <a:endParaRPr lang="it-IT" dirty="0"/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12776"/>
            <a:ext cx="4247456" cy="3185592"/>
          </a:xfrm>
          <a:prstGeom prst="rect">
            <a:avLst/>
          </a:prstGeom>
        </p:spPr>
      </p:pic>
      <p:pic>
        <p:nvPicPr>
          <p:cNvPr id="6" name="Immagin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3466" y="1419454"/>
            <a:ext cx="4800534" cy="3600400"/>
          </a:xfrm>
          <a:prstGeom prst="rect">
            <a:avLst/>
          </a:prstGeom>
        </p:spPr>
      </p:pic>
      <p:sp>
        <p:nvSpPr>
          <p:cNvPr id="5" name="Rettangolo 4"/>
          <p:cNvSpPr/>
          <p:nvPr/>
        </p:nvSpPr>
        <p:spPr>
          <a:xfrm>
            <a:off x="669409" y="635967"/>
            <a:ext cx="431643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dirty="0" smtClean="0"/>
              <a:t>«Economie» di cantiere </a:t>
            </a:r>
          </a:p>
          <a:p>
            <a:r>
              <a:rPr lang="it-IT" dirty="0" smtClean="0"/>
              <a:t>che intervengono anche sulle fondazioni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684949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lementare">
  <a:themeElements>
    <a:clrScheme name="Elementare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629DD1"/>
      </a:accent1>
      <a:accent2>
        <a:srgbClr val="297FD5"/>
      </a:accent2>
      <a:accent3>
        <a:srgbClr val="7F8FA9"/>
      </a:accent3>
      <a:accent4>
        <a:srgbClr val="4A66AC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Elementare">
      <a:maj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Elementare">
      <a: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48000">
              <a:schemeClr val="phClr">
                <a:tint val="54000"/>
                <a:satMod val="140000"/>
              </a:schemeClr>
            </a:gs>
            <a:gs pos="100000">
              <a:schemeClr val="phClr">
                <a:tint val="24000"/>
                <a:satMod val="260000"/>
              </a:schemeClr>
            </a:gs>
          </a:gsLst>
          <a:lin ang="1620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48000"/>
                <a:satMod val="180000"/>
                <a:lumMod val="94000"/>
              </a:schemeClr>
            </a:gs>
            <a:gs pos="100000">
              <a:schemeClr val="phClr">
                <a:shade val="48000"/>
                <a:satMod val="180000"/>
                <a:lumMod val="94000"/>
              </a:schemeClr>
            </a:gs>
          </a:gsLst>
          <a:lin ang="4140000" scaled="1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12700" dir="5400000" sx="102000" sy="102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19800000"/>
            </a:lightRig>
          </a:scene3d>
          <a:sp3d prstMaterial="metal">
            <a:bevelT w="38100" h="38100"/>
          </a:sp3d>
        </a:effectStyle>
        <a:effectStyle>
          <a:effectLst>
            <a:outerShdw blurRad="114300" dist="114300" dir="5400000" rotWithShape="0">
              <a:srgbClr val="000000">
                <a:alpha val="7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plastic"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5000"/>
              </a:schemeClr>
            </a:gs>
            <a:gs pos="100000">
              <a:schemeClr val="phClr">
                <a:shade val="40000"/>
                <a:satMod val="18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4000"/>
                <a:satMod val="280000"/>
              </a:schemeClr>
              <a:schemeClr val="phClr">
                <a:tint val="60000"/>
                <a:sat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Elemental</Template>
  <TotalTime>563</TotalTime>
  <Words>145</Words>
  <Application>Microsoft Office PowerPoint</Application>
  <PresentationFormat>Presentazione su schermo (4:3)</PresentationFormat>
  <Paragraphs>32</Paragraphs>
  <Slides>8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8</vt:i4>
      </vt:variant>
    </vt:vector>
  </HeadingPairs>
  <TitlesOfParts>
    <vt:vector size="9" baseType="lpstr">
      <vt:lpstr>Elementare</vt:lpstr>
      <vt:lpstr> «COSTRUIRE BENE»   è un fatto non solo costruttivo ma anche culturale! Ad esempio La CHIESA è la casa più bella!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PATRIMONIO FRAGILE:  verifica costruttiva Copertura originaria 1900 circa</vt:lpstr>
      <vt:lpstr>Errori progettuali: Nuova distribuzione tipologica </vt:lpstr>
      <vt:lpstr> </vt:lpstr>
    </vt:vector>
  </TitlesOfParts>
  <Company>Hewlett-Packard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pc5</dc:creator>
  <cp:lastModifiedBy>pc5 </cp:lastModifiedBy>
  <cp:revision>12</cp:revision>
  <dcterms:created xsi:type="dcterms:W3CDTF">2019-11-20T12:29:20Z</dcterms:created>
  <dcterms:modified xsi:type="dcterms:W3CDTF">2019-11-21T15:24:53Z</dcterms:modified>
</cp:coreProperties>
</file>