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7"/>
  </p:notesMasterIdLst>
  <p:sldIdLst>
    <p:sldId id="337" r:id="rId2"/>
    <p:sldId id="374" r:id="rId3"/>
    <p:sldId id="359" r:id="rId4"/>
    <p:sldId id="360" r:id="rId5"/>
    <p:sldId id="338" r:id="rId6"/>
    <p:sldId id="339" r:id="rId7"/>
    <p:sldId id="340" r:id="rId8"/>
    <p:sldId id="341" r:id="rId9"/>
    <p:sldId id="342" r:id="rId10"/>
    <p:sldId id="343" r:id="rId11"/>
    <p:sldId id="373" r:id="rId12"/>
    <p:sldId id="344" r:id="rId13"/>
    <p:sldId id="375" r:id="rId14"/>
    <p:sldId id="376" r:id="rId15"/>
    <p:sldId id="377" r:id="rId16"/>
    <p:sldId id="378" r:id="rId17"/>
    <p:sldId id="379" r:id="rId18"/>
    <p:sldId id="380" r:id="rId19"/>
    <p:sldId id="381" r:id="rId20"/>
    <p:sldId id="382" r:id="rId21"/>
    <p:sldId id="383" r:id="rId22"/>
    <p:sldId id="384" r:id="rId23"/>
    <p:sldId id="385" r:id="rId24"/>
    <p:sldId id="386" r:id="rId25"/>
    <p:sldId id="387" r:id="rId26"/>
    <p:sldId id="388" r:id="rId27"/>
    <p:sldId id="389" r:id="rId28"/>
    <p:sldId id="390" r:id="rId29"/>
    <p:sldId id="391" r:id="rId30"/>
    <p:sldId id="392" r:id="rId31"/>
    <p:sldId id="393" r:id="rId32"/>
    <p:sldId id="394" r:id="rId33"/>
    <p:sldId id="395" r:id="rId34"/>
    <p:sldId id="396" r:id="rId35"/>
    <p:sldId id="397" r:id="rId36"/>
    <p:sldId id="398" r:id="rId37"/>
    <p:sldId id="399" r:id="rId38"/>
    <p:sldId id="400" r:id="rId39"/>
    <p:sldId id="401" r:id="rId40"/>
    <p:sldId id="402" r:id="rId41"/>
    <p:sldId id="403" r:id="rId42"/>
    <p:sldId id="404" r:id="rId43"/>
    <p:sldId id="405" r:id="rId44"/>
    <p:sldId id="407" r:id="rId45"/>
    <p:sldId id="409" r:id="rId46"/>
  </p:sldIdLst>
  <p:sldSz cx="9144000" cy="6858000" type="screen4x3"/>
  <p:notesSz cx="7099300" cy="10234613"/>
  <p:defaultTextStyle>
    <a:defPPr>
      <a:defRPr lang="it-IT"/>
    </a:defPPr>
    <a:lvl1pPr algn="l" rtl="0" fontAlgn="base">
      <a:spcBef>
        <a:spcPct val="0"/>
      </a:spcBef>
      <a:spcAft>
        <a:spcPct val="0"/>
      </a:spcAft>
      <a:defRPr sz="3200" kern="1200">
        <a:solidFill>
          <a:schemeClr val="tx1"/>
        </a:solidFill>
        <a:latin typeface="Arial" charset="0"/>
        <a:ea typeface="+mn-ea"/>
        <a:cs typeface="Arial" charset="0"/>
      </a:defRPr>
    </a:lvl1pPr>
    <a:lvl2pPr marL="457200" algn="l" rtl="0" fontAlgn="base">
      <a:spcBef>
        <a:spcPct val="0"/>
      </a:spcBef>
      <a:spcAft>
        <a:spcPct val="0"/>
      </a:spcAft>
      <a:defRPr sz="3200" kern="1200">
        <a:solidFill>
          <a:schemeClr val="tx1"/>
        </a:solidFill>
        <a:latin typeface="Arial" charset="0"/>
        <a:ea typeface="+mn-ea"/>
        <a:cs typeface="Arial" charset="0"/>
      </a:defRPr>
    </a:lvl2pPr>
    <a:lvl3pPr marL="914400" algn="l" rtl="0" fontAlgn="base">
      <a:spcBef>
        <a:spcPct val="0"/>
      </a:spcBef>
      <a:spcAft>
        <a:spcPct val="0"/>
      </a:spcAft>
      <a:defRPr sz="3200" kern="1200">
        <a:solidFill>
          <a:schemeClr val="tx1"/>
        </a:solidFill>
        <a:latin typeface="Arial" charset="0"/>
        <a:ea typeface="+mn-ea"/>
        <a:cs typeface="Arial" charset="0"/>
      </a:defRPr>
    </a:lvl3pPr>
    <a:lvl4pPr marL="1371600" algn="l" rtl="0" fontAlgn="base">
      <a:spcBef>
        <a:spcPct val="0"/>
      </a:spcBef>
      <a:spcAft>
        <a:spcPct val="0"/>
      </a:spcAft>
      <a:defRPr sz="3200" kern="1200">
        <a:solidFill>
          <a:schemeClr val="tx1"/>
        </a:solidFill>
        <a:latin typeface="Arial" charset="0"/>
        <a:ea typeface="+mn-ea"/>
        <a:cs typeface="Arial" charset="0"/>
      </a:defRPr>
    </a:lvl4pPr>
    <a:lvl5pPr marL="1828800" algn="l" rtl="0" fontAlgn="base">
      <a:spcBef>
        <a:spcPct val="0"/>
      </a:spcBef>
      <a:spcAft>
        <a:spcPct val="0"/>
      </a:spcAft>
      <a:defRPr sz="3200" kern="1200">
        <a:solidFill>
          <a:schemeClr val="tx1"/>
        </a:solidFill>
        <a:latin typeface="Arial" charset="0"/>
        <a:ea typeface="+mn-ea"/>
        <a:cs typeface="Arial" charset="0"/>
      </a:defRPr>
    </a:lvl5pPr>
    <a:lvl6pPr marL="2286000" algn="l" defTabSz="914400" rtl="0" eaLnBrk="1" latinLnBrk="0" hangingPunct="1">
      <a:defRPr sz="3200" kern="1200">
        <a:solidFill>
          <a:schemeClr val="tx1"/>
        </a:solidFill>
        <a:latin typeface="Arial" charset="0"/>
        <a:ea typeface="+mn-ea"/>
        <a:cs typeface="Arial" charset="0"/>
      </a:defRPr>
    </a:lvl6pPr>
    <a:lvl7pPr marL="2743200" algn="l" defTabSz="914400" rtl="0" eaLnBrk="1" latinLnBrk="0" hangingPunct="1">
      <a:defRPr sz="3200" kern="1200">
        <a:solidFill>
          <a:schemeClr val="tx1"/>
        </a:solidFill>
        <a:latin typeface="Arial" charset="0"/>
        <a:ea typeface="+mn-ea"/>
        <a:cs typeface="Arial" charset="0"/>
      </a:defRPr>
    </a:lvl7pPr>
    <a:lvl8pPr marL="3200400" algn="l" defTabSz="914400" rtl="0" eaLnBrk="1" latinLnBrk="0" hangingPunct="1">
      <a:defRPr sz="3200" kern="1200">
        <a:solidFill>
          <a:schemeClr val="tx1"/>
        </a:solidFill>
        <a:latin typeface="Arial" charset="0"/>
        <a:ea typeface="+mn-ea"/>
        <a:cs typeface="Arial" charset="0"/>
      </a:defRPr>
    </a:lvl8pPr>
    <a:lvl9pPr marL="3657600" algn="l" defTabSz="914400" rtl="0" eaLnBrk="1" latinLnBrk="0" hangingPunct="1">
      <a:defRPr sz="32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ppa"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99"/>
    <a:srgbClr val="336600"/>
    <a:srgbClr val="000000"/>
    <a:srgbClr val="FF0000"/>
    <a:srgbClr val="FF9933"/>
    <a:srgbClr val="F8F8F8"/>
    <a:srgbClr val="FF3300"/>
    <a:srgbClr val="FA4A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13" autoAdjust="0"/>
    <p:restoredTop sz="94659" autoAdjust="0"/>
  </p:normalViewPr>
  <p:slideViewPr>
    <p:cSldViewPr>
      <p:cViewPr>
        <p:scale>
          <a:sx n="91" d="100"/>
          <a:sy n="91" d="100"/>
        </p:scale>
        <p:origin x="-1066" y="206"/>
      </p:cViewPr>
      <p:guideLst>
        <p:guide orient="horz" pos="2160"/>
        <p:guide pos="288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85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bwMode="auto">
          <a:xfrm>
            <a:off x="0" y="1"/>
            <a:ext cx="3076575" cy="511175"/>
          </a:xfrm>
          <a:prstGeom prst="rect">
            <a:avLst/>
          </a:prstGeom>
          <a:noFill/>
          <a:ln w="9525">
            <a:noFill/>
            <a:miter lim="800000"/>
            <a:headEnd/>
            <a:tailEnd/>
          </a:ln>
        </p:spPr>
        <p:txBody>
          <a:bodyPr vert="horz" wrap="square" lIns="95331" tIns="47665" rIns="95331" bIns="47665" numCol="1" anchor="t" anchorCtr="0" compatLnSpc="1">
            <a:prstTxWarp prst="textNoShape">
              <a:avLst/>
            </a:prstTxWarp>
          </a:bodyPr>
          <a:lstStyle>
            <a:lvl1pPr defTabSz="954010">
              <a:defRPr sz="1300"/>
            </a:lvl1pPr>
          </a:lstStyle>
          <a:p>
            <a:pPr>
              <a:defRPr/>
            </a:pPr>
            <a:endParaRPr lang="it-IT"/>
          </a:p>
        </p:txBody>
      </p:sp>
      <p:sp>
        <p:nvSpPr>
          <p:cNvPr id="3" name="Segnaposto data 2"/>
          <p:cNvSpPr>
            <a:spLocks noGrp="1"/>
          </p:cNvSpPr>
          <p:nvPr>
            <p:ph type="dt" idx="1"/>
          </p:nvPr>
        </p:nvSpPr>
        <p:spPr bwMode="auto">
          <a:xfrm>
            <a:off x="4021139" y="1"/>
            <a:ext cx="3076575" cy="511175"/>
          </a:xfrm>
          <a:prstGeom prst="rect">
            <a:avLst/>
          </a:prstGeom>
          <a:noFill/>
          <a:ln w="9525">
            <a:noFill/>
            <a:miter lim="800000"/>
            <a:headEnd/>
            <a:tailEnd/>
          </a:ln>
        </p:spPr>
        <p:txBody>
          <a:bodyPr vert="horz" wrap="square" lIns="95331" tIns="47665" rIns="95331" bIns="47665" numCol="1" anchor="t" anchorCtr="0" compatLnSpc="1">
            <a:prstTxWarp prst="textNoShape">
              <a:avLst/>
            </a:prstTxWarp>
          </a:bodyPr>
          <a:lstStyle>
            <a:lvl1pPr algn="r" defTabSz="954010">
              <a:defRPr sz="1300"/>
            </a:lvl1pPr>
          </a:lstStyle>
          <a:p>
            <a:pPr>
              <a:defRPr/>
            </a:pPr>
            <a:fld id="{73FC623D-A703-4963-AA76-491F7D478BBE}" type="datetimeFigureOut">
              <a:rPr lang="it-IT"/>
              <a:pPr>
                <a:defRPr/>
              </a:pPr>
              <a:t>13/01/2020</a:t>
            </a:fld>
            <a:endParaRPr lang="it-IT"/>
          </a:p>
        </p:txBody>
      </p:sp>
      <p:sp>
        <p:nvSpPr>
          <p:cNvPr id="4" name="Segnaposto immagine diapositiva 3"/>
          <p:cNvSpPr>
            <a:spLocks noGrp="1" noRot="1" noChangeAspect="1"/>
          </p:cNvSpPr>
          <p:nvPr>
            <p:ph type="sldImg" idx="2"/>
          </p:nvPr>
        </p:nvSpPr>
        <p:spPr>
          <a:xfrm>
            <a:off x="992188" y="768350"/>
            <a:ext cx="5116512" cy="3836988"/>
          </a:xfrm>
          <a:prstGeom prst="rect">
            <a:avLst/>
          </a:prstGeom>
          <a:noFill/>
          <a:ln w="12700">
            <a:solidFill>
              <a:prstClr val="black"/>
            </a:solidFill>
          </a:ln>
        </p:spPr>
        <p:txBody>
          <a:bodyPr vert="horz" lIns="91418" tIns="45708" rIns="91418" bIns="45708" rtlCol="0" anchor="ctr"/>
          <a:lstStyle/>
          <a:p>
            <a:pPr lvl="0"/>
            <a:endParaRPr lang="it-IT" noProof="0"/>
          </a:p>
        </p:txBody>
      </p:sp>
      <p:sp>
        <p:nvSpPr>
          <p:cNvPr id="5" name="Segnaposto note 4"/>
          <p:cNvSpPr>
            <a:spLocks noGrp="1"/>
          </p:cNvSpPr>
          <p:nvPr>
            <p:ph type="body" sz="quarter" idx="3"/>
          </p:nvPr>
        </p:nvSpPr>
        <p:spPr bwMode="auto">
          <a:xfrm>
            <a:off x="709613" y="4860925"/>
            <a:ext cx="5680075" cy="4605338"/>
          </a:xfrm>
          <a:prstGeom prst="rect">
            <a:avLst/>
          </a:prstGeom>
          <a:noFill/>
          <a:ln w="9525">
            <a:noFill/>
            <a:miter lim="800000"/>
            <a:headEnd/>
            <a:tailEnd/>
          </a:ln>
        </p:spPr>
        <p:txBody>
          <a:bodyPr vert="horz" wrap="square" lIns="95331" tIns="47665" rIns="95331" bIns="47665" numCol="1" anchor="t" anchorCtr="0" compatLnSpc="1">
            <a:prstTxWarp prst="textNoShape">
              <a:avLst/>
            </a:prstTxWarp>
          </a:bodyPr>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bwMode="auto">
          <a:xfrm>
            <a:off x="0" y="9721851"/>
            <a:ext cx="3076575" cy="511175"/>
          </a:xfrm>
          <a:prstGeom prst="rect">
            <a:avLst/>
          </a:prstGeom>
          <a:noFill/>
          <a:ln w="9525">
            <a:noFill/>
            <a:miter lim="800000"/>
            <a:headEnd/>
            <a:tailEnd/>
          </a:ln>
        </p:spPr>
        <p:txBody>
          <a:bodyPr vert="horz" wrap="square" lIns="95331" tIns="47665" rIns="95331" bIns="47665" numCol="1" anchor="b" anchorCtr="0" compatLnSpc="1">
            <a:prstTxWarp prst="textNoShape">
              <a:avLst/>
            </a:prstTxWarp>
          </a:bodyPr>
          <a:lstStyle>
            <a:lvl1pPr defTabSz="954010">
              <a:defRPr sz="1300"/>
            </a:lvl1pPr>
          </a:lstStyle>
          <a:p>
            <a:pPr>
              <a:defRPr/>
            </a:pPr>
            <a:endParaRPr lang="it-IT"/>
          </a:p>
        </p:txBody>
      </p:sp>
      <p:sp>
        <p:nvSpPr>
          <p:cNvPr id="7" name="Segnaposto numero diapositiva 6"/>
          <p:cNvSpPr>
            <a:spLocks noGrp="1"/>
          </p:cNvSpPr>
          <p:nvPr>
            <p:ph type="sldNum" sz="quarter" idx="5"/>
          </p:nvPr>
        </p:nvSpPr>
        <p:spPr bwMode="auto">
          <a:xfrm>
            <a:off x="4021139" y="9721851"/>
            <a:ext cx="3076575" cy="511175"/>
          </a:xfrm>
          <a:prstGeom prst="rect">
            <a:avLst/>
          </a:prstGeom>
          <a:noFill/>
          <a:ln w="9525">
            <a:noFill/>
            <a:miter lim="800000"/>
            <a:headEnd/>
            <a:tailEnd/>
          </a:ln>
        </p:spPr>
        <p:txBody>
          <a:bodyPr vert="horz" wrap="square" lIns="95331" tIns="47665" rIns="95331" bIns="47665" numCol="1" anchor="b" anchorCtr="0" compatLnSpc="1">
            <a:prstTxWarp prst="textNoShape">
              <a:avLst/>
            </a:prstTxWarp>
          </a:bodyPr>
          <a:lstStyle>
            <a:lvl1pPr algn="r" defTabSz="954010">
              <a:defRPr sz="1300"/>
            </a:lvl1pPr>
          </a:lstStyle>
          <a:p>
            <a:pPr>
              <a:defRPr/>
            </a:pPr>
            <a:fld id="{76F0E6A5-5CC4-41ED-A74F-860C889CBD44}" type="slidenum">
              <a:rPr lang="it-IT"/>
              <a:pPr>
                <a:defRPr/>
              </a:pPr>
              <a:t>‹N›</a:t>
            </a:fld>
            <a:endParaRPr lang="it-IT"/>
          </a:p>
        </p:txBody>
      </p:sp>
    </p:spTree>
    <p:extLst>
      <p:ext uri="{BB962C8B-B14F-4D97-AF65-F5344CB8AC3E}">
        <p14:creationId xmlns:p14="http://schemas.microsoft.com/office/powerpoint/2010/main" val="16534955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Diapositiva titolo">
    <p:spTree>
      <p:nvGrpSpPr>
        <p:cNvPr id="1" name=""/>
        <p:cNvGrpSpPr/>
        <p:nvPr/>
      </p:nvGrpSpPr>
      <p:grpSpPr>
        <a:xfrm>
          <a:off x="0" y="0"/>
          <a:ext cx="0" cy="0"/>
          <a:chOff x="0" y="0"/>
          <a:chExt cx="0" cy="0"/>
        </a:xfrm>
      </p:grpSpPr>
      <p:grpSp>
        <p:nvGrpSpPr>
          <p:cNvPr id="4" name="Group 6"/>
          <p:cNvGrpSpPr>
            <a:grpSpLocks/>
          </p:cNvGrpSpPr>
          <p:nvPr/>
        </p:nvGrpSpPr>
        <p:grpSpPr bwMode="auto">
          <a:xfrm>
            <a:off x="0" y="914400"/>
            <a:ext cx="8686800" cy="2514600"/>
            <a:chOff x="0" y="576"/>
            <a:chExt cx="5472" cy="1584"/>
          </a:xfrm>
        </p:grpSpPr>
        <p:sp>
          <p:nvSpPr>
            <p:cNvPr id="5" name="Oval 7"/>
            <p:cNvSpPr>
              <a:spLocks noChangeArrowheads="1"/>
            </p:cNvSpPr>
            <p:nvPr/>
          </p:nvSpPr>
          <p:spPr bwMode="auto">
            <a:xfrm>
              <a:off x="144" y="576"/>
              <a:ext cx="1584" cy="1584"/>
            </a:xfrm>
            <a:prstGeom prst="ellipse">
              <a:avLst/>
            </a:prstGeom>
            <a:noFill/>
            <a:ln w="12700">
              <a:solidFill>
                <a:schemeClr val="accent1"/>
              </a:solidFill>
              <a:round/>
              <a:headEnd/>
              <a:tailEnd/>
            </a:ln>
            <a:effectLst/>
          </p:spPr>
          <p:txBody>
            <a:bodyPr wrap="none" anchor="ctr"/>
            <a:lstStyle/>
            <a:p>
              <a:pPr algn="ctr">
                <a:defRPr/>
              </a:pPr>
              <a:endParaRPr lang="it-IT" sz="1800">
                <a:cs typeface="+mn-cs"/>
              </a:endParaRPr>
            </a:p>
          </p:txBody>
        </p:sp>
        <p:sp>
          <p:nvSpPr>
            <p:cNvPr id="6" name="Rectangle 8"/>
            <p:cNvSpPr>
              <a:spLocks noChangeArrowheads="1"/>
            </p:cNvSpPr>
            <p:nvPr/>
          </p:nvSpPr>
          <p:spPr bwMode="hidden">
            <a:xfrm>
              <a:off x="0" y="1056"/>
              <a:ext cx="2976" cy="720"/>
            </a:xfrm>
            <a:prstGeom prst="rect">
              <a:avLst/>
            </a:prstGeom>
            <a:solidFill>
              <a:schemeClr val="accent2"/>
            </a:solidFill>
            <a:ln w="9525">
              <a:noFill/>
              <a:miter lim="800000"/>
              <a:headEnd/>
              <a:tailEnd/>
            </a:ln>
            <a:effectLst/>
          </p:spPr>
          <p:txBody>
            <a:bodyPr wrap="none" anchor="ctr"/>
            <a:lstStyle/>
            <a:p>
              <a:pPr algn="ctr">
                <a:defRPr/>
              </a:pPr>
              <a:endParaRPr lang="it-IT" sz="2400">
                <a:latin typeface="Times New Roman" pitchFamily="18" charset="0"/>
                <a:cs typeface="+mn-cs"/>
              </a:endParaRPr>
            </a:p>
          </p:txBody>
        </p:sp>
        <p:sp>
          <p:nvSpPr>
            <p:cNvPr id="7" name="Rectangle 9"/>
            <p:cNvSpPr>
              <a:spLocks noChangeArrowheads="1"/>
            </p:cNvSpPr>
            <p:nvPr/>
          </p:nvSpPr>
          <p:spPr bwMode="hidden">
            <a:xfrm>
              <a:off x="2496" y="1056"/>
              <a:ext cx="2976" cy="72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lang="it-IT" sz="2400">
                <a:latin typeface="Times New Roman" pitchFamily="18" charset="0"/>
                <a:cs typeface="+mn-cs"/>
              </a:endParaRPr>
            </a:p>
          </p:txBody>
        </p:sp>
        <p:sp>
          <p:nvSpPr>
            <p:cNvPr id="8" name="Freeform 10"/>
            <p:cNvSpPr>
              <a:spLocks noChangeArrowheads="1"/>
            </p:cNvSpPr>
            <p:nvPr/>
          </p:nvSpPr>
          <p:spPr bwMode="auto">
            <a:xfrm>
              <a:off x="384" y="960"/>
              <a:ext cx="144" cy="913"/>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pPr algn="ctr">
                <a:defRPr/>
              </a:pPr>
              <a:endParaRPr lang="it-IT">
                <a:cs typeface="+mn-cs"/>
              </a:endParaRPr>
            </a:p>
          </p:txBody>
        </p:sp>
        <p:sp>
          <p:nvSpPr>
            <p:cNvPr id="9" name="Freeform 11"/>
            <p:cNvSpPr>
              <a:spLocks noChangeArrowheads="1"/>
            </p:cNvSpPr>
            <p:nvPr/>
          </p:nvSpPr>
          <p:spPr bwMode="auto">
            <a:xfrm>
              <a:off x="4944" y="762"/>
              <a:ext cx="165" cy="864"/>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pPr algn="ctr">
                <a:defRPr/>
              </a:pPr>
              <a:endParaRPr lang="it-IT">
                <a:cs typeface="+mn-cs"/>
              </a:endParaRPr>
            </a:p>
          </p:txBody>
        </p:sp>
      </p:grpSp>
      <p:sp>
        <p:nvSpPr>
          <p:cNvPr id="5122" name="Rectangle 2"/>
          <p:cNvSpPr>
            <a:spLocks noGrp="1" noChangeArrowheads="1"/>
          </p:cNvSpPr>
          <p:nvPr>
            <p:ph type="subTitle" idx="1"/>
          </p:nvPr>
        </p:nvSpPr>
        <p:spPr>
          <a:xfrm>
            <a:off x="2286000" y="3581400"/>
            <a:ext cx="5638800" cy="1905000"/>
          </a:xfrm>
        </p:spPr>
        <p:txBody>
          <a:bodyPr/>
          <a:lstStyle>
            <a:lvl1pPr marL="0" indent="0">
              <a:buFont typeface="Wingdings" pitchFamily="2" charset="2"/>
              <a:buNone/>
              <a:defRPr/>
            </a:lvl1pPr>
          </a:lstStyle>
          <a:p>
            <a:r>
              <a:rPr lang="it-IT"/>
              <a:t>Fare clic per modificare lo stile del sottotitolo dello schema</a:t>
            </a:r>
          </a:p>
        </p:txBody>
      </p:sp>
      <p:sp>
        <p:nvSpPr>
          <p:cNvPr id="5132" name="Rectangle 12"/>
          <p:cNvSpPr>
            <a:spLocks noGrp="1" noChangeArrowheads="1"/>
          </p:cNvSpPr>
          <p:nvPr>
            <p:ph type="ctrTitle"/>
          </p:nvPr>
        </p:nvSpPr>
        <p:spPr>
          <a:xfrm>
            <a:off x="838200" y="1443038"/>
            <a:ext cx="7086600" cy="1600200"/>
          </a:xfrm>
        </p:spPr>
        <p:txBody>
          <a:bodyPr anchor="ctr"/>
          <a:lstStyle>
            <a:lvl1pPr>
              <a:defRPr/>
            </a:lvl1pPr>
          </a:lstStyle>
          <a:p>
            <a:r>
              <a:rPr lang="it-IT"/>
              <a:t>Fare clic per modificare lo stile del titolo</a:t>
            </a:r>
          </a:p>
        </p:txBody>
      </p:sp>
      <p:sp>
        <p:nvSpPr>
          <p:cNvPr id="10" name="Rectangle 3"/>
          <p:cNvSpPr>
            <a:spLocks noGrp="1" noChangeArrowheads="1"/>
          </p:cNvSpPr>
          <p:nvPr>
            <p:ph type="dt" sz="half" idx="10"/>
          </p:nvPr>
        </p:nvSpPr>
        <p:spPr>
          <a:xfrm>
            <a:off x="685800" y="6248400"/>
            <a:ext cx="1905000" cy="457200"/>
          </a:xfrm>
        </p:spPr>
        <p:txBody>
          <a:bodyPr/>
          <a:lstStyle>
            <a:lvl1pPr>
              <a:defRPr/>
            </a:lvl1pPr>
          </a:lstStyle>
          <a:p>
            <a:pPr>
              <a:defRPr/>
            </a:pPr>
            <a:fld id="{C76D95C4-FF67-45CD-A8BB-8D78F729B15A}" type="datetime1">
              <a:rPr lang="it-IT"/>
              <a:pPr>
                <a:defRPr/>
              </a:pPr>
              <a:t>13/01/2020</a:t>
            </a:fld>
            <a:endParaRPr lang="it-IT"/>
          </a:p>
        </p:txBody>
      </p:sp>
      <p:sp>
        <p:nvSpPr>
          <p:cNvPr id="11" name="Rectangle 4"/>
          <p:cNvSpPr>
            <a:spLocks noGrp="1" noChangeArrowheads="1"/>
          </p:cNvSpPr>
          <p:nvPr>
            <p:ph type="ftr" sz="quarter" idx="11"/>
          </p:nvPr>
        </p:nvSpPr>
        <p:spPr>
          <a:xfrm>
            <a:off x="3124200" y="6248400"/>
            <a:ext cx="2895600" cy="457200"/>
          </a:xfrm>
        </p:spPr>
        <p:txBody>
          <a:bodyPr/>
          <a:lstStyle>
            <a:lvl1pPr>
              <a:defRPr/>
            </a:lvl1pPr>
          </a:lstStyle>
          <a:p>
            <a:pPr>
              <a:defRPr/>
            </a:pPr>
            <a:r>
              <a:rPr lang="it-IT"/>
              <a:t>cappa francesco architetto-studio cappa</a:t>
            </a:r>
          </a:p>
        </p:txBody>
      </p:sp>
      <p:sp>
        <p:nvSpPr>
          <p:cNvPr id="12" name="Rectangle 5"/>
          <p:cNvSpPr>
            <a:spLocks noGrp="1" noChangeArrowheads="1"/>
          </p:cNvSpPr>
          <p:nvPr>
            <p:ph type="sldNum" sz="quarter" idx="12"/>
          </p:nvPr>
        </p:nvSpPr>
        <p:spPr>
          <a:xfrm>
            <a:off x="6553200" y="6248400"/>
            <a:ext cx="1905000" cy="457200"/>
          </a:xfrm>
        </p:spPr>
        <p:txBody>
          <a:bodyPr/>
          <a:lstStyle>
            <a:lvl1pPr>
              <a:defRPr/>
            </a:lvl1pPr>
          </a:lstStyle>
          <a:p>
            <a:pPr>
              <a:defRPr/>
            </a:pPr>
            <a:fld id="{8E64E543-9D26-4678-BAC1-E393F3ECC54E}" type="slidenum">
              <a:rPr lang="it-IT"/>
              <a:pPr>
                <a:defRPr/>
              </a:pPr>
              <a:t>‹N›</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51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build="p" autoUpdateAnimBg="0"/>
      <p:bldP spid="5132" grpId="0"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
          <p:cNvSpPr>
            <a:spLocks noGrp="1" noChangeArrowheads="1"/>
          </p:cNvSpPr>
          <p:nvPr>
            <p:ph type="dt" sz="half" idx="10"/>
          </p:nvPr>
        </p:nvSpPr>
        <p:spPr>
          <a:ln/>
        </p:spPr>
        <p:txBody>
          <a:bodyPr/>
          <a:lstStyle>
            <a:lvl1pPr>
              <a:defRPr/>
            </a:lvl1pPr>
          </a:lstStyle>
          <a:p>
            <a:pPr>
              <a:defRPr/>
            </a:pPr>
            <a:fld id="{E5282E36-F837-4046-B650-8BAAD2F53895}" type="datetime1">
              <a:rPr lang="it-IT"/>
              <a:pPr>
                <a:defRPr/>
              </a:pPr>
              <a:t>13/01/2020</a:t>
            </a:fld>
            <a:endParaRPr lang="it-IT"/>
          </a:p>
        </p:txBody>
      </p:sp>
      <p:sp>
        <p:nvSpPr>
          <p:cNvPr id="5" name="Rectangle 7"/>
          <p:cNvSpPr>
            <a:spLocks noGrp="1" noChangeArrowheads="1"/>
          </p:cNvSpPr>
          <p:nvPr>
            <p:ph type="ftr" sz="quarter" idx="11"/>
          </p:nvPr>
        </p:nvSpPr>
        <p:spPr>
          <a:ln/>
        </p:spPr>
        <p:txBody>
          <a:bodyPr/>
          <a:lstStyle>
            <a:lvl1pPr>
              <a:defRPr/>
            </a:lvl1pPr>
          </a:lstStyle>
          <a:p>
            <a:pPr>
              <a:defRPr/>
            </a:pPr>
            <a:r>
              <a:rPr lang="it-IT"/>
              <a:t>cappa francesco architetto-studio cappa</a:t>
            </a:r>
          </a:p>
        </p:txBody>
      </p:sp>
      <p:sp>
        <p:nvSpPr>
          <p:cNvPr id="6" name="Rectangle 8"/>
          <p:cNvSpPr>
            <a:spLocks noGrp="1" noChangeArrowheads="1"/>
          </p:cNvSpPr>
          <p:nvPr>
            <p:ph type="sldNum" sz="quarter" idx="12"/>
          </p:nvPr>
        </p:nvSpPr>
        <p:spPr>
          <a:ln/>
        </p:spPr>
        <p:txBody>
          <a:bodyPr/>
          <a:lstStyle>
            <a:lvl1pPr>
              <a:defRPr/>
            </a:lvl1pPr>
          </a:lstStyle>
          <a:p>
            <a:pPr>
              <a:defRPr/>
            </a:pPr>
            <a:fld id="{1371CC21-929A-4338-9F2F-ED05BF2CE524}"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91313" y="96838"/>
            <a:ext cx="1919287" cy="5999162"/>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931863" y="96838"/>
            <a:ext cx="5607050" cy="5999162"/>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
          <p:cNvSpPr>
            <a:spLocks noGrp="1" noChangeArrowheads="1"/>
          </p:cNvSpPr>
          <p:nvPr>
            <p:ph type="dt" sz="half" idx="10"/>
          </p:nvPr>
        </p:nvSpPr>
        <p:spPr>
          <a:ln/>
        </p:spPr>
        <p:txBody>
          <a:bodyPr/>
          <a:lstStyle>
            <a:lvl1pPr>
              <a:defRPr/>
            </a:lvl1pPr>
          </a:lstStyle>
          <a:p>
            <a:pPr>
              <a:defRPr/>
            </a:pPr>
            <a:fld id="{AF86B0FD-4E8A-44E4-A226-A32402BE7FB9}" type="datetime1">
              <a:rPr lang="it-IT"/>
              <a:pPr>
                <a:defRPr/>
              </a:pPr>
              <a:t>13/01/2020</a:t>
            </a:fld>
            <a:endParaRPr lang="it-IT"/>
          </a:p>
        </p:txBody>
      </p:sp>
      <p:sp>
        <p:nvSpPr>
          <p:cNvPr id="5" name="Rectangle 7"/>
          <p:cNvSpPr>
            <a:spLocks noGrp="1" noChangeArrowheads="1"/>
          </p:cNvSpPr>
          <p:nvPr>
            <p:ph type="ftr" sz="quarter" idx="11"/>
          </p:nvPr>
        </p:nvSpPr>
        <p:spPr>
          <a:ln/>
        </p:spPr>
        <p:txBody>
          <a:bodyPr/>
          <a:lstStyle>
            <a:lvl1pPr>
              <a:defRPr/>
            </a:lvl1pPr>
          </a:lstStyle>
          <a:p>
            <a:pPr>
              <a:defRPr/>
            </a:pPr>
            <a:r>
              <a:rPr lang="it-IT"/>
              <a:t>cappa francesco architetto-studio cappa</a:t>
            </a:r>
          </a:p>
        </p:txBody>
      </p:sp>
      <p:sp>
        <p:nvSpPr>
          <p:cNvPr id="6" name="Rectangle 8"/>
          <p:cNvSpPr>
            <a:spLocks noGrp="1" noChangeArrowheads="1"/>
          </p:cNvSpPr>
          <p:nvPr>
            <p:ph type="sldNum" sz="quarter" idx="12"/>
          </p:nvPr>
        </p:nvSpPr>
        <p:spPr>
          <a:ln/>
        </p:spPr>
        <p:txBody>
          <a:bodyPr/>
          <a:lstStyle>
            <a:lvl1pPr>
              <a:defRPr/>
            </a:lvl1pPr>
          </a:lstStyle>
          <a:p>
            <a:pPr>
              <a:defRPr/>
            </a:pPr>
            <a:fld id="{2F2A01E0-C45B-4784-B454-2B730CAEACA2}"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
          <p:cNvSpPr>
            <a:spLocks noGrp="1" noChangeArrowheads="1"/>
          </p:cNvSpPr>
          <p:nvPr>
            <p:ph type="dt" sz="half" idx="10"/>
          </p:nvPr>
        </p:nvSpPr>
        <p:spPr>
          <a:ln/>
        </p:spPr>
        <p:txBody>
          <a:bodyPr/>
          <a:lstStyle>
            <a:lvl1pPr>
              <a:defRPr/>
            </a:lvl1pPr>
          </a:lstStyle>
          <a:p>
            <a:pPr>
              <a:defRPr/>
            </a:pPr>
            <a:fld id="{0D9DC12A-1AB5-4AEA-94C9-DADADA23C101}" type="datetime1">
              <a:rPr lang="it-IT"/>
              <a:pPr>
                <a:defRPr/>
              </a:pPr>
              <a:t>13/01/2020</a:t>
            </a:fld>
            <a:endParaRPr lang="it-IT"/>
          </a:p>
        </p:txBody>
      </p:sp>
      <p:sp>
        <p:nvSpPr>
          <p:cNvPr id="5" name="Rectangle 7"/>
          <p:cNvSpPr>
            <a:spLocks noGrp="1" noChangeArrowheads="1"/>
          </p:cNvSpPr>
          <p:nvPr>
            <p:ph type="ftr" sz="quarter" idx="11"/>
          </p:nvPr>
        </p:nvSpPr>
        <p:spPr>
          <a:ln/>
        </p:spPr>
        <p:txBody>
          <a:bodyPr/>
          <a:lstStyle>
            <a:lvl1pPr>
              <a:defRPr/>
            </a:lvl1pPr>
          </a:lstStyle>
          <a:p>
            <a:pPr>
              <a:defRPr/>
            </a:pPr>
            <a:r>
              <a:rPr lang="it-IT"/>
              <a:t>cappa francesco architetto-studio cappa</a:t>
            </a:r>
          </a:p>
        </p:txBody>
      </p:sp>
      <p:sp>
        <p:nvSpPr>
          <p:cNvPr id="6" name="Rectangle 8"/>
          <p:cNvSpPr>
            <a:spLocks noGrp="1" noChangeArrowheads="1"/>
          </p:cNvSpPr>
          <p:nvPr>
            <p:ph type="sldNum" sz="quarter" idx="12"/>
          </p:nvPr>
        </p:nvSpPr>
        <p:spPr>
          <a:ln/>
        </p:spPr>
        <p:txBody>
          <a:bodyPr/>
          <a:lstStyle>
            <a:lvl1pPr>
              <a:defRPr/>
            </a:lvl1pPr>
          </a:lstStyle>
          <a:p>
            <a:pPr>
              <a:defRPr/>
            </a:pPr>
            <a:fld id="{2E8B7912-1426-40F8-A3D6-670E38239E73}"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6"/>
          <p:cNvSpPr>
            <a:spLocks noGrp="1" noChangeArrowheads="1"/>
          </p:cNvSpPr>
          <p:nvPr>
            <p:ph type="dt" sz="half" idx="10"/>
          </p:nvPr>
        </p:nvSpPr>
        <p:spPr>
          <a:ln/>
        </p:spPr>
        <p:txBody>
          <a:bodyPr/>
          <a:lstStyle>
            <a:lvl1pPr>
              <a:defRPr/>
            </a:lvl1pPr>
          </a:lstStyle>
          <a:p>
            <a:pPr>
              <a:defRPr/>
            </a:pPr>
            <a:fld id="{FBC7AC3A-92D0-44AB-B163-99891582CD0E}" type="datetime1">
              <a:rPr lang="it-IT"/>
              <a:pPr>
                <a:defRPr/>
              </a:pPr>
              <a:t>13/01/2020</a:t>
            </a:fld>
            <a:endParaRPr lang="it-IT"/>
          </a:p>
        </p:txBody>
      </p:sp>
      <p:sp>
        <p:nvSpPr>
          <p:cNvPr id="5" name="Rectangle 7"/>
          <p:cNvSpPr>
            <a:spLocks noGrp="1" noChangeArrowheads="1"/>
          </p:cNvSpPr>
          <p:nvPr>
            <p:ph type="ftr" sz="quarter" idx="11"/>
          </p:nvPr>
        </p:nvSpPr>
        <p:spPr>
          <a:ln/>
        </p:spPr>
        <p:txBody>
          <a:bodyPr/>
          <a:lstStyle>
            <a:lvl1pPr>
              <a:defRPr/>
            </a:lvl1pPr>
          </a:lstStyle>
          <a:p>
            <a:pPr>
              <a:defRPr/>
            </a:pPr>
            <a:r>
              <a:rPr lang="it-IT"/>
              <a:t>cappa francesco architetto-studio cappa</a:t>
            </a:r>
          </a:p>
        </p:txBody>
      </p:sp>
      <p:sp>
        <p:nvSpPr>
          <p:cNvPr id="6" name="Rectangle 8"/>
          <p:cNvSpPr>
            <a:spLocks noGrp="1" noChangeArrowheads="1"/>
          </p:cNvSpPr>
          <p:nvPr>
            <p:ph type="sldNum" sz="quarter" idx="12"/>
          </p:nvPr>
        </p:nvSpPr>
        <p:spPr>
          <a:ln/>
        </p:spPr>
        <p:txBody>
          <a:bodyPr/>
          <a:lstStyle>
            <a:lvl1pPr>
              <a:defRPr/>
            </a:lvl1pPr>
          </a:lstStyle>
          <a:p>
            <a:pPr>
              <a:defRPr/>
            </a:pPr>
            <a:fld id="{DA58ABA8-4E9E-47C0-8339-204B9AEC5082}"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949325" y="1981200"/>
            <a:ext cx="375443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856163" y="1981200"/>
            <a:ext cx="375443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6"/>
          <p:cNvSpPr>
            <a:spLocks noGrp="1" noChangeArrowheads="1"/>
          </p:cNvSpPr>
          <p:nvPr>
            <p:ph type="dt" sz="half" idx="10"/>
          </p:nvPr>
        </p:nvSpPr>
        <p:spPr>
          <a:ln/>
        </p:spPr>
        <p:txBody>
          <a:bodyPr/>
          <a:lstStyle>
            <a:lvl1pPr>
              <a:defRPr/>
            </a:lvl1pPr>
          </a:lstStyle>
          <a:p>
            <a:pPr>
              <a:defRPr/>
            </a:pPr>
            <a:fld id="{3678BDD3-0DD7-4477-87A3-11627093270F}" type="datetime1">
              <a:rPr lang="it-IT"/>
              <a:pPr>
                <a:defRPr/>
              </a:pPr>
              <a:t>13/01/2020</a:t>
            </a:fld>
            <a:endParaRPr lang="it-IT"/>
          </a:p>
        </p:txBody>
      </p:sp>
      <p:sp>
        <p:nvSpPr>
          <p:cNvPr id="6" name="Rectangle 7"/>
          <p:cNvSpPr>
            <a:spLocks noGrp="1" noChangeArrowheads="1"/>
          </p:cNvSpPr>
          <p:nvPr>
            <p:ph type="ftr" sz="quarter" idx="11"/>
          </p:nvPr>
        </p:nvSpPr>
        <p:spPr>
          <a:ln/>
        </p:spPr>
        <p:txBody>
          <a:bodyPr/>
          <a:lstStyle>
            <a:lvl1pPr>
              <a:defRPr/>
            </a:lvl1pPr>
          </a:lstStyle>
          <a:p>
            <a:pPr>
              <a:defRPr/>
            </a:pPr>
            <a:r>
              <a:rPr lang="it-IT"/>
              <a:t>cappa francesco architetto-studio cappa</a:t>
            </a:r>
          </a:p>
        </p:txBody>
      </p:sp>
      <p:sp>
        <p:nvSpPr>
          <p:cNvPr id="7" name="Rectangle 8"/>
          <p:cNvSpPr>
            <a:spLocks noGrp="1" noChangeArrowheads="1"/>
          </p:cNvSpPr>
          <p:nvPr>
            <p:ph type="sldNum" sz="quarter" idx="12"/>
          </p:nvPr>
        </p:nvSpPr>
        <p:spPr>
          <a:ln/>
        </p:spPr>
        <p:txBody>
          <a:bodyPr/>
          <a:lstStyle>
            <a:lvl1pPr>
              <a:defRPr/>
            </a:lvl1pPr>
          </a:lstStyle>
          <a:p>
            <a:pPr>
              <a:defRPr/>
            </a:pPr>
            <a:fld id="{F1ACB10B-BAE2-426C-AA41-E51AAA0199D3}"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6"/>
          <p:cNvSpPr>
            <a:spLocks noGrp="1" noChangeArrowheads="1"/>
          </p:cNvSpPr>
          <p:nvPr>
            <p:ph type="dt" sz="half" idx="10"/>
          </p:nvPr>
        </p:nvSpPr>
        <p:spPr>
          <a:ln/>
        </p:spPr>
        <p:txBody>
          <a:bodyPr/>
          <a:lstStyle>
            <a:lvl1pPr>
              <a:defRPr/>
            </a:lvl1pPr>
          </a:lstStyle>
          <a:p>
            <a:pPr>
              <a:defRPr/>
            </a:pPr>
            <a:fld id="{86CB6833-A57B-440E-9288-CC8288D02349}" type="datetime1">
              <a:rPr lang="it-IT"/>
              <a:pPr>
                <a:defRPr/>
              </a:pPr>
              <a:t>13/01/2020</a:t>
            </a:fld>
            <a:endParaRPr lang="it-IT"/>
          </a:p>
        </p:txBody>
      </p:sp>
      <p:sp>
        <p:nvSpPr>
          <p:cNvPr id="8" name="Rectangle 7"/>
          <p:cNvSpPr>
            <a:spLocks noGrp="1" noChangeArrowheads="1"/>
          </p:cNvSpPr>
          <p:nvPr>
            <p:ph type="ftr" sz="quarter" idx="11"/>
          </p:nvPr>
        </p:nvSpPr>
        <p:spPr>
          <a:ln/>
        </p:spPr>
        <p:txBody>
          <a:bodyPr/>
          <a:lstStyle>
            <a:lvl1pPr>
              <a:defRPr/>
            </a:lvl1pPr>
          </a:lstStyle>
          <a:p>
            <a:pPr>
              <a:defRPr/>
            </a:pPr>
            <a:r>
              <a:rPr lang="it-IT"/>
              <a:t>cappa francesco architetto-studio cappa</a:t>
            </a:r>
          </a:p>
        </p:txBody>
      </p:sp>
      <p:sp>
        <p:nvSpPr>
          <p:cNvPr id="9" name="Rectangle 8"/>
          <p:cNvSpPr>
            <a:spLocks noGrp="1" noChangeArrowheads="1"/>
          </p:cNvSpPr>
          <p:nvPr>
            <p:ph type="sldNum" sz="quarter" idx="12"/>
          </p:nvPr>
        </p:nvSpPr>
        <p:spPr>
          <a:ln/>
        </p:spPr>
        <p:txBody>
          <a:bodyPr/>
          <a:lstStyle>
            <a:lvl1pPr>
              <a:defRPr/>
            </a:lvl1pPr>
          </a:lstStyle>
          <a:p>
            <a:pPr>
              <a:defRPr/>
            </a:pPr>
            <a:fld id="{FEBB9681-9F53-41AA-AE63-01C176288374}"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6"/>
          <p:cNvSpPr>
            <a:spLocks noGrp="1" noChangeArrowheads="1"/>
          </p:cNvSpPr>
          <p:nvPr>
            <p:ph type="dt" sz="half" idx="10"/>
          </p:nvPr>
        </p:nvSpPr>
        <p:spPr>
          <a:ln/>
        </p:spPr>
        <p:txBody>
          <a:bodyPr/>
          <a:lstStyle>
            <a:lvl1pPr>
              <a:defRPr/>
            </a:lvl1pPr>
          </a:lstStyle>
          <a:p>
            <a:pPr>
              <a:defRPr/>
            </a:pPr>
            <a:fld id="{A923D3EC-1212-4354-8157-7D24C2C9FF84}" type="datetime1">
              <a:rPr lang="it-IT"/>
              <a:pPr>
                <a:defRPr/>
              </a:pPr>
              <a:t>13/01/2020</a:t>
            </a:fld>
            <a:endParaRPr lang="it-IT"/>
          </a:p>
        </p:txBody>
      </p:sp>
      <p:sp>
        <p:nvSpPr>
          <p:cNvPr id="4" name="Rectangle 7"/>
          <p:cNvSpPr>
            <a:spLocks noGrp="1" noChangeArrowheads="1"/>
          </p:cNvSpPr>
          <p:nvPr>
            <p:ph type="ftr" sz="quarter" idx="11"/>
          </p:nvPr>
        </p:nvSpPr>
        <p:spPr>
          <a:ln/>
        </p:spPr>
        <p:txBody>
          <a:bodyPr/>
          <a:lstStyle>
            <a:lvl1pPr>
              <a:defRPr/>
            </a:lvl1pPr>
          </a:lstStyle>
          <a:p>
            <a:pPr>
              <a:defRPr/>
            </a:pPr>
            <a:r>
              <a:rPr lang="it-IT"/>
              <a:t>cappa francesco architetto-studio cappa</a:t>
            </a:r>
          </a:p>
        </p:txBody>
      </p:sp>
      <p:sp>
        <p:nvSpPr>
          <p:cNvPr id="5" name="Rectangle 8"/>
          <p:cNvSpPr>
            <a:spLocks noGrp="1" noChangeArrowheads="1"/>
          </p:cNvSpPr>
          <p:nvPr>
            <p:ph type="sldNum" sz="quarter" idx="12"/>
          </p:nvPr>
        </p:nvSpPr>
        <p:spPr>
          <a:ln/>
        </p:spPr>
        <p:txBody>
          <a:bodyPr/>
          <a:lstStyle>
            <a:lvl1pPr>
              <a:defRPr/>
            </a:lvl1pPr>
          </a:lstStyle>
          <a:p>
            <a:pPr>
              <a:defRPr/>
            </a:pPr>
            <a:fld id="{7395D5D4-B06B-4538-8CB7-FB344D70AF65}"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fld id="{E294094B-6187-4287-B34D-E211B09AD7DB}" type="datetime1">
              <a:rPr lang="it-IT"/>
              <a:pPr>
                <a:defRPr/>
              </a:pPr>
              <a:t>13/01/2020</a:t>
            </a:fld>
            <a:endParaRPr lang="it-IT"/>
          </a:p>
        </p:txBody>
      </p:sp>
      <p:sp>
        <p:nvSpPr>
          <p:cNvPr id="3" name="Rectangle 7"/>
          <p:cNvSpPr>
            <a:spLocks noGrp="1" noChangeArrowheads="1"/>
          </p:cNvSpPr>
          <p:nvPr>
            <p:ph type="ftr" sz="quarter" idx="11"/>
          </p:nvPr>
        </p:nvSpPr>
        <p:spPr>
          <a:ln/>
        </p:spPr>
        <p:txBody>
          <a:bodyPr/>
          <a:lstStyle>
            <a:lvl1pPr>
              <a:defRPr/>
            </a:lvl1pPr>
          </a:lstStyle>
          <a:p>
            <a:pPr>
              <a:defRPr/>
            </a:pPr>
            <a:r>
              <a:rPr lang="it-IT"/>
              <a:t>cappa francesco architetto-studio cappa</a:t>
            </a:r>
          </a:p>
        </p:txBody>
      </p:sp>
      <p:sp>
        <p:nvSpPr>
          <p:cNvPr id="4" name="Rectangle 8"/>
          <p:cNvSpPr>
            <a:spLocks noGrp="1" noChangeArrowheads="1"/>
          </p:cNvSpPr>
          <p:nvPr>
            <p:ph type="sldNum" sz="quarter" idx="12"/>
          </p:nvPr>
        </p:nvSpPr>
        <p:spPr>
          <a:ln/>
        </p:spPr>
        <p:txBody>
          <a:bodyPr/>
          <a:lstStyle>
            <a:lvl1pPr>
              <a:defRPr/>
            </a:lvl1pPr>
          </a:lstStyle>
          <a:p>
            <a:pPr>
              <a:defRPr/>
            </a:pPr>
            <a:fld id="{C3C63D64-D16C-4C8D-9EDD-44FEA8AF1EB4}"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6"/>
          <p:cNvSpPr>
            <a:spLocks noGrp="1" noChangeArrowheads="1"/>
          </p:cNvSpPr>
          <p:nvPr>
            <p:ph type="dt" sz="half" idx="10"/>
          </p:nvPr>
        </p:nvSpPr>
        <p:spPr>
          <a:ln/>
        </p:spPr>
        <p:txBody>
          <a:bodyPr/>
          <a:lstStyle>
            <a:lvl1pPr>
              <a:defRPr/>
            </a:lvl1pPr>
          </a:lstStyle>
          <a:p>
            <a:pPr>
              <a:defRPr/>
            </a:pPr>
            <a:fld id="{89476F13-F1A1-4814-B691-3217AB610284}" type="datetime1">
              <a:rPr lang="it-IT"/>
              <a:pPr>
                <a:defRPr/>
              </a:pPr>
              <a:t>13/01/2020</a:t>
            </a:fld>
            <a:endParaRPr lang="it-IT"/>
          </a:p>
        </p:txBody>
      </p:sp>
      <p:sp>
        <p:nvSpPr>
          <p:cNvPr id="6" name="Rectangle 7"/>
          <p:cNvSpPr>
            <a:spLocks noGrp="1" noChangeArrowheads="1"/>
          </p:cNvSpPr>
          <p:nvPr>
            <p:ph type="ftr" sz="quarter" idx="11"/>
          </p:nvPr>
        </p:nvSpPr>
        <p:spPr>
          <a:ln/>
        </p:spPr>
        <p:txBody>
          <a:bodyPr/>
          <a:lstStyle>
            <a:lvl1pPr>
              <a:defRPr/>
            </a:lvl1pPr>
          </a:lstStyle>
          <a:p>
            <a:pPr>
              <a:defRPr/>
            </a:pPr>
            <a:r>
              <a:rPr lang="it-IT"/>
              <a:t>cappa francesco architetto-studio cappa</a:t>
            </a:r>
          </a:p>
        </p:txBody>
      </p:sp>
      <p:sp>
        <p:nvSpPr>
          <p:cNvPr id="7" name="Rectangle 8"/>
          <p:cNvSpPr>
            <a:spLocks noGrp="1" noChangeArrowheads="1"/>
          </p:cNvSpPr>
          <p:nvPr>
            <p:ph type="sldNum" sz="quarter" idx="12"/>
          </p:nvPr>
        </p:nvSpPr>
        <p:spPr>
          <a:ln/>
        </p:spPr>
        <p:txBody>
          <a:bodyPr/>
          <a:lstStyle>
            <a:lvl1pPr>
              <a:defRPr/>
            </a:lvl1pPr>
          </a:lstStyle>
          <a:p>
            <a:pPr>
              <a:defRPr/>
            </a:pPr>
            <a:fld id="{941B20B8-867C-4440-A2D1-B6793786CF7C}"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6"/>
          <p:cNvSpPr>
            <a:spLocks noGrp="1" noChangeArrowheads="1"/>
          </p:cNvSpPr>
          <p:nvPr>
            <p:ph type="dt" sz="half" idx="10"/>
          </p:nvPr>
        </p:nvSpPr>
        <p:spPr>
          <a:ln/>
        </p:spPr>
        <p:txBody>
          <a:bodyPr/>
          <a:lstStyle>
            <a:lvl1pPr>
              <a:defRPr/>
            </a:lvl1pPr>
          </a:lstStyle>
          <a:p>
            <a:pPr>
              <a:defRPr/>
            </a:pPr>
            <a:fld id="{A940D510-3183-4B45-82F8-A698AC319FBC}" type="datetime1">
              <a:rPr lang="it-IT"/>
              <a:pPr>
                <a:defRPr/>
              </a:pPr>
              <a:t>13/01/2020</a:t>
            </a:fld>
            <a:endParaRPr lang="it-IT"/>
          </a:p>
        </p:txBody>
      </p:sp>
      <p:sp>
        <p:nvSpPr>
          <p:cNvPr id="6" name="Rectangle 7"/>
          <p:cNvSpPr>
            <a:spLocks noGrp="1" noChangeArrowheads="1"/>
          </p:cNvSpPr>
          <p:nvPr>
            <p:ph type="ftr" sz="quarter" idx="11"/>
          </p:nvPr>
        </p:nvSpPr>
        <p:spPr>
          <a:ln/>
        </p:spPr>
        <p:txBody>
          <a:bodyPr/>
          <a:lstStyle>
            <a:lvl1pPr>
              <a:defRPr/>
            </a:lvl1pPr>
          </a:lstStyle>
          <a:p>
            <a:pPr>
              <a:defRPr/>
            </a:pPr>
            <a:r>
              <a:rPr lang="it-IT"/>
              <a:t>cappa francesco architetto-studio cappa</a:t>
            </a:r>
          </a:p>
        </p:txBody>
      </p:sp>
      <p:sp>
        <p:nvSpPr>
          <p:cNvPr id="7" name="Rectangle 8"/>
          <p:cNvSpPr>
            <a:spLocks noGrp="1" noChangeArrowheads="1"/>
          </p:cNvSpPr>
          <p:nvPr>
            <p:ph type="sldNum" sz="quarter" idx="12"/>
          </p:nvPr>
        </p:nvSpPr>
        <p:spPr>
          <a:ln/>
        </p:spPr>
        <p:txBody>
          <a:bodyPr/>
          <a:lstStyle>
            <a:lvl1pPr>
              <a:defRPr/>
            </a:lvl1pPr>
          </a:lstStyle>
          <a:p>
            <a:pPr>
              <a:defRPr/>
            </a:pPr>
            <a:fld id="{D118477E-DE14-4442-A52E-32DF1F455082}"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alphaModFix amt="44000"/>
            <a:lum/>
          </a:blip>
          <a:srcRect/>
          <a:stretch>
            <a:fillRect/>
          </a:stretch>
        </a:blipFill>
        <a:effectLst/>
      </p:bgPr>
    </p:bg>
    <p:spTree>
      <p:nvGrpSpPr>
        <p:cNvPr id="1" name=""/>
        <p:cNvGrpSpPr/>
        <p:nvPr/>
      </p:nvGrpSpPr>
      <p:grpSpPr>
        <a:xfrm>
          <a:off x="0" y="0"/>
          <a:ext cx="0" cy="0"/>
          <a:chOff x="0" y="0"/>
          <a:chExt cx="0" cy="0"/>
        </a:xfrm>
      </p:grpSpPr>
      <p:sp>
        <p:nvSpPr>
          <p:cNvPr id="4098" name="Rectangle 2"/>
          <p:cNvSpPr>
            <a:spLocks noChangeArrowheads="1"/>
          </p:cNvSpPr>
          <p:nvPr/>
        </p:nvSpPr>
        <p:spPr bwMode="auto">
          <a:xfrm>
            <a:off x="0" y="1377950"/>
            <a:ext cx="2133600" cy="101600"/>
          </a:xfrm>
          <a:prstGeom prst="rect">
            <a:avLst/>
          </a:prstGeom>
          <a:solidFill>
            <a:schemeClr val="accent2"/>
          </a:solidFill>
          <a:ln w="9525">
            <a:noFill/>
            <a:miter lim="800000"/>
            <a:headEnd/>
            <a:tailEnd/>
          </a:ln>
          <a:effectLst/>
        </p:spPr>
        <p:txBody>
          <a:bodyPr wrap="none" anchor="ctr"/>
          <a:lstStyle/>
          <a:p>
            <a:pPr algn="ctr">
              <a:defRPr/>
            </a:pPr>
            <a:endParaRPr lang="it-IT" sz="2400">
              <a:latin typeface="Times New Roman" pitchFamily="18" charset="0"/>
              <a:cs typeface="+mn-cs"/>
            </a:endParaRPr>
          </a:p>
        </p:txBody>
      </p:sp>
      <p:sp>
        <p:nvSpPr>
          <p:cNvPr id="4099" name="Rectangle 3"/>
          <p:cNvSpPr>
            <a:spLocks noChangeArrowheads="1"/>
          </p:cNvSpPr>
          <p:nvPr/>
        </p:nvSpPr>
        <p:spPr bwMode="auto">
          <a:xfrm>
            <a:off x="1447800" y="1377950"/>
            <a:ext cx="7239000" cy="10160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lang="it-IT" sz="2400">
              <a:latin typeface="Times New Roman" pitchFamily="18" charset="0"/>
              <a:cs typeface="+mn-cs"/>
            </a:endParaRPr>
          </a:p>
        </p:txBody>
      </p:sp>
      <p:sp>
        <p:nvSpPr>
          <p:cNvPr id="4100" name="Rectangle 4"/>
          <p:cNvSpPr>
            <a:spLocks noGrp="1" noChangeArrowheads="1"/>
          </p:cNvSpPr>
          <p:nvPr>
            <p:ph type="title"/>
          </p:nvPr>
        </p:nvSpPr>
        <p:spPr bwMode="auto">
          <a:xfrm>
            <a:off x="931863" y="96838"/>
            <a:ext cx="7158037" cy="141287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it-IT"/>
              <a:t>Fare clic per modificare lo stile del titolo</a:t>
            </a:r>
          </a:p>
        </p:txBody>
      </p:sp>
      <p:sp>
        <p:nvSpPr>
          <p:cNvPr id="4101" name="Rectangle 5"/>
          <p:cNvSpPr>
            <a:spLocks noGrp="1" noChangeArrowheads="1"/>
          </p:cNvSpPr>
          <p:nvPr>
            <p:ph type="body" idx="1"/>
          </p:nvPr>
        </p:nvSpPr>
        <p:spPr bwMode="auto">
          <a:xfrm>
            <a:off x="949325" y="1981200"/>
            <a:ext cx="7661275"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102" name="Rectangle 6"/>
          <p:cNvSpPr>
            <a:spLocks noGrp="1" noChangeArrowheads="1"/>
          </p:cNvSpPr>
          <p:nvPr>
            <p:ph type="dt" sz="half" idx="2"/>
          </p:nvPr>
        </p:nvSpPr>
        <p:spPr bwMode="auto">
          <a:xfrm>
            <a:off x="94615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fld id="{43C54D5C-A4BA-4257-9ACB-D90C98AF4E99}" type="datetime1">
              <a:rPr lang="it-IT"/>
              <a:pPr>
                <a:defRPr/>
              </a:pPr>
              <a:t>13/01/2020</a:t>
            </a:fld>
            <a:endParaRPr lang="it-IT"/>
          </a:p>
        </p:txBody>
      </p:sp>
      <p:sp>
        <p:nvSpPr>
          <p:cNvPr id="4103" name="Rectangle 7"/>
          <p:cNvSpPr>
            <a:spLocks noGrp="1" noChangeArrowheads="1"/>
          </p:cNvSpPr>
          <p:nvPr>
            <p:ph type="ftr" sz="quarter" idx="3"/>
          </p:nvPr>
        </p:nvSpPr>
        <p:spPr bwMode="auto">
          <a:xfrm>
            <a:off x="33528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r>
              <a:rPr lang="it-IT"/>
              <a:t>cappa francesco architetto-studio cappa</a:t>
            </a:r>
          </a:p>
        </p:txBody>
      </p:sp>
      <p:sp>
        <p:nvSpPr>
          <p:cNvPr id="4104" name="Rectangle 8"/>
          <p:cNvSpPr>
            <a:spLocks noGrp="1" noChangeArrowheads="1"/>
          </p:cNvSpPr>
          <p:nvPr>
            <p:ph type="sldNum" sz="quarter" idx="4"/>
          </p:nvPr>
        </p:nvSpPr>
        <p:spPr bwMode="auto">
          <a:xfrm>
            <a:off x="67056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cs typeface="+mn-cs"/>
              </a:defRPr>
            </a:lvl1pPr>
          </a:lstStyle>
          <a:p>
            <a:pPr>
              <a:defRPr/>
            </a:pPr>
            <a:fld id="{DE25685A-4BAF-4D33-B828-7120A211880B}" type="slidenum">
              <a:rPr lang="it-IT"/>
              <a:pPr>
                <a:defRPr/>
              </a:pPr>
              <a:t>‹N›</a:t>
            </a:fld>
            <a:endParaRPr lang="it-IT"/>
          </a:p>
        </p:txBody>
      </p:sp>
      <p:sp>
        <p:nvSpPr>
          <p:cNvPr id="4105" name="Freeform 9"/>
          <p:cNvSpPr>
            <a:spLocks noChangeArrowheads="1"/>
          </p:cNvSpPr>
          <p:nvPr/>
        </p:nvSpPr>
        <p:spPr bwMode="auto">
          <a:xfrm>
            <a:off x="838200" y="561975"/>
            <a:ext cx="152400" cy="1066800"/>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pPr algn="ctr">
              <a:defRPr/>
            </a:pPr>
            <a:endParaRPr lang="it-IT">
              <a:cs typeface="+mn-cs"/>
            </a:endParaRPr>
          </a:p>
        </p:txBody>
      </p:sp>
      <p:sp>
        <p:nvSpPr>
          <p:cNvPr id="4106" name="Freeform 10"/>
          <p:cNvSpPr>
            <a:spLocks noChangeArrowheads="1"/>
          </p:cNvSpPr>
          <p:nvPr/>
        </p:nvSpPr>
        <p:spPr bwMode="auto">
          <a:xfrm>
            <a:off x="8262938" y="269875"/>
            <a:ext cx="152400" cy="1073150"/>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pPr algn="ctr">
              <a:defRPr/>
            </a:pPr>
            <a:endParaRPr lang="it-IT">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100"/>
                                        </p:tgtEl>
                                        <p:attrNameLst>
                                          <p:attrName>style.visibility</p:attrName>
                                        </p:attrNameLst>
                                      </p:cBhvr>
                                      <p:to>
                                        <p:strVal val="visible"/>
                                      </p:to>
                                    </p:set>
                                    <p:animEffect transition="in" filter="fade">
                                      <p:cBhvr>
                                        <p:cTn id="7" dur="2000"/>
                                        <p:tgtEl>
                                          <p:spTgt spid="410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101">
                                            <p:txEl>
                                              <p:pRg st="0" end="0"/>
                                            </p:txEl>
                                          </p:spTgt>
                                        </p:tgtEl>
                                        <p:attrNameLst>
                                          <p:attrName>style.visibility</p:attrName>
                                        </p:attrNameLst>
                                      </p:cBhvr>
                                      <p:to>
                                        <p:strVal val="visible"/>
                                      </p:to>
                                    </p:set>
                                    <p:animEffect transition="in" filter="fade">
                                      <p:cBhvr>
                                        <p:cTn id="12" dur="2000"/>
                                        <p:tgtEl>
                                          <p:spTgt spid="4101">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101">
                                            <p:txEl>
                                              <p:pRg st="1" end="1"/>
                                            </p:txEl>
                                          </p:spTgt>
                                        </p:tgtEl>
                                        <p:attrNameLst>
                                          <p:attrName>style.visibility</p:attrName>
                                        </p:attrNameLst>
                                      </p:cBhvr>
                                      <p:to>
                                        <p:strVal val="visible"/>
                                      </p:to>
                                    </p:set>
                                    <p:animEffect transition="in" filter="fade">
                                      <p:cBhvr>
                                        <p:cTn id="15" dur="2000"/>
                                        <p:tgtEl>
                                          <p:spTgt spid="4101">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101">
                                            <p:txEl>
                                              <p:pRg st="2" end="2"/>
                                            </p:txEl>
                                          </p:spTgt>
                                        </p:tgtEl>
                                        <p:attrNameLst>
                                          <p:attrName>style.visibility</p:attrName>
                                        </p:attrNameLst>
                                      </p:cBhvr>
                                      <p:to>
                                        <p:strVal val="visible"/>
                                      </p:to>
                                    </p:set>
                                    <p:animEffect transition="in" filter="fade">
                                      <p:cBhvr>
                                        <p:cTn id="18" dur="2000"/>
                                        <p:tgtEl>
                                          <p:spTgt spid="4101">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101">
                                            <p:txEl>
                                              <p:pRg st="3" end="3"/>
                                            </p:txEl>
                                          </p:spTgt>
                                        </p:tgtEl>
                                        <p:attrNameLst>
                                          <p:attrName>style.visibility</p:attrName>
                                        </p:attrNameLst>
                                      </p:cBhvr>
                                      <p:to>
                                        <p:strVal val="visible"/>
                                      </p:to>
                                    </p:set>
                                    <p:animEffect transition="in" filter="fade">
                                      <p:cBhvr>
                                        <p:cTn id="21" dur="2000"/>
                                        <p:tgtEl>
                                          <p:spTgt spid="4101">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101">
                                            <p:txEl>
                                              <p:pRg st="4" end="4"/>
                                            </p:txEl>
                                          </p:spTgt>
                                        </p:tgtEl>
                                        <p:attrNameLst>
                                          <p:attrName>style.visibility</p:attrName>
                                        </p:attrNameLst>
                                      </p:cBhvr>
                                      <p:to>
                                        <p:strVal val="visible"/>
                                      </p:to>
                                    </p:set>
                                    <p:animEffect transition="in" filter="fade">
                                      <p:cBhvr>
                                        <p:cTn id="24" dur="2000"/>
                                        <p:tgtEl>
                                          <p:spTgt spid="410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p:bldP spid="4101" grpId="0" build="p">
        <p:tmplLst>
          <p:tmpl lvl="1">
            <p:tnLst>
              <p:par>
                <p:cTn presetID="10" presetClass="entr" presetSubtype="0" fill="hold" nodeType="clickEffect">
                  <p:stCondLst>
                    <p:cond delay="0"/>
                  </p:stCondLst>
                  <p:childTnLst>
                    <p:set>
                      <p:cBhvr>
                        <p:cTn dur="1" fill="hold">
                          <p:stCondLst>
                            <p:cond delay="0"/>
                          </p:stCondLst>
                        </p:cTn>
                        <p:tgtEl>
                          <p:spTgt spid="4101"/>
                        </p:tgtEl>
                        <p:attrNameLst>
                          <p:attrName>style.visibility</p:attrName>
                        </p:attrNameLst>
                      </p:cBhvr>
                      <p:to>
                        <p:strVal val="visible"/>
                      </p:to>
                    </p:set>
                    <p:animEffect transition="in" filter="fade">
                      <p:cBhvr>
                        <p:cTn dur="2000"/>
                        <p:tgtEl>
                          <p:spTgt spid="4101"/>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4101"/>
                        </p:tgtEl>
                        <p:attrNameLst>
                          <p:attrName>style.visibility</p:attrName>
                        </p:attrNameLst>
                      </p:cBhvr>
                      <p:to>
                        <p:strVal val="visible"/>
                      </p:to>
                    </p:set>
                    <p:animEffect transition="in" filter="fade">
                      <p:cBhvr>
                        <p:cTn dur="2000"/>
                        <p:tgtEl>
                          <p:spTgt spid="4101"/>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4101"/>
                        </p:tgtEl>
                        <p:attrNameLst>
                          <p:attrName>style.visibility</p:attrName>
                        </p:attrNameLst>
                      </p:cBhvr>
                      <p:to>
                        <p:strVal val="visible"/>
                      </p:to>
                    </p:set>
                    <p:animEffect transition="in" filter="fade">
                      <p:cBhvr>
                        <p:cTn dur="2000"/>
                        <p:tgtEl>
                          <p:spTgt spid="4101"/>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4101"/>
                        </p:tgtEl>
                        <p:attrNameLst>
                          <p:attrName>style.visibility</p:attrName>
                        </p:attrNameLst>
                      </p:cBhvr>
                      <p:to>
                        <p:strVal val="visible"/>
                      </p:to>
                    </p:set>
                    <p:animEffect transition="in" filter="fade">
                      <p:cBhvr>
                        <p:cTn dur="2000"/>
                        <p:tgtEl>
                          <p:spTgt spid="4101"/>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4101"/>
                        </p:tgtEl>
                        <p:attrNameLst>
                          <p:attrName>style.visibility</p:attrName>
                        </p:attrNameLst>
                      </p:cBhvr>
                      <p:to>
                        <p:strVal val="visible"/>
                      </p:to>
                    </p:set>
                    <p:animEffect transition="in" filter="fade">
                      <p:cBhvr>
                        <p:cTn dur="2000"/>
                        <p:tgtEl>
                          <p:spTgt spid="4101"/>
                        </p:tgtEl>
                      </p:cBhvr>
                    </p:animEffect>
                  </p:childTnLst>
                </p:cTn>
              </p:par>
            </p:tnLst>
          </p:tmpl>
        </p:tmplLst>
      </p:bldP>
    </p:bldLst>
  </p:timing>
  <p:hf hd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447675" indent="-447675" algn="l" rtl="0" eaLnBrk="0" fontAlgn="base" hangingPunct="0">
        <a:spcBef>
          <a:spcPct val="20000"/>
        </a:spcBef>
        <a:spcAft>
          <a:spcPct val="0"/>
        </a:spcAft>
        <a:buClr>
          <a:schemeClr val="accent1"/>
        </a:buClr>
        <a:buSzPct val="70000"/>
        <a:buFont typeface="Wingdings" pitchFamily="2" charset="2"/>
        <a:buChar char="n"/>
        <a:defRPr sz="3200">
          <a:solidFill>
            <a:schemeClr val="tx1"/>
          </a:solidFill>
          <a:latin typeface="+mn-lt"/>
          <a:ea typeface="+mn-ea"/>
          <a:cs typeface="+mn-cs"/>
        </a:defRPr>
      </a:lvl1pPr>
      <a:lvl2pPr marL="889000" indent="-439738" algn="l" rtl="0" eaLnBrk="0" fontAlgn="base" hangingPunct="0">
        <a:spcBef>
          <a:spcPct val="20000"/>
        </a:spcBef>
        <a:spcAft>
          <a:spcPct val="0"/>
        </a:spcAft>
        <a:buClr>
          <a:schemeClr val="hlink"/>
        </a:buClr>
        <a:buSzPct val="65000"/>
        <a:buFont typeface="Wingdings" pitchFamily="2" charset="2"/>
        <a:buChar char="¡"/>
        <a:defRPr sz="2800">
          <a:solidFill>
            <a:schemeClr val="tx1"/>
          </a:solidFill>
          <a:latin typeface="+mn-lt"/>
        </a:defRPr>
      </a:lvl2pPr>
      <a:lvl3pPr marL="1293813" indent="-403225" algn="l" rtl="0" eaLnBrk="0" fontAlgn="base" hangingPunct="0">
        <a:spcBef>
          <a:spcPct val="20000"/>
        </a:spcBef>
        <a:spcAft>
          <a:spcPct val="0"/>
        </a:spcAft>
        <a:buClr>
          <a:schemeClr val="accent1"/>
        </a:buClr>
        <a:buSzPct val="70000"/>
        <a:buFont typeface="Wingdings" pitchFamily="2" charset="2"/>
        <a:buChar char="n"/>
        <a:defRPr sz="2400">
          <a:solidFill>
            <a:schemeClr val="tx1"/>
          </a:solidFill>
          <a:latin typeface="+mn-lt"/>
        </a:defRPr>
      </a:lvl3pPr>
      <a:lvl4pPr marL="1681163" indent="-385763" algn="l" rtl="0" eaLnBrk="0" fontAlgn="base" hangingPunct="0">
        <a:spcBef>
          <a:spcPct val="20000"/>
        </a:spcBef>
        <a:spcAft>
          <a:spcPct val="0"/>
        </a:spcAft>
        <a:buClr>
          <a:schemeClr val="hlink"/>
        </a:buClr>
        <a:buSzPct val="75000"/>
        <a:buFont typeface="Wingdings" pitchFamily="2" charset="2"/>
        <a:buChar char="¡"/>
        <a:defRPr sz="2000">
          <a:solidFill>
            <a:schemeClr val="tx1"/>
          </a:solidFill>
          <a:latin typeface="+mn-lt"/>
        </a:defRPr>
      </a:lvl4pPr>
      <a:lvl5pPr marL="2070100" indent="-387350" algn="l" rtl="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mn-lt"/>
        </a:defRPr>
      </a:lvl5pPr>
      <a:lvl6pPr marL="25273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6pPr>
      <a:lvl7pPr marL="29845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7pPr>
      <a:lvl8pPr marL="34417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8pPr>
      <a:lvl9pPr marL="38989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5"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16387"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C1CA9A88-BFF0-465B-99C5-02E0FFC2117E}" type="slidenum">
              <a:rPr lang="it-IT" sz="1000">
                <a:solidFill>
                  <a:srgbClr val="000000"/>
                </a:solidFill>
              </a:rPr>
              <a:pPr algn="r"/>
              <a:t>1</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b="1" i="1" dirty="0">
                <a:solidFill>
                  <a:srgbClr val="336600"/>
                </a:solidFill>
                <a:effectLst>
                  <a:outerShdw blurRad="38100" dist="38100" dir="2700000" algn="tl">
                    <a:srgbClr val="000000"/>
                  </a:outerShdw>
                </a:effectLst>
                <a:sym typeface="Wingdings" pitchFamily="2" charset="2"/>
              </a:rPr>
              <a:t>Competenze professionali</a:t>
            </a:r>
          </a:p>
        </p:txBody>
      </p:sp>
      <p:sp>
        <p:nvSpPr>
          <p:cNvPr id="16389"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pic>
        <p:nvPicPr>
          <p:cNvPr id="8" name="Picture 5" descr="LOGO ORDINE ARCHITETTI MANTOVA">
            <a:extLst>
              <a:ext uri="{FF2B5EF4-FFF2-40B4-BE49-F238E27FC236}">
                <a16:creationId xmlns:a16="http://schemas.microsoft.com/office/drawing/2014/main" xmlns="" id="{DE2D649E-D0DA-4B8F-A7F4-E24564DCEB2D}"/>
              </a:ext>
            </a:extLst>
          </p:cNvPr>
          <p:cNvPicPr>
            <a:picLocks noChangeAspect="1" noChangeArrowheads="1"/>
          </p:cNvPicPr>
          <p:nvPr/>
        </p:nvPicPr>
        <p:blipFill>
          <a:blip r:embed="rId2"/>
          <a:srcRect/>
          <a:stretch>
            <a:fillRect/>
          </a:stretch>
        </p:blipFill>
        <p:spPr bwMode="auto">
          <a:xfrm>
            <a:off x="1116013" y="4153198"/>
            <a:ext cx="3600450" cy="715962"/>
          </a:xfrm>
          <a:prstGeom prst="rect">
            <a:avLst/>
          </a:prstGeom>
          <a:noFill/>
          <a:ln w="9525">
            <a:noFill/>
            <a:miter lim="800000"/>
            <a:headEnd/>
            <a:tailEnd/>
          </a:ln>
        </p:spPr>
      </p:pic>
      <p:pic>
        <p:nvPicPr>
          <p:cNvPr id="9" name="Picture 14" descr="Logo Architetti Mantovani">
            <a:extLst>
              <a:ext uri="{FF2B5EF4-FFF2-40B4-BE49-F238E27FC236}">
                <a16:creationId xmlns:a16="http://schemas.microsoft.com/office/drawing/2014/main" xmlns="" id="{7719CB17-0652-476F-B52F-43A481212C38}"/>
              </a:ext>
            </a:extLst>
          </p:cNvPr>
          <p:cNvPicPr>
            <a:picLocks noChangeAspect="1" noChangeArrowheads="1"/>
          </p:cNvPicPr>
          <p:nvPr/>
        </p:nvPicPr>
        <p:blipFill>
          <a:blip r:embed="rId3"/>
          <a:srcRect/>
          <a:stretch>
            <a:fillRect/>
          </a:stretch>
        </p:blipFill>
        <p:spPr bwMode="auto">
          <a:xfrm>
            <a:off x="2339752" y="4980458"/>
            <a:ext cx="2384425" cy="11128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7"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539553" y="1981200"/>
            <a:ext cx="8071048" cy="4114800"/>
          </a:xfrm>
        </p:spPr>
        <p:txBody>
          <a:bodyPr/>
          <a:lstStyle/>
          <a:p>
            <a:pPr marL="609600" indent="-609600" algn="ctr" eaLnBrk="1" hangingPunct="1">
              <a:lnSpc>
                <a:spcPct val="80000"/>
              </a:lnSpc>
              <a:buFont typeface="Wingdings" pitchFamily="2" charset="2"/>
              <a:buNone/>
              <a:defRPr/>
            </a:pPr>
            <a:r>
              <a:rPr lang="it-IT" sz="2800" b="1" i="1" dirty="0">
                <a:solidFill>
                  <a:schemeClr val="tx2"/>
                </a:solidFill>
                <a:effectLst>
                  <a:outerShdw blurRad="38100" dist="38100" dir="2700000" algn="tl">
                    <a:srgbClr val="000000"/>
                  </a:outerShdw>
                </a:effectLst>
              </a:rPr>
              <a:t>Ma cosa sta succedendo</a:t>
            </a:r>
          </a:p>
        </p:txBody>
      </p:sp>
      <p:sp>
        <p:nvSpPr>
          <p:cNvPr id="24579"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9F0CB2AB-FB37-490B-9FAE-E5C4FBE495B2}" type="slidenum">
              <a:rPr lang="it-IT" sz="1000">
                <a:solidFill>
                  <a:srgbClr val="000000"/>
                </a:solidFill>
              </a:rPr>
              <a:pPr algn="r"/>
              <a:t>10</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err="1">
                <a:solidFill>
                  <a:srgbClr val="336600"/>
                </a:solidFill>
                <a:effectLst>
                  <a:outerShdw blurRad="38100" dist="38100" dir="2700000" algn="tl">
                    <a:srgbClr val="000000"/>
                  </a:outerShdw>
                </a:effectLst>
                <a:sym typeface="Wingdings" pitchFamily="2" charset="2"/>
              </a:rPr>
              <a:t>Comptenze</a:t>
            </a:r>
            <a:r>
              <a:rPr lang="it-IT" sz="3600" b="1" i="1" dirty="0">
                <a:solidFill>
                  <a:srgbClr val="336600"/>
                </a:solidFill>
                <a:effectLst>
                  <a:outerShdw blurRad="38100" dist="38100" dir="2700000" algn="tl">
                    <a:srgbClr val="000000"/>
                  </a:outerShdw>
                </a:effectLst>
                <a:sym typeface="Wingdings" pitchFamily="2" charset="2"/>
              </a:rPr>
              <a:t> professionali</a:t>
            </a:r>
          </a:p>
        </p:txBody>
      </p:sp>
      <p:sp>
        <p:nvSpPr>
          <p:cNvPr id="24581"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pic>
        <p:nvPicPr>
          <p:cNvPr id="7" name="Picture 6">
            <a:extLst>
              <a:ext uri="{FF2B5EF4-FFF2-40B4-BE49-F238E27FC236}">
                <a16:creationId xmlns:a16="http://schemas.microsoft.com/office/drawing/2014/main" xmlns="" id="{D70563C7-92E8-4557-B7F5-123DDE6D24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84538" y="2205038"/>
            <a:ext cx="3815933" cy="3902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a:extLst>
              <a:ext uri="{FF2B5EF4-FFF2-40B4-BE49-F238E27FC236}">
                <a16:creationId xmlns:a16="http://schemas.microsoft.com/office/drawing/2014/main" xmlns="" id="{047E335A-8F28-41CD-892C-F562C73B98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8695" y="2924175"/>
            <a:ext cx="3179249" cy="3097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par>
                          <p:cTn id="13" fill="hold">
                            <p:stCondLst>
                              <p:cond delay="2000"/>
                            </p:stCondLst>
                            <p:childTnLst>
                              <p:par>
                                <p:cTn id="14" presetID="45" presetClass="entr" presetSubtype="0"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2000"/>
                                        <p:tgtEl>
                                          <p:spTgt spid="7"/>
                                        </p:tgtEl>
                                      </p:cBhvr>
                                    </p:animEffect>
                                    <p:anim calcmode="lin" valueType="num">
                                      <p:cBhvr>
                                        <p:cTn id="17" dur="2000" fill="hold"/>
                                        <p:tgtEl>
                                          <p:spTgt spid="7"/>
                                        </p:tgtEl>
                                        <p:attrNameLst>
                                          <p:attrName>ppt_w</p:attrName>
                                        </p:attrNameLst>
                                      </p:cBhvr>
                                      <p:tavLst>
                                        <p:tav tm="0" fmla="#ppt_w*sin(2.5*pi*$)">
                                          <p:val>
                                            <p:fltVal val="0"/>
                                          </p:val>
                                        </p:tav>
                                        <p:tav tm="100000">
                                          <p:val>
                                            <p:fltVal val="1"/>
                                          </p:val>
                                        </p:tav>
                                      </p:tavLst>
                                    </p:anim>
                                    <p:anim calcmode="lin" valueType="num">
                                      <p:cBhvr>
                                        <p:cTn id="18" dur="2000" fill="hold"/>
                                        <p:tgtEl>
                                          <p:spTgt spid="7"/>
                                        </p:tgtEl>
                                        <p:attrNameLst>
                                          <p:attrName>ppt_h</p:attrName>
                                        </p:attrNameLst>
                                      </p:cBhvr>
                                      <p:tavLst>
                                        <p:tav tm="0">
                                          <p:val>
                                            <p:strVal val="#ppt_h"/>
                                          </p:val>
                                        </p:tav>
                                        <p:tav tm="100000">
                                          <p:val>
                                            <p:strVal val="#ppt_h"/>
                                          </p:val>
                                        </p:tav>
                                      </p:tavLst>
                                    </p:anim>
                                  </p:childTnLst>
                                </p:cTn>
                              </p:par>
                            </p:childTnLst>
                          </p:cTn>
                        </p:par>
                        <p:par>
                          <p:cTn id="19" fill="hold">
                            <p:stCondLst>
                              <p:cond delay="4000"/>
                            </p:stCondLst>
                            <p:childTnLst>
                              <p:par>
                                <p:cTn id="20" presetID="53" presetClass="entr" presetSubtype="16" fill="hold" nodeType="after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p:cTn id="22" dur="1200" fill="hold"/>
                                        <p:tgtEl>
                                          <p:spTgt spid="8"/>
                                        </p:tgtEl>
                                        <p:attrNameLst>
                                          <p:attrName>ppt_w</p:attrName>
                                        </p:attrNameLst>
                                      </p:cBhvr>
                                      <p:tavLst>
                                        <p:tav tm="0">
                                          <p:val>
                                            <p:fltVal val="0"/>
                                          </p:val>
                                        </p:tav>
                                        <p:tav tm="100000">
                                          <p:val>
                                            <p:strVal val="#ppt_w"/>
                                          </p:val>
                                        </p:tav>
                                      </p:tavLst>
                                    </p:anim>
                                    <p:anim calcmode="lin" valueType="num">
                                      <p:cBhvr>
                                        <p:cTn id="23" dur="1200" fill="hold"/>
                                        <p:tgtEl>
                                          <p:spTgt spid="8"/>
                                        </p:tgtEl>
                                        <p:attrNameLst>
                                          <p:attrName>ppt_h</p:attrName>
                                        </p:attrNameLst>
                                      </p:cBhvr>
                                      <p:tavLst>
                                        <p:tav tm="0">
                                          <p:val>
                                            <p:fltVal val="0"/>
                                          </p:val>
                                        </p:tav>
                                        <p:tav tm="100000">
                                          <p:val>
                                            <p:strVal val="#ppt_h"/>
                                          </p:val>
                                        </p:tav>
                                      </p:tavLst>
                                    </p:anim>
                                    <p:animEffect transition="in" filter="fade">
                                      <p:cBhvr>
                                        <p:cTn id="24" dur="12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5"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611561" y="1981200"/>
            <a:ext cx="7999040" cy="4114800"/>
          </a:xfrm>
        </p:spPr>
        <p:txBody>
          <a:bodyPr/>
          <a:lstStyle/>
          <a:p>
            <a:pPr marL="609600" indent="-609600" algn="ctr" eaLnBrk="1" hangingPunct="1">
              <a:lnSpc>
                <a:spcPct val="90000"/>
              </a:lnSpc>
              <a:buFont typeface="Wingdings" pitchFamily="2" charset="2"/>
              <a:buNone/>
              <a:defRPr/>
            </a:pPr>
            <a:r>
              <a:rPr lang="it-IT" sz="4000" b="1" i="1" dirty="0">
                <a:effectLst>
                  <a:outerShdw blurRad="38100" dist="38100" dir="2700000" algn="tl">
                    <a:srgbClr val="000000"/>
                  </a:outerShdw>
                </a:effectLst>
              </a:rPr>
              <a:t>Circolare CNI – 423/2019</a:t>
            </a:r>
          </a:p>
        </p:txBody>
      </p:sp>
      <p:sp>
        <p:nvSpPr>
          <p:cNvPr id="21507"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E610D88B-B07F-48C4-89C1-D6CA461A321C}" type="slidenum">
              <a:rPr lang="it-IT" sz="1000">
                <a:solidFill>
                  <a:srgbClr val="000000"/>
                </a:solidFill>
              </a:rPr>
              <a:pPr algn="r"/>
              <a:t>11</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err="1">
                <a:solidFill>
                  <a:srgbClr val="336600"/>
                </a:solidFill>
                <a:effectLst>
                  <a:outerShdw blurRad="38100" dist="38100" dir="2700000" algn="tl">
                    <a:srgbClr val="000000"/>
                  </a:outerShdw>
                </a:effectLst>
                <a:sym typeface="Wingdings" pitchFamily="2" charset="2"/>
              </a:rPr>
              <a:t>Comptenze</a:t>
            </a:r>
            <a:r>
              <a:rPr lang="it-IT" sz="3600" b="1" i="1" dirty="0">
                <a:solidFill>
                  <a:srgbClr val="336600"/>
                </a:solidFill>
                <a:effectLst>
                  <a:outerShdw blurRad="38100" dist="38100" dir="2700000" algn="tl">
                    <a:srgbClr val="000000"/>
                  </a:outerShdw>
                </a:effectLst>
                <a:sym typeface="Wingdings" pitchFamily="2" charset="2"/>
              </a:rPr>
              <a:t> professionali</a:t>
            </a:r>
          </a:p>
        </p:txBody>
      </p:sp>
      <p:sp>
        <p:nvSpPr>
          <p:cNvPr id="21509"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pic>
        <p:nvPicPr>
          <p:cNvPr id="7" name="Picture 2">
            <a:extLst>
              <a:ext uri="{FF2B5EF4-FFF2-40B4-BE49-F238E27FC236}">
                <a16:creationId xmlns:a16="http://schemas.microsoft.com/office/drawing/2014/main" xmlns="" id="{5E761CD2-F90E-449E-B4BF-18E262DE5A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1840" y="2852738"/>
            <a:ext cx="3047437" cy="3395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a:extLst>
              <a:ext uri="{FF2B5EF4-FFF2-40B4-BE49-F238E27FC236}">
                <a16:creationId xmlns:a16="http://schemas.microsoft.com/office/drawing/2014/main" xmlns="" id="{0CA9AC11-B94C-4F57-BC57-6100337975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0553" y="2852738"/>
            <a:ext cx="3047437" cy="3395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75493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par>
                          <p:cTn id="13" fill="hold">
                            <p:stCondLst>
                              <p:cond delay="2000"/>
                            </p:stCondLst>
                            <p:childTnLst>
                              <p:par>
                                <p:cTn id="14" presetID="26" presetClass="entr" presetSubtype="0"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down)">
                                      <p:cBhvr>
                                        <p:cTn id="16" dur="580">
                                          <p:stCondLst>
                                            <p:cond delay="0"/>
                                          </p:stCondLst>
                                        </p:cTn>
                                        <p:tgtEl>
                                          <p:spTgt spid="7"/>
                                        </p:tgtEl>
                                      </p:cBhvr>
                                    </p:animEffect>
                                    <p:anim calcmode="lin" valueType="num">
                                      <p:cBhvr>
                                        <p:cTn id="17"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22" dur="26">
                                          <p:stCondLst>
                                            <p:cond delay="650"/>
                                          </p:stCondLst>
                                        </p:cTn>
                                        <p:tgtEl>
                                          <p:spTgt spid="7"/>
                                        </p:tgtEl>
                                      </p:cBhvr>
                                      <p:to x="100000" y="60000"/>
                                    </p:animScale>
                                    <p:animScale>
                                      <p:cBhvr>
                                        <p:cTn id="23" dur="166" decel="50000">
                                          <p:stCondLst>
                                            <p:cond delay="676"/>
                                          </p:stCondLst>
                                        </p:cTn>
                                        <p:tgtEl>
                                          <p:spTgt spid="7"/>
                                        </p:tgtEl>
                                      </p:cBhvr>
                                      <p:to x="100000" y="100000"/>
                                    </p:animScale>
                                    <p:animScale>
                                      <p:cBhvr>
                                        <p:cTn id="24" dur="26">
                                          <p:stCondLst>
                                            <p:cond delay="1312"/>
                                          </p:stCondLst>
                                        </p:cTn>
                                        <p:tgtEl>
                                          <p:spTgt spid="7"/>
                                        </p:tgtEl>
                                      </p:cBhvr>
                                      <p:to x="100000" y="80000"/>
                                    </p:animScale>
                                    <p:animScale>
                                      <p:cBhvr>
                                        <p:cTn id="25" dur="166" decel="50000">
                                          <p:stCondLst>
                                            <p:cond delay="1338"/>
                                          </p:stCondLst>
                                        </p:cTn>
                                        <p:tgtEl>
                                          <p:spTgt spid="7"/>
                                        </p:tgtEl>
                                      </p:cBhvr>
                                      <p:to x="100000" y="100000"/>
                                    </p:animScale>
                                    <p:animScale>
                                      <p:cBhvr>
                                        <p:cTn id="26" dur="26">
                                          <p:stCondLst>
                                            <p:cond delay="1642"/>
                                          </p:stCondLst>
                                        </p:cTn>
                                        <p:tgtEl>
                                          <p:spTgt spid="7"/>
                                        </p:tgtEl>
                                      </p:cBhvr>
                                      <p:to x="100000" y="90000"/>
                                    </p:animScale>
                                    <p:animScale>
                                      <p:cBhvr>
                                        <p:cTn id="27" dur="166" decel="50000">
                                          <p:stCondLst>
                                            <p:cond delay="1668"/>
                                          </p:stCondLst>
                                        </p:cTn>
                                        <p:tgtEl>
                                          <p:spTgt spid="7"/>
                                        </p:tgtEl>
                                      </p:cBhvr>
                                      <p:to x="100000" y="100000"/>
                                    </p:animScale>
                                    <p:animScale>
                                      <p:cBhvr>
                                        <p:cTn id="28" dur="26">
                                          <p:stCondLst>
                                            <p:cond delay="1808"/>
                                          </p:stCondLst>
                                        </p:cTn>
                                        <p:tgtEl>
                                          <p:spTgt spid="7"/>
                                        </p:tgtEl>
                                      </p:cBhvr>
                                      <p:to x="100000" y="95000"/>
                                    </p:animScale>
                                    <p:animScale>
                                      <p:cBhvr>
                                        <p:cTn id="29" dur="166" decel="50000">
                                          <p:stCondLst>
                                            <p:cond delay="1834"/>
                                          </p:stCondLst>
                                        </p:cTn>
                                        <p:tgtEl>
                                          <p:spTgt spid="7"/>
                                        </p:tgtEl>
                                      </p:cBhvr>
                                      <p:to x="100000" y="100000"/>
                                    </p:animScale>
                                  </p:childTnLst>
                                </p:cTn>
                              </p:par>
                            </p:childTnLst>
                          </p:cTn>
                        </p:par>
                        <p:par>
                          <p:cTn id="30" fill="hold">
                            <p:stCondLst>
                              <p:cond delay="4000"/>
                            </p:stCondLst>
                            <p:childTnLst>
                              <p:par>
                                <p:cTn id="31" presetID="26" presetClass="entr" presetSubtype="0" fill="hold" nodeType="after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wipe(down)">
                                      <p:cBhvr>
                                        <p:cTn id="33" dur="580">
                                          <p:stCondLst>
                                            <p:cond delay="0"/>
                                          </p:stCondLst>
                                        </p:cTn>
                                        <p:tgtEl>
                                          <p:spTgt spid="8"/>
                                        </p:tgtEl>
                                      </p:cBhvr>
                                    </p:animEffect>
                                    <p:anim calcmode="lin" valueType="num">
                                      <p:cBhvr>
                                        <p:cTn id="34"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39" dur="26">
                                          <p:stCondLst>
                                            <p:cond delay="650"/>
                                          </p:stCondLst>
                                        </p:cTn>
                                        <p:tgtEl>
                                          <p:spTgt spid="8"/>
                                        </p:tgtEl>
                                      </p:cBhvr>
                                      <p:to x="100000" y="60000"/>
                                    </p:animScale>
                                    <p:animScale>
                                      <p:cBhvr>
                                        <p:cTn id="40" dur="166" decel="50000">
                                          <p:stCondLst>
                                            <p:cond delay="676"/>
                                          </p:stCondLst>
                                        </p:cTn>
                                        <p:tgtEl>
                                          <p:spTgt spid="8"/>
                                        </p:tgtEl>
                                      </p:cBhvr>
                                      <p:to x="100000" y="100000"/>
                                    </p:animScale>
                                    <p:animScale>
                                      <p:cBhvr>
                                        <p:cTn id="41" dur="26">
                                          <p:stCondLst>
                                            <p:cond delay="1312"/>
                                          </p:stCondLst>
                                        </p:cTn>
                                        <p:tgtEl>
                                          <p:spTgt spid="8"/>
                                        </p:tgtEl>
                                      </p:cBhvr>
                                      <p:to x="100000" y="80000"/>
                                    </p:animScale>
                                    <p:animScale>
                                      <p:cBhvr>
                                        <p:cTn id="42" dur="166" decel="50000">
                                          <p:stCondLst>
                                            <p:cond delay="1338"/>
                                          </p:stCondLst>
                                        </p:cTn>
                                        <p:tgtEl>
                                          <p:spTgt spid="8"/>
                                        </p:tgtEl>
                                      </p:cBhvr>
                                      <p:to x="100000" y="100000"/>
                                    </p:animScale>
                                    <p:animScale>
                                      <p:cBhvr>
                                        <p:cTn id="43" dur="26">
                                          <p:stCondLst>
                                            <p:cond delay="1642"/>
                                          </p:stCondLst>
                                        </p:cTn>
                                        <p:tgtEl>
                                          <p:spTgt spid="8"/>
                                        </p:tgtEl>
                                      </p:cBhvr>
                                      <p:to x="100000" y="90000"/>
                                    </p:animScale>
                                    <p:animScale>
                                      <p:cBhvr>
                                        <p:cTn id="44" dur="166" decel="50000">
                                          <p:stCondLst>
                                            <p:cond delay="1668"/>
                                          </p:stCondLst>
                                        </p:cTn>
                                        <p:tgtEl>
                                          <p:spTgt spid="8"/>
                                        </p:tgtEl>
                                      </p:cBhvr>
                                      <p:to x="100000" y="100000"/>
                                    </p:animScale>
                                    <p:animScale>
                                      <p:cBhvr>
                                        <p:cTn id="45" dur="26">
                                          <p:stCondLst>
                                            <p:cond delay="1808"/>
                                          </p:stCondLst>
                                        </p:cTn>
                                        <p:tgtEl>
                                          <p:spTgt spid="8"/>
                                        </p:tgtEl>
                                      </p:cBhvr>
                                      <p:to x="100000" y="95000"/>
                                    </p:animScale>
                                    <p:animScale>
                                      <p:cBhvr>
                                        <p:cTn id="46" dur="166" decel="50000">
                                          <p:stCondLst>
                                            <p:cond delay="1834"/>
                                          </p:stCondLst>
                                        </p:cTn>
                                        <p:tgtEl>
                                          <p:spTgt spid="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114800"/>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Circolare CNI – 423/2019</a:t>
            </a:r>
          </a:p>
          <a:p>
            <a:pPr marL="609600" indent="-609600" algn="ctr" eaLnBrk="1" hangingPunct="1">
              <a:lnSpc>
                <a:spcPct val="80000"/>
              </a:lnSpc>
              <a:buFont typeface="Wingdings" pitchFamily="2" charset="2"/>
              <a:buNone/>
              <a:defRPr/>
            </a:pPr>
            <a:r>
              <a:rPr lang="it-IT" b="1" i="1" dirty="0">
                <a:solidFill>
                  <a:srgbClr val="000000"/>
                </a:solidFill>
                <a:effectLst>
                  <a:outerShdw blurRad="38100" dist="38100" dir="2700000" algn="tl">
                    <a:srgbClr val="000000"/>
                  </a:outerShdw>
                </a:effectLst>
              </a:rPr>
              <a:t>La sentenza del </a:t>
            </a:r>
            <a:r>
              <a:rPr lang="it-IT" b="1" i="1" dirty="0">
                <a:solidFill>
                  <a:schemeClr val="accent1"/>
                </a:solidFill>
                <a:effectLst>
                  <a:outerShdw blurRad="38100" dist="38100" dir="2700000" algn="tl">
                    <a:srgbClr val="000000"/>
                  </a:outerShdw>
                </a:effectLst>
              </a:rPr>
              <a:t>TAR Campania n. 4169</a:t>
            </a:r>
            <a:r>
              <a:rPr lang="it-IT" b="1" i="1" dirty="0">
                <a:solidFill>
                  <a:srgbClr val="000000"/>
                </a:solidFill>
                <a:effectLst>
                  <a:outerShdw blurRad="38100" dist="38100" dir="2700000" algn="tl">
                    <a:srgbClr val="000000"/>
                  </a:outerShdw>
                </a:effectLst>
              </a:rPr>
              <a:t>, quella del </a:t>
            </a:r>
            <a:r>
              <a:rPr lang="it-IT" b="1" i="1" dirty="0">
                <a:solidFill>
                  <a:srgbClr val="C00000"/>
                </a:solidFill>
                <a:effectLst>
                  <a:outerShdw blurRad="38100" dist="38100" dir="2700000" algn="tl">
                    <a:srgbClr val="000000"/>
                  </a:outerShdw>
                </a:effectLst>
              </a:rPr>
              <a:t>TAR Piemonte n. 846/2015 </a:t>
            </a:r>
            <a:r>
              <a:rPr lang="it-IT" b="1" i="1" dirty="0">
                <a:solidFill>
                  <a:srgbClr val="000000"/>
                </a:solidFill>
                <a:effectLst>
                  <a:outerShdw blurRad="38100" dist="38100" dir="2700000" algn="tl">
                    <a:srgbClr val="000000"/>
                  </a:outerShdw>
                </a:effectLst>
              </a:rPr>
              <a:t>e quella del </a:t>
            </a:r>
            <a:r>
              <a:rPr lang="it-IT" b="1" i="1" dirty="0">
                <a:solidFill>
                  <a:srgbClr val="0070C0"/>
                </a:solidFill>
                <a:effectLst>
                  <a:outerShdw blurRad="38100" dist="38100" dir="2700000" algn="tl">
                    <a:srgbClr val="000000"/>
                  </a:outerShdw>
                </a:effectLst>
              </a:rPr>
              <a:t>Consiglio di Stato n. 5012/2019 </a:t>
            </a:r>
            <a:r>
              <a:rPr lang="it-IT" b="1" i="1" dirty="0">
                <a:solidFill>
                  <a:srgbClr val="000000"/>
                </a:solidFill>
                <a:effectLst>
                  <a:outerShdw blurRad="38100" dist="38100" dir="2700000" algn="tl">
                    <a:srgbClr val="000000"/>
                  </a:outerShdw>
                </a:effectLst>
              </a:rPr>
              <a:t>potranno essere opportunamente utilizzate e richiamate … al fine di supportare ed efficacemente rafforzare le azioni a sostegno dei Professionisti Ingegneri.</a:t>
            </a: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12</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1" end="1"/>
                                            </p:txEl>
                                          </p:spTgt>
                                        </p:tgtEl>
                                        <p:attrNameLst>
                                          <p:attrName>style.visibility</p:attrName>
                                        </p:attrNameLst>
                                      </p:cBhvr>
                                      <p:to>
                                        <p:strVal val="visible"/>
                                      </p:to>
                                    </p:set>
                                    <p:animEffect transition="in" filter="fade">
                                      <p:cBhvr>
                                        <p:cTn id="17" dur="2000"/>
                                        <p:tgtEl>
                                          <p:spTgt spid="972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114800"/>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Circolare CNI – 423/2019</a:t>
            </a:r>
          </a:p>
          <a:p>
            <a:pPr marL="609600" indent="-609600" algn="ctr" eaLnBrk="1" hangingPunct="1">
              <a:lnSpc>
                <a:spcPct val="80000"/>
              </a:lnSpc>
              <a:buFont typeface="Wingdings" pitchFamily="2" charset="2"/>
              <a:buNone/>
              <a:defRPr/>
            </a:pPr>
            <a:r>
              <a:rPr lang="it-IT" b="1" i="1" dirty="0">
                <a:solidFill>
                  <a:srgbClr val="000000"/>
                </a:solidFill>
                <a:effectLst>
                  <a:outerShdw blurRad="38100" dist="38100" dir="2700000" algn="tl">
                    <a:srgbClr val="000000"/>
                  </a:outerShdw>
                </a:effectLst>
              </a:rPr>
              <a:t>La sentenza del </a:t>
            </a:r>
            <a:r>
              <a:rPr lang="it-IT" b="1" i="1" dirty="0">
                <a:solidFill>
                  <a:schemeClr val="accent1"/>
                </a:solidFill>
                <a:effectLst>
                  <a:outerShdw blurRad="38100" dist="38100" dir="2700000" algn="tl">
                    <a:srgbClr val="000000"/>
                  </a:outerShdw>
                </a:effectLst>
              </a:rPr>
              <a:t>TAR Campania n. 4169/19</a:t>
            </a:r>
            <a:r>
              <a:rPr lang="it-IT" b="1" i="1" dirty="0">
                <a:solidFill>
                  <a:srgbClr val="000000"/>
                </a:solidFill>
                <a:effectLst>
                  <a:outerShdw blurRad="38100" dist="38100" dir="2700000" algn="tl">
                    <a:srgbClr val="000000"/>
                  </a:outerShdw>
                </a:effectLst>
              </a:rPr>
              <a:t>, riferita ad un appalto per «un nuovo reparto speciale Unità Accoglienza Permanente SUAP» con proposta tecnica del </a:t>
            </a:r>
            <a:r>
              <a:rPr lang="it-IT" b="1" i="1" dirty="0">
                <a:solidFill>
                  <a:srgbClr val="336600"/>
                </a:solidFill>
                <a:effectLst>
                  <a:outerShdw blurRad="38100" dist="38100" dir="2700000" algn="tl">
                    <a:srgbClr val="000000"/>
                  </a:outerShdw>
                </a:effectLst>
              </a:rPr>
              <a:t>sistema impiantistico del gas medicale </a:t>
            </a:r>
            <a:r>
              <a:rPr lang="it-IT" b="1" i="1" dirty="0">
                <a:solidFill>
                  <a:srgbClr val="000000"/>
                </a:solidFill>
                <a:effectLst>
                  <a:outerShdw blurRad="38100" dist="38100" dir="2700000" algn="tl">
                    <a:srgbClr val="000000"/>
                  </a:outerShdw>
                </a:effectLst>
              </a:rPr>
              <a:t>e dell’illuminazione sottoscritta da un Architetto e </a:t>
            </a:r>
            <a:r>
              <a:rPr lang="it-IT" b="1" i="1" dirty="0">
                <a:solidFill>
                  <a:srgbClr val="FF0000"/>
                </a:solidFill>
                <a:effectLst>
                  <a:outerShdw blurRad="38100" dist="38100" dir="2700000" algn="tl">
                    <a:srgbClr val="000000"/>
                  </a:outerShdw>
                </a:effectLst>
              </a:rPr>
              <a:t>NON</a:t>
            </a:r>
            <a:r>
              <a:rPr lang="it-IT" b="1" i="1" dirty="0">
                <a:solidFill>
                  <a:srgbClr val="000000"/>
                </a:solidFill>
                <a:effectLst>
                  <a:outerShdw blurRad="38100" dist="38100" dir="2700000" algn="tl">
                    <a:srgbClr val="000000"/>
                  </a:outerShdw>
                </a:effectLst>
              </a:rPr>
              <a:t> da un Ingegnere.</a:t>
            </a: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13</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extLst>
      <p:ext uri="{BB962C8B-B14F-4D97-AF65-F5344CB8AC3E}">
        <p14:creationId xmlns:p14="http://schemas.microsoft.com/office/powerpoint/2010/main" val="875406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1" end="1"/>
                                            </p:txEl>
                                          </p:spTgt>
                                        </p:tgtEl>
                                        <p:attrNameLst>
                                          <p:attrName>style.visibility</p:attrName>
                                        </p:attrNameLst>
                                      </p:cBhvr>
                                      <p:to>
                                        <p:strVal val="visible"/>
                                      </p:to>
                                    </p:set>
                                    <p:animEffect transition="in" filter="fade">
                                      <p:cBhvr>
                                        <p:cTn id="17" dur="2000"/>
                                        <p:tgtEl>
                                          <p:spTgt spid="972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114800"/>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Circolare CNI – 423/2019</a:t>
            </a:r>
          </a:p>
          <a:p>
            <a:pPr marL="609600" indent="-609600" algn="ctr" eaLnBrk="1" hangingPunct="1">
              <a:lnSpc>
                <a:spcPct val="80000"/>
              </a:lnSpc>
              <a:buFont typeface="Wingdings" pitchFamily="2" charset="2"/>
              <a:buNone/>
              <a:defRPr/>
            </a:pPr>
            <a:r>
              <a:rPr lang="it-IT" b="1" i="1" dirty="0">
                <a:solidFill>
                  <a:srgbClr val="000000"/>
                </a:solidFill>
                <a:effectLst>
                  <a:outerShdw blurRad="38100" dist="38100" dir="2700000" algn="tl">
                    <a:srgbClr val="000000"/>
                  </a:outerShdw>
                </a:effectLst>
              </a:rPr>
              <a:t>«In sostanza, (</a:t>
            </a:r>
            <a:r>
              <a:rPr lang="it-IT" b="1" i="1" dirty="0">
                <a:solidFill>
                  <a:srgbClr val="00B0F0"/>
                </a:solidFill>
                <a:effectLst>
                  <a:outerShdw blurRad="38100" dist="38100" dir="2700000" algn="tl">
                    <a:srgbClr val="000000"/>
                  </a:outerShdw>
                </a:effectLst>
              </a:rPr>
              <a:t>afferma la sentenza</a:t>
            </a:r>
            <a:r>
              <a:rPr lang="it-IT" b="1" i="1" dirty="0">
                <a:solidFill>
                  <a:srgbClr val="000000"/>
                </a:solidFill>
                <a:effectLst>
                  <a:outerShdw blurRad="38100" dist="38100" dir="2700000" algn="tl">
                    <a:srgbClr val="000000"/>
                  </a:outerShdw>
                </a:effectLst>
              </a:rPr>
              <a:t>) la competenza professionale dell’architetto concorre con quella dell’ingegnere per </a:t>
            </a:r>
            <a:r>
              <a:rPr lang="it-IT" b="1" i="1" dirty="0">
                <a:effectLst>
                  <a:outerShdw blurRad="38100" dist="38100" dir="2700000" algn="tl">
                    <a:srgbClr val="000000"/>
                  </a:outerShdw>
                </a:effectLst>
              </a:rPr>
              <a:t>la progettazione delle sole opere di edilizia civile</a:t>
            </a:r>
            <a:r>
              <a:rPr lang="it-IT" b="1" i="1" dirty="0">
                <a:solidFill>
                  <a:srgbClr val="000000"/>
                </a:solidFill>
                <a:effectLst>
                  <a:outerShdw blurRad="38100" dist="38100" dir="2700000" algn="tl">
                    <a:srgbClr val="000000"/>
                  </a:outerShdw>
                </a:effectLst>
              </a:rPr>
              <a:t>, essendo riservate alla professione ingegneristica la progettazioni di tutti i lavori non compresi nella costruzione di edifici».</a:t>
            </a: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14</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extLst>
      <p:ext uri="{BB962C8B-B14F-4D97-AF65-F5344CB8AC3E}">
        <p14:creationId xmlns:p14="http://schemas.microsoft.com/office/powerpoint/2010/main" val="542481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1" end="1"/>
                                            </p:txEl>
                                          </p:spTgt>
                                        </p:tgtEl>
                                        <p:attrNameLst>
                                          <p:attrName>style.visibility</p:attrName>
                                        </p:attrNameLst>
                                      </p:cBhvr>
                                      <p:to>
                                        <p:strVal val="visible"/>
                                      </p:to>
                                    </p:set>
                                    <p:animEffect transition="in" filter="fade">
                                      <p:cBhvr>
                                        <p:cTn id="17" dur="2000"/>
                                        <p:tgtEl>
                                          <p:spTgt spid="972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114800"/>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Circolare CNI – 423/2019</a:t>
            </a:r>
          </a:p>
          <a:p>
            <a:pPr marL="609600" indent="-609600" algn="ctr" eaLnBrk="1" hangingPunct="1">
              <a:lnSpc>
                <a:spcPct val="80000"/>
              </a:lnSpc>
              <a:buFont typeface="Wingdings" pitchFamily="2" charset="2"/>
              <a:buNone/>
              <a:defRPr/>
            </a:pPr>
            <a:endParaRPr lang="it-IT" b="1" i="1" dirty="0">
              <a:solidFill>
                <a:srgbClr val="000000"/>
              </a:solidFill>
              <a:effectLst>
                <a:outerShdw blurRad="38100" dist="38100" dir="2700000" algn="tl">
                  <a:srgbClr val="000000"/>
                </a:outerShdw>
              </a:effectLst>
            </a:endParaRPr>
          </a:p>
          <a:p>
            <a:pPr marL="609600" indent="-609600" algn="ctr" eaLnBrk="1" hangingPunct="1">
              <a:lnSpc>
                <a:spcPct val="80000"/>
              </a:lnSpc>
              <a:buFont typeface="Wingdings" pitchFamily="2" charset="2"/>
              <a:buNone/>
              <a:defRPr/>
            </a:pPr>
            <a:r>
              <a:rPr lang="it-IT" b="1" i="1" dirty="0">
                <a:solidFill>
                  <a:srgbClr val="000000"/>
                </a:solidFill>
                <a:effectLst>
                  <a:outerShdw blurRad="38100" dist="38100" dir="2700000" algn="tl">
                    <a:srgbClr val="000000"/>
                  </a:outerShdw>
                </a:effectLst>
              </a:rPr>
              <a:t>Poiché oggetto dell’offerta migliorativa era un impianto relativo a gas medicali, ovvero «</a:t>
            </a:r>
            <a:r>
              <a:rPr lang="it-IT" b="1" i="1" dirty="0">
                <a:solidFill>
                  <a:srgbClr val="336600"/>
                </a:solidFill>
                <a:effectLst>
                  <a:outerShdw blurRad="38100" dist="38100" dir="2700000" algn="tl">
                    <a:srgbClr val="000000"/>
                  </a:outerShdw>
                </a:effectLst>
              </a:rPr>
              <a:t>una tipologia di intervento che non rientra nell’ambito delle opere ancillari a quelle civili </a:t>
            </a:r>
            <a:r>
              <a:rPr lang="it-IT" b="1" i="1" dirty="0">
                <a:solidFill>
                  <a:srgbClr val="000000"/>
                </a:solidFill>
                <a:effectLst>
                  <a:outerShdw blurRad="38100" dist="38100" dir="2700000" algn="tl">
                    <a:srgbClr val="000000"/>
                  </a:outerShdw>
                </a:effectLst>
              </a:rPr>
              <a:t>– ad esempio impianti idraulici ed elettrici ad uso abitativo» </a:t>
            </a: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15</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extLst>
      <p:ext uri="{BB962C8B-B14F-4D97-AF65-F5344CB8AC3E}">
        <p14:creationId xmlns:p14="http://schemas.microsoft.com/office/powerpoint/2010/main" val="2242798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2" end="2"/>
                                            </p:txEl>
                                          </p:spTgt>
                                        </p:tgtEl>
                                        <p:attrNameLst>
                                          <p:attrName>style.visibility</p:attrName>
                                        </p:attrNameLst>
                                      </p:cBhvr>
                                      <p:to>
                                        <p:strVal val="visible"/>
                                      </p:to>
                                    </p:set>
                                    <p:animEffect transition="in" filter="fade">
                                      <p:cBhvr>
                                        <p:cTn id="17" dur="2000"/>
                                        <p:tgtEl>
                                          <p:spTgt spid="972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114800"/>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Circolare CNI – 423/2019</a:t>
            </a:r>
          </a:p>
          <a:p>
            <a:pPr marL="609600" indent="-609600" algn="ctr" eaLnBrk="1" hangingPunct="1">
              <a:lnSpc>
                <a:spcPct val="80000"/>
              </a:lnSpc>
              <a:buFont typeface="Wingdings" pitchFamily="2" charset="2"/>
              <a:buNone/>
              <a:defRPr/>
            </a:pPr>
            <a:endParaRPr lang="it-IT" b="1" i="1" dirty="0">
              <a:solidFill>
                <a:srgbClr val="000000"/>
              </a:solidFill>
              <a:effectLst>
                <a:outerShdw blurRad="38100" dist="38100" dir="2700000" algn="tl">
                  <a:srgbClr val="000000"/>
                </a:outerShdw>
              </a:effectLst>
            </a:endParaRPr>
          </a:p>
          <a:p>
            <a:pPr marL="609600" indent="-609600" algn="ctr" eaLnBrk="1" hangingPunct="1">
              <a:lnSpc>
                <a:spcPct val="80000"/>
              </a:lnSpc>
              <a:buNone/>
              <a:defRPr/>
            </a:pPr>
            <a:r>
              <a:rPr lang="it-IT" b="1" i="1" dirty="0">
                <a:solidFill>
                  <a:srgbClr val="000000"/>
                </a:solidFill>
                <a:effectLst>
                  <a:outerShdw blurRad="38100" dist="38100" dir="2700000" algn="tl">
                    <a:srgbClr val="000000"/>
                  </a:outerShdw>
                </a:effectLst>
              </a:rPr>
              <a:t>Il TAR Campania accoglie il ricorso e annulla l’aggiudicazione in quanto la proposta tecnica del </a:t>
            </a:r>
            <a:r>
              <a:rPr lang="it-IT" b="1" i="1" dirty="0">
                <a:solidFill>
                  <a:srgbClr val="336600"/>
                </a:solidFill>
                <a:effectLst>
                  <a:outerShdw blurRad="38100" dist="38100" dir="2700000" algn="tl">
                    <a:srgbClr val="000000"/>
                  </a:outerShdw>
                </a:effectLst>
              </a:rPr>
              <a:t>sistema impiantistico del gas medicale </a:t>
            </a:r>
            <a:r>
              <a:rPr lang="it-IT" b="1" i="1" dirty="0">
                <a:solidFill>
                  <a:srgbClr val="000000"/>
                </a:solidFill>
                <a:effectLst>
                  <a:outerShdw blurRad="38100" dist="38100" dir="2700000" algn="tl">
                    <a:srgbClr val="000000"/>
                  </a:outerShdw>
                </a:effectLst>
              </a:rPr>
              <a:t>e dell’illuminazione </a:t>
            </a:r>
            <a:r>
              <a:rPr lang="it-IT" b="1" i="1" dirty="0">
                <a:effectLst>
                  <a:outerShdw blurRad="38100" dist="38100" dir="2700000" algn="tl">
                    <a:srgbClr val="000000"/>
                  </a:outerShdw>
                </a:effectLst>
              </a:rPr>
              <a:t>NON</a:t>
            </a:r>
            <a:r>
              <a:rPr lang="it-IT" b="1" i="1" dirty="0">
                <a:solidFill>
                  <a:srgbClr val="000000"/>
                </a:solidFill>
                <a:effectLst>
                  <a:outerShdw blurRad="38100" dist="38100" dir="2700000" algn="tl">
                    <a:srgbClr val="000000"/>
                  </a:outerShdw>
                </a:effectLst>
              </a:rPr>
              <a:t> era sottoscritta da un </a:t>
            </a:r>
            <a:r>
              <a:rPr lang="it-IT" b="1" i="1" dirty="0">
                <a:effectLst>
                  <a:outerShdw blurRad="38100" dist="38100" dir="2700000" algn="tl">
                    <a:srgbClr val="000000"/>
                  </a:outerShdw>
                </a:effectLst>
              </a:rPr>
              <a:t>Ingegnere.</a:t>
            </a: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16</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extLst>
      <p:ext uri="{BB962C8B-B14F-4D97-AF65-F5344CB8AC3E}">
        <p14:creationId xmlns:p14="http://schemas.microsoft.com/office/powerpoint/2010/main" val="1258860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2" end="2"/>
                                            </p:txEl>
                                          </p:spTgt>
                                        </p:tgtEl>
                                        <p:attrNameLst>
                                          <p:attrName>style.visibility</p:attrName>
                                        </p:attrNameLst>
                                      </p:cBhvr>
                                      <p:to>
                                        <p:strVal val="visible"/>
                                      </p:to>
                                    </p:set>
                                    <p:animEffect transition="in" filter="fade">
                                      <p:cBhvr>
                                        <p:cTn id="17" dur="2000"/>
                                        <p:tgtEl>
                                          <p:spTgt spid="972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114800"/>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Circolare CNI – 423/2019</a:t>
            </a:r>
          </a:p>
          <a:p>
            <a:pPr marL="609600" indent="-609600" algn="ctr" eaLnBrk="1" hangingPunct="1">
              <a:lnSpc>
                <a:spcPct val="80000"/>
              </a:lnSpc>
              <a:buFont typeface="Wingdings" pitchFamily="2" charset="2"/>
              <a:buNone/>
              <a:defRPr/>
            </a:pPr>
            <a:endParaRPr lang="it-IT" b="1" i="1" dirty="0">
              <a:solidFill>
                <a:srgbClr val="000000"/>
              </a:solidFill>
              <a:effectLst>
                <a:outerShdw blurRad="38100" dist="38100" dir="2700000" algn="tl">
                  <a:srgbClr val="000000"/>
                </a:outerShdw>
              </a:effectLst>
            </a:endParaRPr>
          </a:p>
          <a:p>
            <a:pPr marL="609600" indent="-609600" algn="ctr" eaLnBrk="1" hangingPunct="1">
              <a:lnSpc>
                <a:spcPct val="80000"/>
              </a:lnSpc>
              <a:buNone/>
              <a:defRPr/>
            </a:pPr>
            <a:r>
              <a:rPr lang="it-IT" b="1" i="1" dirty="0">
                <a:solidFill>
                  <a:srgbClr val="000000"/>
                </a:solidFill>
                <a:effectLst>
                  <a:outerShdw blurRad="38100" dist="38100" dir="2700000" algn="tl">
                    <a:srgbClr val="000000"/>
                  </a:outerShdw>
                </a:effectLst>
              </a:rPr>
              <a:t>La sentenza del </a:t>
            </a:r>
            <a:r>
              <a:rPr lang="it-IT" b="1" i="1" dirty="0">
                <a:solidFill>
                  <a:srgbClr val="C00000"/>
                </a:solidFill>
                <a:effectLst>
                  <a:outerShdw blurRad="38100" dist="38100" dir="2700000" algn="tl">
                    <a:srgbClr val="000000"/>
                  </a:outerShdw>
                </a:effectLst>
              </a:rPr>
              <a:t>TAR Piemonte n. 846/2015 </a:t>
            </a:r>
            <a:r>
              <a:rPr lang="it-IT" b="1" i="1" dirty="0">
                <a:solidFill>
                  <a:srgbClr val="000000"/>
                </a:solidFill>
                <a:effectLst>
                  <a:outerShdw blurRad="38100" dist="38100" dir="2700000" algn="tl">
                    <a:srgbClr val="000000"/>
                  </a:outerShdw>
                </a:effectLst>
              </a:rPr>
              <a:t>e quella del </a:t>
            </a:r>
            <a:r>
              <a:rPr lang="it-IT" b="1" i="1" dirty="0">
                <a:solidFill>
                  <a:srgbClr val="0070C0"/>
                </a:solidFill>
                <a:effectLst>
                  <a:outerShdw blurRad="38100" dist="38100" dir="2700000" algn="tl">
                    <a:srgbClr val="000000"/>
                  </a:outerShdw>
                </a:effectLst>
              </a:rPr>
              <a:t>Consiglio di Stato n. 5012/2019 </a:t>
            </a:r>
            <a:r>
              <a:rPr lang="it-IT" b="1" i="1" dirty="0">
                <a:solidFill>
                  <a:srgbClr val="000000"/>
                </a:solidFill>
                <a:effectLst>
                  <a:outerShdw blurRad="38100" dist="38100" dir="2700000" algn="tl">
                    <a:srgbClr val="000000"/>
                  </a:outerShdw>
                </a:effectLst>
              </a:rPr>
              <a:t>sono concordi nel rigettare il ricorso presentato dalle rappresentanze istituzionali della Categoria degli Architetti,</a:t>
            </a: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17</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extLst>
      <p:ext uri="{BB962C8B-B14F-4D97-AF65-F5344CB8AC3E}">
        <p14:creationId xmlns:p14="http://schemas.microsoft.com/office/powerpoint/2010/main" val="3044262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114800"/>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Circolare CNI – 423/2019</a:t>
            </a:r>
          </a:p>
          <a:p>
            <a:pPr marL="609600" indent="-609600" algn="ctr" eaLnBrk="1" hangingPunct="1">
              <a:lnSpc>
                <a:spcPct val="80000"/>
              </a:lnSpc>
              <a:buNone/>
              <a:defRPr/>
            </a:pPr>
            <a:r>
              <a:rPr lang="it-IT" b="1" i="1" dirty="0">
                <a:solidFill>
                  <a:srgbClr val="000000"/>
                </a:solidFill>
                <a:effectLst>
                  <a:outerShdw blurRad="38100" dist="38100" dir="2700000" algn="tl">
                    <a:srgbClr val="000000"/>
                  </a:outerShdw>
                </a:effectLst>
              </a:rPr>
              <a:t>sulla base dell’assunto che le competenze professionali di Ingegneri e Architetti </a:t>
            </a:r>
            <a:r>
              <a:rPr lang="it-IT" b="1" i="1" dirty="0">
                <a:effectLst>
                  <a:outerShdw blurRad="38100" dist="38100" dir="2700000" algn="tl">
                    <a:srgbClr val="000000"/>
                  </a:outerShdw>
                </a:effectLst>
              </a:rPr>
              <a:t>NON</a:t>
            </a:r>
            <a:r>
              <a:rPr lang="it-IT" b="1" i="1" dirty="0">
                <a:solidFill>
                  <a:srgbClr val="000000"/>
                </a:solidFill>
                <a:effectLst>
                  <a:outerShdw blurRad="38100" dist="38100" dir="2700000" algn="tl">
                    <a:srgbClr val="000000"/>
                  </a:outerShdw>
                </a:effectLst>
              </a:rPr>
              <a:t>  sono sovrapponibili e che è corretto attribuire alla figura professionale dell’Ingegnere il profilo di </a:t>
            </a:r>
            <a:r>
              <a:rPr lang="it-IT" b="1" i="1" dirty="0">
                <a:solidFill>
                  <a:srgbClr val="0070C0"/>
                </a:solidFill>
                <a:effectLst>
                  <a:outerShdw blurRad="38100" dist="38100" dir="2700000" algn="tl">
                    <a:srgbClr val="000000"/>
                  </a:outerShdw>
                </a:effectLst>
              </a:rPr>
              <a:t>Dirigente del Settore Lavori Pubblici e Tutela del Territorio</a:t>
            </a:r>
            <a:r>
              <a:rPr lang="it-IT" b="1" i="1" dirty="0">
                <a:solidFill>
                  <a:srgbClr val="000000"/>
                </a:solidFill>
                <a:effectLst>
                  <a:outerShdw blurRad="38100" dist="38100" dir="2700000" algn="tl">
                    <a:srgbClr val="000000"/>
                  </a:outerShdw>
                </a:effectLst>
              </a:rPr>
              <a:t>.</a:t>
            </a: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18</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extLst>
      <p:ext uri="{BB962C8B-B14F-4D97-AF65-F5344CB8AC3E}">
        <p14:creationId xmlns:p14="http://schemas.microsoft.com/office/powerpoint/2010/main" val="587487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114800"/>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Circolare CNI – 423/2019</a:t>
            </a:r>
          </a:p>
          <a:p>
            <a:pPr marL="609600" indent="-609600" algn="ctr" eaLnBrk="1" hangingPunct="1">
              <a:lnSpc>
                <a:spcPct val="80000"/>
              </a:lnSpc>
              <a:buNone/>
              <a:defRPr/>
            </a:pPr>
            <a:r>
              <a:rPr lang="it-IT" b="1" i="1" dirty="0">
                <a:solidFill>
                  <a:srgbClr val="000000"/>
                </a:solidFill>
                <a:effectLst>
                  <a:outerShdw blurRad="38100" dist="38100" dir="2700000" algn="tl">
                    <a:srgbClr val="000000"/>
                  </a:outerShdw>
                </a:effectLst>
              </a:rPr>
              <a:t>Secondo il consolidato indirizzo della giurisprudenza «appartiene alla esclusiva competenza degli Ingegneri non solo … ma anche la progettazione delle opere igienico sanitarie e delle </a:t>
            </a:r>
            <a:r>
              <a:rPr lang="it-IT" b="1" i="1" dirty="0">
                <a:solidFill>
                  <a:srgbClr val="0070C0"/>
                </a:solidFill>
                <a:effectLst>
                  <a:outerShdw blurRad="38100" dist="38100" dir="2700000" algn="tl">
                    <a:srgbClr val="000000"/>
                  </a:outerShdw>
                </a:effectLst>
              </a:rPr>
              <a:t>opere di urbanizzazione primaria</a:t>
            </a:r>
            <a:r>
              <a:rPr lang="it-IT" b="1" i="1" dirty="0">
                <a:solidFill>
                  <a:srgbClr val="000000"/>
                </a:solidFill>
                <a:effectLst>
                  <a:outerShdw blurRad="38100" dist="38100" dir="2700000" algn="tl">
                    <a:srgbClr val="000000"/>
                  </a:outerShdw>
                </a:effectLst>
              </a:rPr>
              <a:t>, per tali dovendosi intendere</a:t>
            </a: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19</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extLst>
      <p:ext uri="{BB962C8B-B14F-4D97-AF65-F5344CB8AC3E}">
        <p14:creationId xmlns:p14="http://schemas.microsoft.com/office/powerpoint/2010/main" val="259033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5"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539553" y="1981200"/>
            <a:ext cx="8071048" cy="4114800"/>
          </a:xfrm>
        </p:spPr>
        <p:txBody>
          <a:bodyPr/>
          <a:lstStyle/>
          <a:p>
            <a:pPr algn="ctr" eaLnBrk="1" hangingPunct="1">
              <a:buFont typeface="Wingdings" pitchFamily="2" charset="2"/>
              <a:buNone/>
              <a:defRPr/>
            </a:pPr>
            <a:r>
              <a:rPr lang="it-IT" sz="3600" b="1" i="1" dirty="0">
                <a:solidFill>
                  <a:schemeClr val="accent1"/>
                </a:solidFill>
                <a:effectLst>
                  <a:outerShdw blurRad="38100" dist="38100" dir="2700000" algn="tl">
                    <a:srgbClr val="000000"/>
                  </a:outerShdw>
                </a:effectLst>
              </a:rPr>
              <a:t>R.D. 23 ottobre 1925 n. 2537</a:t>
            </a:r>
          </a:p>
          <a:p>
            <a:pPr algn="ctr" eaLnBrk="1" hangingPunct="1">
              <a:buFont typeface="Wingdings" pitchFamily="2" charset="2"/>
              <a:buNone/>
              <a:defRPr/>
            </a:pPr>
            <a:r>
              <a:rPr lang="it-IT" sz="3600" b="1" i="1" dirty="0">
                <a:solidFill>
                  <a:schemeClr val="tx2"/>
                </a:solidFill>
                <a:effectLst>
                  <a:outerShdw blurRad="38100" dist="38100" dir="2700000" algn="tl">
                    <a:srgbClr val="000000"/>
                  </a:outerShdw>
                </a:effectLst>
              </a:rPr>
              <a:t>«</a:t>
            </a:r>
            <a:r>
              <a:rPr lang="it-IT" sz="3600" b="1" i="1" dirty="0">
                <a:effectLst>
                  <a:outerShdw blurRad="38100" dist="38100" dir="2700000" algn="tl">
                    <a:srgbClr val="000000"/>
                  </a:outerShdw>
                </a:effectLst>
              </a:rPr>
              <a:t>art. 51</a:t>
            </a:r>
            <a:r>
              <a:rPr lang="it-IT" sz="3600" b="1" i="1" dirty="0">
                <a:solidFill>
                  <a:schemeClr val="tx2"/>
                </a:solidFill>
                <a:effectLst>
                  <a:outerShdw blurRad="38100" dist="38100" dir="2700000" algn="tl">
                    <a:srgbClr val="000000"/>
                  </a:outerShdw>
                </a:effectLst>
              </a:rPr>
              <a:t>»</a:t>
            </a:r>
          </a:p>
          <a:p>
            <a:pPr algn="ctr" eaLnBrk="1" hangingPunct="1">
              <a:buFont typeface="Wingdings" pitchFamily="2" charset="2"/>
              <a:buNone/>
              <a:defRPr/>
            </a:pPr>
            <a:r>
              <a:rPr lang="it-IT" sz="2800" b="1" i="1" dirty="0">
                <a:solidFill>
                  <a:schemeClr val="tx2"/>
                </a:solidFill>
                <a:effectLst>
                  <a:outerShdw blurRad="38100" dist="38100" dir="2700000" algn="tl">
                    <a:srgbClr val="000000"/>
                  </a:outerShdw>
                </a:effectLst>
              </a:rPr>
              <a:t>Sono di spettanza della professione d’ingegnere il progetto, la condotta e la stima dei lavori per estrarre, trasformare ed utilizzare i materiali direttamente o indirettamente occorrenti per le costruzioni e per le industrie, </a:t>
            </a:r>
          </a:p>
        </p:txBody>
      </p:sp>
      <p:sp>
        <p:nvSpPr>
          <p:cNvPr id="16387"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C1CA9A88-BFF0-465B-99C5-02E0FFC2117E}" type="slidenum">
              <a:rPr lang="it-IT" sz="1000">
                <a:solidFill>
                  <a:srgbClr val="000000"/>
                </a:solidFill>
              </a:rPr>
              <a:pPr algn="r"/>
              <a:t>2</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16389"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extLst>
      <p:ext uri="{BB962C8B-B14F-4D97-AF65-F5344CB8AC3E}">
        <p14:creationId xmlns:p14="http://schemas.microsoft.com/office/powerpoint/2010/main" val="4196291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1" end="1"/>
                                            </p:txEl>
                                          </p:spTgt>
                                        </p:tgtEl>
                                        <p:attrNameLst>
                                          <p:attrName>style.visibility</p:attrName>
                                        </p:attrNameLst>
                                      </p:cBhvr>
                                      <p:to>
                                        <p:strVal val="visible"/>
                                      </p:to>
                                    </p:set>
                                    <p:animEffect transition="in" filter="fade">
                                      <p:cBhvr>
                                        <p:cTn id="17" dur="2000"/>
                                        <p:tgtEl>
                                          <p:spTgt spid="972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7283">
                                            <p:txEl>
                                              <p:pRg st="2" end="2"/>
                                            </p:txEl>
                                          </p:spTgt>
                                        </p:tgtEl>
                                        <p:attrNameLst>
                                          <p:attrName>style.visibility</p:attrName>
                                        </p:attrNameLst>
                                      </p:cBhvr>
                                      <p:to>
                                        <p:strVal val="visible"/>
                                      </p:to>
                                    </p:set>
                                    <p:animEffect transition="in" filter="fade">
                                      <p:cBhvr>
                                        <p:cTn id="22" dur="2000"/>
                                        <p:tgtEl>
                                          <p:spTgt spid="972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114800"/>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Circolare CNI – 423/2019</a:t>
            </a:r>
          </a:p>
          <a:p>
            <a:pPr marL="609600" indent="-609600" algn="ctr" eaLnBrk="1" hangingPunct="1">
              <a:lnSpc>
                <a:spcPct val="80000"/>
              </a:lnSpc>
              <a:buNone/>
              <a:defRPr/>
            </a:pPr>
            <a:r>
              <a:rPr lang="it-IT" sz="2800" b="1" i="1" dirty="0">
                <a:solidFill>
                  <a:srgbClr val="000000"/>
                </a:solidFill>
                <a:effectLst>
                  <a:outerShdw blurRad="38100" dist="38100" dir="2700000" algn="tl">
                    <a:srgbClr val="000000"/>
                  </a:outerShdw>
                </a:effectLst>
              </a:rPr>
              <a:t>le opere afferenti la viabilità, gli acquedotti e depuratori, </a:t>
            </a:r>
            <a:r>
              <a:rPr lang="it-IT" sz="2800" b="1" i="1">
                <a:solidFill>
                  <a:srgbClr val="000000"/>
                </a:solidFill>
                <a:effectLst>
                  <a:outerShdw blurRad="38100" dist="38100" dir="2700000" algn="tl">
                    <a:srgbClr val="000000"/>
                  </a:outerShdw>
                </a:effectLst>
              </a:rPr>
              <a:t>le condotte </a:t>
            </a:r>
            <a:r>
              <a:rPr lang="it-IT" sz="2800" b="1" i="1" dirty="0">
                <a:solidFill>
                  <a:srgbClr val="000000"/>
                </a:solidFill>
                <a:effectLst>
                  <a:outerShdw blurRad="38100" dist="38100" dir="2700000" algn="tl">
                    <a:srgbClr val="000000"/>
                  </a:outerShdw>
                </a:effectLst>
              </a:rPr>
              <a:t>fognarie e gli impianti di illuminazione, </a:t>
            </a:r>
            <a:r>
              <a:rPr lang="it-IT" sz="2800" b="1" i="1" dirty="0">
                <a:solidFill>
                  <a:srgbClr val="0070C0"/>
                </a:solidFill>
                <a:effectLst>
                  <a:outerShdw blurRad="38100" dist="38100" dir="2700000" algn="tl">
                    <a:srgbClr val="000000"/>
                  </a:outerShdw>
                </a:effectLst>
              </a:rPr>
              <a:t>salvo solo il caso che tali opere non siano di pertinenza di singoli edifici civili</a:t>
            </a:r>
            <a:r>
              <a:rPr lang="it-IT" sz="2800" b="1" i="1" dirty="0">
                <a:solidFill>
                  <a:srgbClr val="000000"/>
                </a:solidFill>
                <a:effectLst>
                  <a:outerShdw blurRad="38100" dist="38100" dir="2700000" algn="tl">
                    <a:srgbClr val="000000"/>
                  </a:outerShdw>
                </a:effectLst>
              </a:rPr>
              <a:t>. Tra le opere igienico sanitarie, la cui progettazione appartiene alla esclusiva competenza degli ingegneri, vanno inclusi, …, anche gli </a:t>
            </a:r>
            <a:r>
              <a:rPr lang="it-IT" sz="2800" b="1" i="1" dirty="0">
                <a:effectLst>
                  <a:outerShdw blurRad="38100" dist="38100" dir="2700000" algn="tl">
                    <a:srgbClr val="000000"/>
                  </a:outerShdw>
                </a:effectLst>
              </a:rPr>
              <a:t>impianti cimiteriali</a:t>
            </a:r>
            <a:r>
              <a:rPr lang="it-IT" sz="2800" b="1" i="1" dirty="0">
                <a:solidFill>
                  <a:srgbClr val="000000"/>
                </a:solidFill>
                <a:effectLst>
                  <a:outerShdw blurRad="38100" dist="38100" dir="2700000" algn="tl">
                    <a:srgbClr val="000000"/>
                  </a:outerShdw>
                </a:effectLst>
              </a:rPr>
              <a:t>.</a:t>
            </a:r>
            <a:endParaRPr lang="it-IT" b="1" i="1" dirty="0">
              <a:solidFill>
                <a:srgbClr val="000000"/>
              </a:solidFill>
              <a:effectLst>
                <a:outerShdw blurRad="38100" dist="38100" dir="2700000" algn="tl">
                  <a:srgbClr val="000000"/>
                </a:outerShdw>
              </a:effectLst>
            </a:endParaRP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20</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extLst>
      <p:ext uri="{BB962C8B-B14F-4D97-AF65-F5344CB8AC3E}">
        <p14:creationId xmlns:p14="http://schemas.microsoft.com/office/powerpoint/2010/main" val="2918986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114800"/>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Circolare CNI – 423/2019</a:t>
            </a:r>
          </a:p>
          <a:p>
            <a:pPr marL="609600" indent="-609600" algn="ctr" eaLnBrk="1" hangingPunct="1">
              <a:lnSpc>
                <a:spcPct val="80000"/>
              </a:lnSpc>
              <a:buNone/>
              <a:defRPr/>
            </a:pPr>
            <a:r>
              <a:rPr lang="it-IT" sz="2800" b="1" i="1" dirty="0">
                <a:solidFill>
                  <a:srgbClr val="000000"/>
                </a:solidFill>
                <a:effectLst>
                  <a:outerShdw blurRad="38100" dist="38100" dir="2700000" algn="tl">
                    <a:srgbClr val="000000"/>
                  </a:outerShdw>
                </a:effectLst>
              </a:rPr>
              <a:t>Per il Consiglio di Stato, ... «</a:t>
            </a:r>
            <a:r>
              <a:rPr lang="it-IT" sz="2800" b="1" i="1" dirty="0">
                <a:solidFill>
                  <a:srgbClr val="0070C0"/>
                </a:solidFill>
                <a:effectLst>
                  <a:outerShdw blurRad="38100" dist="38100" dir="2700000" algn="tl">
                    <a:srgbClr val="000000"/>
                  </a:outerShdw>
                </a:effectLst>
              </a:rPr>
              <a:t>restano</a:t>
            </a:r>
            <a:r>
              <a:rPr lang="it-IT" sz="2800" b="1" i="1" dirty="0">
                <a:solidFill>
                  <a:srgbClr val="000000"/>
                </a:solidFill>
                <a:effectLst>
                  <a:outerShdw blurRad="38100" dist="38100" dir="2700000" algn="tl">
                    <a:srgbClr val="000000"/>
                  </a:outerShdw>
                </a:effectLst>
              </a:rPr>
              <a:t> pertanto </a:t>
            </a:r>
            <a:r>
              <a:rPr lang="it-IT" sz="2800" b="1" i="1" dirty="0">
                <a:solidFill>
                  <a:srgbClr val="0070C0"/>
                </a:solidFill>
                <a:effectLst>
                  <a:outerShdw blurRad="38100" dist="38100" dir="2700000" algn="tl">
                    <a:srgbClr val="000000"/>
                  </a:outerShdw>
                </a:effectLst>
              </a:rPr>
              <a:t>di competenza esclusiva degli ingegneri</a:t>
            </a:r>
            <a:r>
              <a:rPr lang="it-IT" sz="2800" b="1" i="1" dirty="0">
                <a:solidFill>
                  <a:srgbClr val="000000"/>
                </a:solidFill>
                <a:effectLst>
                  <a:outerShdw blurRad="38100" dist="38100" dir="2700000" algn="tl">
                    <a:srgbClr val="000000"/>
                  </a:outerShdw>
                </a:effectLst>
              </a:rPr>
              <a:t>, … gli interventi edilizi ed urbanistici che consistano in </a:t>
            </a:r>
            <a:r>
              <a:rPr lang="it-IT" sz="2800" b="1" i="1" dirty="0">
                <a:solidFill>
                  <a:srgbClr val="336600"/>
                </a:solidFill>
                <a:effectLst>
                  <a:outerShdw blurRad="38100" dist="38100" dir="2700000" algn="tl">
                    <a:srgbClr val="000000"/>
                  </a:outerShdw>
                </a:effectLst>
              </a:rPr>
              <a:t>progettazione di costruzioni stradali, opere igienico sanitarie, impianti elettrici, opere idrauliche</a:t>
            </a:r>
            <a:r>
              <a:rPr lang="it-IT" sz="2800" b="1" i="1" dirty="0">
                <a:solidFill>
                  <a:srgbClr val="000000"/>
                </a:solidFill>
                <a:effectLst>
                  <a:outerShdw blurRad="38100" dist="38100" dir="2700000" algn="tl">
                    <a:srgbClr val="000000"/>
                  </a:outerShdw>
                </a:effectLst>
              </a:rPr>
              <a:t>, quando </a:t>
            </a:r>
            <a:r>
              <a:rPr lang="it-IT" sz="2800" b="1" i="1" dirty="0">
                <a:solidFill>
                  <a:srgbClr val="FF0000"/>
                </a:solidFill>
                <a:effectLst>
                  <a:outerShdw blurRad="38100" dist="38100" dir="2700000" algn="tl">
                    <a:srgbClr val="000000"/>
                  </a:outerShdw>
                </a:effectLst>
              </a:rPr>
              <a:t>non siano connessi a determinati edifici o fabbricati</a:t>
            </a:r>
            <a:r>
              <a:rPr lang="it-IT" sz="2800" b="1" i="1" dirty="0">
                <a:solidFill>
                  <a:srgbClr val="000000"/>
                </a:solidFill>
                <a:effectLst>
                  <a:outerShdw blurRad="38100" dist="38100" dir="2700000" algn="tl">
                    <a:srgbClr val="000000"/>
                  </a:outerShdw>
                </a:effectLst>
              </a:rPr>
              <a:t>, cioè attengano alle opere di urbanizzazione primaria. </a:t>
            </a:r>
            <a:endParaRPr lang="it-IT" b="1" i="1" dirty="0">
              <a:solidFill>
                <a:srgbClr val="000000"/>
              </a:solidFill>
              <a:effectLst>
                <a:outerShdw blurRad="38100" dist="38100" dir="2700000" algn="tl">
                  <a:srgbClr val="000000"/>
                </a:outerShdw>
              </a:effectLst>
            </a:endParaRP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21</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extLst>
      <p:ext uri="{BB962C8B-B14F-4D97-AF65-F5344CB8AC3E}">
        <p14:creationId xmlns:p14="http://schemas.microsoft.com/office/powerpoint/2010/main" val="2673813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114800"/>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Siamo sicuri</a:t>
            </a:r>
          </a:p>
          <a:p>
            <a:pPr marL="609600" indent="-609600" algn="ctr" eaLnBrk="1" hangingPunct="1">
              <a:lnSpc>
                <a:spcPct val="90000"/>
              </a:lnSpc>
              <a:buNone/>
              <a:defRPr/>
            </a:pPr>
            <a:endParaRPr lang="it-IT" sz="3600" b="1" i="1" dirty="0">
              <a:effectLst>
                <a:outerShdw blurRad="38100" dist="38100" dir="2700000" algn="tl">
                  <a:srgbClr val="000000"/>
                </a:outerShdw>
              </a:effectLst>
            </a:endParaRP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22</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pic>
        <p:nvPicPr>
          <p:cNvPr id="7" name="Picture 2">
            <a:extLst>
              <a:ext uri="{FF2B5EF4-FFF2-40B4-BE49-F238E27FC236}">
                <a16:creationId xmlns:a16="http://schemas.microsoft.com/office/drawing/2014/main" xmlns="" id="{85322287-6238-4E8B-B52E-F60B86A6C3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8695" y="2924175"/>
            <a:ext cx="3179249" cy="3097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a:extLst>
              <a:ext uri="{FF2B5EF4-FFF2-40B4-BE49-F238E27FC236}">
                <a16:creationId xmlns:a16="http://schemas.microsoft.com/office/drawing/2014/main" xmlns="" id="{31CF082E-1403-4FD4-A901-E275F61BD7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84538" y="2407246"/>
            <a:ext cx="3815933" cy="3902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23846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par>
                          <p:cTn id="13" fill="hold">
                            <p:stCondLst>
                              <p:cond delay="2000"/>
                            </p:stCondLst>
                            <p:childTnLst>
                              <p:par>
                                <p:cTn id="14" presetID="53" presetClass="entr" presetSubtype="16"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p:cTn id="16" dur="1200" fill="hold"/>
                                        <p:tgtEl>
                                          <p:spTgt spid="7"/>
                                        </p:tgtEl>
                                        <p:attrNameLst>
                                          <p:attrName>ppt_w</p:attrName>
                                        </p:attrNameLst>
                                      </p:cBhvr>
                                      <p:tavLst>
                                        <p:tav tm="0">
                                          <p:val>
                                            <p:fltVal val="0"/>
                                          </p:val>
                                        </p:tav>
                                        <p:tav tm="100000">
                                          <p:val>
                                            <p:strVal val="#ppt_w"/>
                                          </p:val>
                                        </p:tav>
                                      </p:tavLst>
                                    </p:anim>
                                    <p:anim calcmode="lin" valueType="num">
                                      <p:cBhvr>
                                        <p:cTn id="17" dur="1200" fill="hold"/>
                                        <p:tgtEl>
                                          <p:spTgt spid="7"/>
                                        </p:tgtEl>
                                        <p:attrNameLst>
                                          <p:attrName>ppt_h</p:attrName>
                                        </p:attrNameLst>
                                      </p:cBhvr>
                                      <p:tavLst>
                                        <p:tav tm="0">
                                          <p:val>
                                            <p:fltVal val="0"/>
                                          </p:val>
                                        </p:tav>
                                        <p:tav tm="100000">
                                          <p:val>
                                            <p:strVal val="#ppt_h"/>
                                          </p:val>
                                        </p:tav>
                                      </p:tavLst>
                                    </p:anim>
                                    <p:animEffect transition="in" filter="fade">
                                      <p:cBhvr>
                                        <p:cTn id="18" dur="1200"/>
                                        <p:tgtEl>
                                          <p:spTgt spid="7"/>
                                        </p:tgtEl>
                                      </p:cBhvr>
                                    </p:animEffect>
                                  </p:childTnLst>
                                </p:cTn>
                              </p:par>
                            </p:childTnLst>
                          </p:cTn>
                        </p:par>
                        <p:par>
                          <p:cTn id="19" fill="hold">
                            <p:stCondLst>
                              <p:cond delay="3200"/>
                            </p:stCondLst>
                            <p:childTnLst>
                              <p:par>
                                <p:cTn id="20" presetID="45" presetClass="entr" presetSubtype="0" fill="hold"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2000"/>
                                        <p:tgtEl>
                                          <p:spTgt spid="8"/>
                                        </p:tgtEl>
                                      </p:cBhvr>
                                    </p:animEffect>
                                    <p:anim calcmode="lin" valueType="num">
                                      <p:cBhvr>
                                        <p:cTn id="23" dur="2000" fill="hold"/>
                                        <p:tgtEl>
                                          <p:spTgt spid="8"/>
                                        </p:tgtEl>
                                        <p:attrNameLst>
                                          <p:attrName>ppt_w</p:attrName>
                                        </p:attrNameLst>
                                      </p:cBhvr>
                                      <p:tavLst>
                                        <p:tav tm="0" fmla="#ppt_w*sin(2.5*pi*$)">
                                          <p:val>
                                            <p:fltVal val="0"/>
                                          </p:val>
                                        </p:tav>
                                        <p:tav tm="100000">
                                          <p:val>
                                            <p:fltVal val="1"/>
                                          </p:val>
                                        </p:tav>
                                      </p:tavLst>
                                    </p:anim>
                                    <p:anim calcmode="lin" valueType="num">
                                      <p:cBhvr>
                                        <p:cTn id="24" dur="2000" fill="hold"/>
                                        <p:tgtEl>
                                          <p:spTgt spid="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114800"/>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Ordine Architetti PPC di Firenze</a:t>
            </a:r>
          </a:p>
          <a:p>
            <a:pPr marL="609600" indent="-609600" algn="ctr" eaLnBrk="1" hangingPunct="1">
              <a:lnSpc>
                <a:spcPct val="90000"/>
              </a:lnSpc>
              <a:buNone/>
              <a:defRPr/>
            </a:pPr>
            <a:r>
              <a:rPr lang="it-IT" sz="2800" b="1" i="1" dirty="0">
                <a:solidFill>
                  <a:srgbClr val="000000"/>
                </a:solidFill>
                <a:effectLst>
                  <a:outerShdw blurRad="38100" dist="38100" dir="2700000" algn="tl">
                    <a:srgbClr val="000000"/>
                  </a:outerShdw>
                </a:effectLst>
              </a:rPr>
              <a:t>In proposito sostiene che « l’amplissima portata della nozione di – opere di edilizia civile - … è stata ribadita nel tempo sia da autorevoli pareri ministeriali (</a:t>
            </a:r>
            <a:r>
              <a:rPr lang="it-IT" sz="2800" b="1" i="1" dirty="0" err="1">
                <a:solidFill>
                  <a:srgbClr val="000000"/>
                </a:solidFill>
                <a:effectLst>
                  <a:outerShdw blurRad="38100" dist="38100" dir="2700000" algn="tl">
                    <a:srgbClr val="000000"/>
                  </a:outerShdw>
                </a:effectLst>
              </a:rPr>
              <a:t>Min.Grazia</a:t>
            </a:r>
            <a:r>
              <a:rPr lang="it-IT" sz="2800" b="1" i="1" dirty="0">
                <a:solidFill>
                  <a:srgbClr val="000000"/>
                </a:solidFill>
                <a:effectLst>
                  <a:outerShdw blurRad="38100" dist="38100" dir="2700000" algn="tl">
                    <a:srgbClr val="000000"/>
                  </a:outerShdw>
                </a:effectLst>
              </a:rPr>
              <a:t> e Giustizia – nota 7/54/11493) che da numerose pronunce giurisprudenziali, le quali hanno sgombrato il campo da qualsiasi possibile dubbio residuo.    (</a:t>
            </a:r>
            <a:r>
              <a:rPr lang="it-IT" sz="2800" b="1" i="1" dirty="0">
                <a:solidFill>
                  <a:srgbClr val="336600"/>
                </a:solidFill>
                <a:effectLst>
                  <a:outerShdw blurRad="38100" dist="38100" dir="2700000" algn="tl">
                    <a:srgbClr val="000000"/>
                  </a:outerShdw>
                </a:effectLst>
              </a:rPr>
              <a:t>Beata certezza !?!</a:t>
            </a:r>
            <a:r>
              <a:rPr lang="it-IT" sz="2800" b="1" i="1" dirty="0">
                <a:solidFill>
                  <a:srgbClr val="000000"/>
                </a:solidFill>
                <a:effectLst>
                  <a:outerShdw blurRad="38100" dist="38100" dir="2700000" algn="tl">
                    <a:srgbClr val="000000"/>
                  </a:outerShdw>
                </a:effectLst>
              </a:rPr>
              <a:t>)</a:t>
            </a: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23</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extLst>
      <p:ext uri="{BB962C8B-B14F-4D97-AF65-F5344CB8AC3E}">
        <p14:creationId xmlns:p14="http://schemas.microsoft.com/office/powerpoint/2010/main" val="1200809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1" end="1"/>
                                            </p:txEl>
                                          </p:spTgt>
                                        </p:tgtEl>
                                        <p:attrNameLst>
                                          <p:attrName>style.visibility</p:attrName>
                                        </p:attrNameLst>
                                      </p:cBhvr>
                                      <p:to>
                                        <p:strVal val="visible"/>
                                      </p:to>
                                    </p:set>
                                    <p:animEffect transition="in" filter="fade">
                                      <p:cBhvr>
                                        <p:cTn id="17" dur="2000"/>
                                        <p:tgtEl>
                                          <p:spTgt spid="972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114800"/>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Ordine Architetti PPC di Firenze</a:t>
            </a:r>
          </a:p>
          <a:p>
            <a:pPr marL="609600" indent="-609600" algn="ctr" eaLnBrk="1" hangingPunct="1">
              <a:lnSpc>
                <a:spcPct val="90000"/>
              </a:lnSpc>
              <a:buNone/>
              <a:defRPr/>
            </a:pPr>
            <a:r>
              <a:rPr lang="it-IT" sz="2800" b="1" i="1" dirty="0">
                <a:solidFill>
                  <a:srgbClr val="000000"/>
                </a:solidFill>
                <a:effectLst>
                  <a:outerShdw blurRad="38100" dist="38100" dir="2700000" algn="tl">
                    <a:srgbClr val="000000"/>
                  </a:outerShdw>
                </a:effectLst>
              </a:rPr>
              <a:t>Comune competenza con gli Ingegneri:</a:t>
            </a:r>
          </a:p>
          <a:p>
            <a:pPr marL="609600" indent="-609600" algn="ctr" eaLnBrk="1" hangingPunct="1">
              <a:lnSpc>
                <a:spcPct val="90000"/>
              </a:lnSpc>
              <a:buNone/>
              <a:defRPr/>
            </a:pPr>
            <a:r>
              <a:rPr lang="it-IT" sz="2800" b="1" i="1" dirty="0">
                <a:solidFill>
                  <a:srgbClr val="000000"/>
                </a:solidFill>
                <a:effectLst>
                  <a:outerShdw blurRad="38100" dist="38100" dir="2700000" algn="tl">
                    <a:srgbClr val="000000"/>
                  </a:outerShdw>
                </a:effectLst>
              </a:rPr>
              <a:t>1) Per le costruzioni civili di qualsiasi tipo e dimensione, sia nel caso di nuove costruzioni che degli interventi di recupero del PEE – fatto salvo il caso degli edifici di valore storico artistico, per i quali, la competenza è esclusiva degli Architetti;</a:t>
            </a: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24</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extLst>
      <p:ext uri="{BB962C8B-B14F-4D97-AF65-F5344CB8AC3E}">
        <p14:creationId xmlns:p14="http://schemas.microsoft.com/office/powerpoint/2010/main" val="2265062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1" end="1"/>
                                            </p:txEl>
                                          </p:spTgt>
                                        </p:tgtEl>
                                        <p:attrNameLst>
                                          <p:attrName>style.visibility</p:attrName>
                                        </p:attrNameLst>
                                      </p:cBhvr>
                                      <p:to>
                                        <p:strVal val="visible"/>
                                      </p:to>
                                    </p:set>
                                    <p:animEffect transition="in" filter="fade">
                                      <p:cBhvr>
                                        <p:cTn id="17" dur="2000"/>
                                        <p:tgtEl>
                                          <p:spTgt spid="972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7283">
                                            <p:txEl>
                                              <p:pRg st="2" end="2"/>
                                            </p:txEl>
                                          </p:spTgt>
                                        </p:tgtEl>
                                        <p:attrNameLst>
                                          <p:attrName>style.visibility</p:attrName>
                                        </p:attrNameLst>
                                      </p:cBhvr>
                                      <p:to>
                                        <p:strVal val="visible"/>
                                      </p:to>
                                    </p:set>
                                    <p:animEffect transition="in" filter="fade">
                                      <p:cBhvr>
                                        <p:cTn id="22" dur="2000"/>
                                        <p:tgtEl>
                                          <p:spTgt spid="972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114800"/>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Ordine Architetti PPC di Firenze</a:t>
            </a:r>
          </a:p>
          <a:p>
            <a:pPr marL="609600" indent="-609600" algn="ctr" eaLnBrk="1" hangingPunct="1">
              <a:lnSpc>
                <a:spcPct val="90000"/>
              </a:lnSpc>
              <a:buNone/>
              <a:defRPr/>
            </a:pPr>
            <a:r>
              <a:rPr lang="it-IT" sz="2800" b="1" i="1" dirty="0">
                <a:solidFill>
                  <a:srgbClr val="000000"/>
                </a:solidFill>
                <a:effectLst>
                  <a:outerShdw blurRad="38100" dist="38100" dir="2700000" algn="tl">
                    <a:srgbClr val="000000"/>
                  </a:outerShdw>
                </a:effectLst>
              </a:rPr>
              <a:t>Comune competenza con gli Ingegneri:</a:t>
            </a:r>
          </a:p>
          <a:p>
            <a:pPr marL="609600" indent="-609600" algn="ctr" eaLnBrk="1" hangingPunct="1">
              <a:lnSpc>
                <a:spcPct val="90000"/>
              </a:lnSpc>
              <a:buNone/>
              <a:defRPr/>
            </a:pPr>
            <a:r>
              <a:rPr lang="it-IT" sz="2800" b="1" i="1" dirty="0">
                <a:solidFill>
                  <a:srgbClr val="000000"/>
                </a:solidFill>
                <a:effectLst>
                  <a:outerShdw blurRad="38100" dist="38100" dir="2700000" algn="tl">
                    <a:srgbClr val="000000"/>
                  </a:outerShdw>
                </a:effectLst>
              </a:rPr>
              <a:t>2) Per le </a:t>
            </a:r>
            <a:r>
              <a:rPr lang="it-IT" sz="2800" b="1" i="1" dirty="0">
                <a:solidFill>
                  <a:srgbClr val="0070C0"/>
                </a:solidFill>
                <a:effectLst>
                  <a:outerShdw blurRad="38100" dist="38100" dir="2700000" algn="tl">
                    <a:srgbClr val="000000"/>
                  </a:outerShdw>
                </a:effectLst>
              </a:rPr>
              <a:t>opere di urbanizzazione primaria </a:t>
            </a:r>
            <a:r>
              <a:rPr lang="it-IT" sz="2800" b="1" i="1" dirty="0">
                <a:solidFill>
                  <a:srgbClr val="000000"/>
                </a:solidFill>
                <a:effectLst>
                  <a:outerShdw blurRad="38100" dist="38100" dir="2700000" algn="tl">
                    <a:srgbClr val="000000"/>
                  </a:outerShdw>
                </a:effectLst>
              </a:rPr>
              <a:t>(quali le opere stradali, gli impianti fognari, la pubblica illuminazione, il verde, etc.) </a:t>
            </a:r>
            <a:r>
              <a:rPr lang="it-IT" sz="2800" b="1" i="1" dirty="0">
                <a:solidFill>
                  <a:srgbClr val="336600"/>
                </a:solidFill>
                <a:effectLst>
                  <a:outerShdw blurRad="38100" dist="38100" dir="2700000" algn="tl">
                    <a:srgbClr val="000000"/>
                  </a:outerShdw>
                </a:effectLst>
              </a:rPr>
              <a:t>quando strettamente connesse agli edifici </a:t>
            </a:r>
            <a:r>
              <a:rPr lang="it-IT" sz="2800" b="1" i="1" dirty="0">
                <a:solidFill>
                  <a:srgbClr val="000000"/>
                </a:solidFill>
                <a:effectLst>
                  <a:outerShdw blurRad="38100" dist="38100" dir="2700000" algn="tl">
                    <a:srgbClr val="000000"/>
                  </a:outerShdw>
                </a:effectLst>
              </a:rPr>
              <a:t>e necessarie alla utilizzazione degli stessi ed in quanto tali da ricondursi all’ampia accezione di «Opere civili»;</a:t>
            </a: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25</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extLst>
      <p:ext uri="{BB962C8B-B14F-4D97-AF65-F5344CB8AC3E}">
        <p14:creationId xmlns:p14="http://schemas.microsoft.com/office/powerpoint/2010/main" val="1839655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1" end="1"/>
                                            </p:txEl>
                                          </p:spTgt>
                                        </p:tgtEl>
                                        <p:attrNameLst>
                                          <p:attrName>style.visibility</p:attrName>
                                        </p:attrNameLst>
                                      </p:cBhvr>
                                      <p:to>
                                        <p:strVal val="visible"/>
                                      </p:to>
                                    </p:set>
                                    <p:animEffect transition="in" filter="fade">
                                      <p:cBhvr>
                                        <p:cTn id="17" dur="2000"/>
                                        <p:tgtEl>
                                          <p:spTgt spid="972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7283">
                                            <p:txEl>
                                              <p:pRg st="2" end="2"/>
                                            </p:txEl>
                                          </p:spTgt>
                                        </p:tgtEl>
                                        <p:attrNameLst>
                                          <p:attrName>style.visibility</p:attrName>
                                        </p:attrNameLst>
                                      </p:cBhvr>
                                      <p:to>
                                        <p:strVal val="visible"/>
                                      </p:to>
                                    </p:set>
                                    <p:animEffect transition="in" filter="fade">
                                      <p:cBhvr>
                                        <p:cTn id="22" dur="2000"/>
                                        <p:tgtEl>
                                          <p:spTgt spid="972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114800"/>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Ordine Architetti PPC di Firenze</a:t>
            </a:r>
          </a:p>
          <a:p>
            <a:pPr marL="609600" indent="-609600" algn="ctr" eaLnBrk="1" hangingPunct="1">
              <a:lnSpc>
                <a:spcPct val="90000"/>
              </a:lnSpc>
              <a:buNone/>
              <a:defRPr/>
            </a:pPr>
            <a:r>
              <a:rPr lang="it-IT" sz="2800" b="1" i="1" dirty="0">
                <a:solidFill>
                  <a:srgbClr val="000000"/>
                </a:solidFill>
                <a:effectLst>
                  <a:outerShdw blurRad="38100" dist="38100" dir="2700000" algn="tl">
                    <a:srgbClr val="000000"/>
                  </a:outerShdw>
                </a:effectLst>
              </a:rPr>
              <a:t>Comune competenza con gli Ingegneri:</a:t>
            </a:r>
          </a:p>
          <a:p>
            <a:pPr marL="609600" indent="-609600" algn="ctr" eaLnBrk="1" hangingPunct="1">
              <a:lnSpc>
                <a:spcPct val="90000"/>
              </a:lnSpc>
              <a:buNone/>
              <a:defRPr/>
            </a:pPr>
            <a:r>
              <a:rPr lang="it-IT" sz="2800" b="1" i="1" dirty="0">
                <a:solidFill>
                  <a:srgbClr val="000000"/>
                </a:solidFill>
                <a:effectLst>
                  <a:outerShdw blurRad="38100" dist="38100" dir="2700000" algn="tl">
                    <a:srgbClr val="000000"/>
                  </a:outerShdw>
                </a:effectLst>
              </a:rPr>
              <a:t>2) Sentenze Corte di Cassazione – Sez. II, n.3814 del 29/03/2000 e n. 11994 del 05/11/1994 </a:t>
            </a:r>
          </a:p>
          <a:p>
            <a:pPr marL="609600" indent="-609600" algn="ctr" eaLnBrk="1" hangingPunct="1">
              <a:lnSpc>
                <a:spcPct val="90000"/>
              </a:lnSpc>
              <a:buNone/>
              <a:defRPr/>
            </a:pPr>
            <a:r>
              <a:rPr lang="it-IT" sz="2800" b="1" i="1" dirty="0">
                <a:solidFill>
                  <a:srgbClr val="000000"/>
                </a:solidFill>
                <a:effectLst>
                  <a:outerShdw blurRad="38100" dist="38100" dir="2700000" algn="tl">
                    <a:srgbClr val="000000"/>
                  </a:outerShdw>
                </a:effectLst>
              </a:rPr>
              <a:t>per le opere di impiantistica civile – Sentenza Consiglio di Stato, Sez. VI, n. 1876 del 20/12/1997.  </a:t>
            </a: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26</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extLst>
      <p:ext uri="{BB962C8B-B14F-4D97-AF65-F5344CB8AC3E}">
        <p14:creationId xmlns:p14="http://schemas.microsoft.com/office/powerpoint/2010/main" val="1145641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1" end="1"/>
                                            </p:txEl>
                                          </p:spTgt>
                                        </p:tgtEl>
                                        <p:attrNameLst>
                                          <p:attrName>style.visibility</p:attrName>
                                        </p:attrNameLst>
                                      </p:cBhvr>
                                      <p:to>
                                        <p:strVal val="visible"/>
                                      </p:to>
                                    </p:set>
                                    <p:animEffect transition="in" filter="fade">
                                      <p:cBhvr>
                                        <p:cTn id="17" dur="2000"/>
                                        <p:tgtEl>
                                          <p:spTgt spid="972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7283">
                                            <p:txEl>
                                              <p:pRg st="2" end="2"/>
                                            </p:txEl>
                                          </p:spTgt>
                                        </p:tgtEl>
                                        <p:attrNameLst>
                                          <p:attrName>style.visibility</p:attrName>
                                        </p:attrNameLst>
                                      </p:cBhvr>
                                      <p:to>
                                        <p:strVal val="visible"/>
                                      </p:to>
                                    </p:set>
                                    <p:animEffect transition="in" filter="fade">
                                      <p:cBhvr>
                                        <p:cTn id="22" dur="2000"/>
                                        <p:tgtEl>
                                          <p:spTgt spid="9728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7283">
                                            <p:txEl>
                                              <p:pRg st="3" end="3"/>
                                            </p:txEl>
                                          </p:spTgt>
                                        </p:tgtEl>
                                        <p:attrNameLst>
                                          <p:attrName>style.visibility</p:attrName>
                                        </p:attrNameLst>
                                      </p:cBhvr>
                                      <p:to>
                                        <p:strVal val="visible"/>
                                      </p:to>
                                    </p:set>
                                    <p:animEffect transition="in" filter="fade">
                                      <p:cBhvr>
                                        <p:cTn id="27" dur="2000"/>
                                        <p:tgtEl>
                                          <p:spTgt spid="972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114800"/>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Ordine Architetti PPC di Firenze</a:t>
            </a:r>
          </a:p>
          <a:p>
            <a:pPr marL="609600" indent="-609600" algn="ctr" eaLnBrk="1" hangingPunct="1">
              <a:lnSpc>
                <a:spcPct val="90000"/>
              </a:lnSpc>
              <a:buNone/>
              <a:defRPr/>
            </a:pPr>
            <a:r>
              <a:rPr lang="it-IT" sz="2800" b="1" i="1" dirty="0">
                <a:solidFill>
                  <a:srgbClr val="000000"/>
                </a:solidFill>
                <a:effectLst>
                  <a:outerShdw blurRad="38100" dist="38100" dir="2700000" algn="tl">
                    <a:srgbClr val="000000"/>
                  </a:outerShdw>
                </a:effectLst>
              </a:rPr>
              <a:t>Comune competenza con gli Ingegneri:</a:t>
            </a:r>
          </a:p>
          <a:p>
            <a:pPr marL="609600" indent="-609600" algn="ctr" eaLnBrk="1" hangingPunct="1">
              <a:lnSpc>
                <a:spcPct val="90000"/>
              </a:lnSpc>
              <a:buNone/>
              <a:defRPr/>
            </a:pPr>
            <a:endParaRPr lang="it-IT" sz="2800" b="1" i="1" dirty="0">
              <a:solidFill>
                <a:srgbClr val="000000"/>
              </a:solidFill>
              <a:effectLst>
                <a:outerShdw blurRad="38100" dist="38100" dir="2700000" algn="tl">
                  <a:srgbClr val="000000"/>
                </a:outerShdw>
              </a:effectLst>
            </a:endParaRPr>
          </a:p>
          <a:p>
            <a:pPr marL="609600" indent="-609600" algn="ctr" eaLnBrk="1" hangingPunct="1">
              <a:lnSpc>
                <a:spcPct val="90000"/>
              </a:lnSpc>
              <a:buNone/>
              <a:defRPr/>
            </a:pPr>
            <a:r>
              <a:rPr lang="it-IT" sz="2800" b="1" i="1" dirty="0">
                <a:solidFill>
                  <a:srgbClr val="000000"/>
                </a:solidFill>
                <a:effectLst>
                  <a:outerShdw blurRad="38100" dist="38100" dir="2700000" algn="tl">
                    <a:srgbClr val="000000"/>
                  </a:outerShdw>
                </a:effectLst>
              </a:rPr>
              <a:t>3) Per le prestazioni attinenti l’urbanistica e la pianificazione territoriale.</a:t>
            </a: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27</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extLst>
      <p:ext uri="{BB962C8B-B14F-4D97-AF65-F5344CB8AC3E}">
        <p14:creationId xmlns:p14="http://schemas.microsoft.com/office/powerpoint/2010/main" val="2472769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1" end="1"/>
                                            </p:txEl>
                                          </p:spTgt>
                                        </p:tgtEl>
                                        <p:attrNameLst>
                                          <p:attrName>style.visibility</p:attrName>
                                        </p:attrNameLst>
                                      </p:cBhvr>
                                      <p:to>
                                        <p:strVal val="visible"/>
                                      </p:to>
                                    </p:set>
                                    <p:animEffect transition="in" filter="fade">
                                      <p:cBhvr>
                                        <p:cTn id="17" dur="2000"/>
                                        <p:tgtEl>
                                          <p:spTgt spid="972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7283">
                                            <p:txEl>
                                              <p:pRg st="3" end="3"/>
                                            </p:txEl>
                                          </p:spTgt>
                                        </p:tgtEl>
                                        <p:attrNameLst>
                                          <p:attrName>style.visibility</p:attrName>
                                        </p:attrNameLst>
                                      </p:cBhvr>
                                      <p:to>
                                        <p:strVal val="visible"/>
                                      </p:to>
                                    </p:set>
                                    <p:animEffect transition="in" filter="fade">
                                      <p:cBhvr>
                                        <p:cTn id="22" dur="2000"/>
                                        <p:tgtEl>
                                          <p:spTgt spid="972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114800"/>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Ordine Architetti PPC di Firenze</a:t>
            </a:r>
          </a:p>
          <a:p>
            <a:pPr marL="609600" indent="-609600" algn="ctr" eaLnBrk="1" hangingPunct="1">
              <a:lnSpc>
                <a:spcPct val="90000"/>
              </a:lnSpc>
              <a:buNone/>
              <a:defRPr/>
            </a:pPr>
            <a:r>
              <a:rPr lang="it-IT" sz="2800" b="1" i="1" dirty="0">
                <a:solidFill>
                  <a:srgbClr val="336600"/>
                </a:solidFill>
                <a:effectLst>
                  <a:outerShdw blurRad="38100" dist="38100" dir="2700000" algn="tl">
                    <a:srgbClr val="000000"/>
                  </a:outerShdw>
                </a:effectLst>
              </a:rPr>
              <a:t>Competenza esclusiva Architetti</a:t>
            </a:r>
            <a:r>
              <a:rPr lang="it-IT" sz="2800" b="1" i="1" dirty="0">
                <a:solidFill>
                  <a:srgbClr val="000000"/>
                </a:solidFill>
                <a:effectLst>
                  <a:outerShdw blurRad="38100" dist="38100" dir="2700000" algn="tl">
                    <a:srgbClr val="000000"/>
                  </a:outerShdw>
                </a:effectLst>
              </a:rPr>
              <a:t>:</a:t>
            </a:r>
          </a:p>
          <a:p>
            <a:pPr marL="609600" indent="-609600" algn="ctr" eaLnBrk="1" hangingPunct="1">
              <a:lnSpc>
                <a:spcPct val="90000"/>
              </a:lnSpc>
              <a:buNone/>
              <a:defRPr/>
            </a:pPr>
            <a:r>
              <a:rPr lang="it-IT" sz="2800" b="1" i="1" dirty="0">
                <a:solidFill>
                  <a:srgbClr val="000000"/>
                </a:solidFill>
                <a:effectLst>
                  <a:outerShdw blurRad="38100" dist="38100" dir="2700000" algn="tl">
                    <a:srgbClr val="000000"/>
                  </a:outerShdw>
                </a:effectLst>
              </a:rPr>
              <a:t>a) Gli interventi sugli immobili </a:t>
            </a:r>
            <a:r>
              <a:rPr lang="it-IT" sz="2800" b="1" i="1" u="sng" dirty="0">
                <a:solidFill>
                  <a:srgbClr val="000000"/>
                </a:solidFill>
                <a:effectLst>
                  <a:outerShdw blurRad="38100" dist="38100" dir="2700000" algn="tl">
                    <a:srgbClr val="000000"/>
                  </a:outerShdw>
                </a:effectLst>
              </a:rPr>
              <a:t>comunque contemplati </a:t>
            </a:r>
            <a:r>
              <a:rPr lang="it-IT" sz="2800" b="1" i="1" dirty="0">
                <a:solidFill>
                  <a:srgbClr val="000000"/>
                </a:solidFill>
                <a:effectLst>
                  <a:outerShdw blurRad="38100" dist="38100" dir="2700000" algn="tl">
                    <a:srgbClr val="000000"/>
                  </a:outerShdw>
                </a:effectLst>
              </a:rPr>
              <a:t>dalla legislazione in materia dei </a:t>
            </a:r>
            <a:r>
              <a:rPr lang="it-IT" sz="2800" b="1" i="1" dirty="0">
                <a:solidFill>
                  <a:srgbClr val="0070C0"/>
                </a:solidFill>
                <a:effectLst>
                  <a:outerShdw blurRad="38100" dist="38100" dir="2700000" algn="tl">
                    <a:srgbClr val="000000"/>
                  </a:outerShdw>
                </a:effectLst>
              </a:rPr>
              <a:t>Beni Culturali</a:t>
            </a:r>
            <a:r>
              <a:rPr lang="it-IT" sz="2800" b="1" i="1" dirty="0">
                <a:solidFill>
                  <a:srgbClr val="000000"/>
                </a:solidFill>
                <a:effectLst>
                  <a:outerShdw blurRad="38100" dist="38100" dir="2700000" algn="tl">
                    <a:srgbClr val="000000"/>
                  </a:outerShdw>
                </a:effectLst>
              </a:rPr>
              <a:t> – L. 364/1909, L. 1089/1939, </a:t>
            </a:r>
            <a:r>
              <a:rPr lang="it-IT" sz="2800" b="1" i="1" dirty="0" err="1">
                <a:solidFill>
                  <a:srgbClr val="000000"/>
                </a:solidFill>
                <a:effectLst>
                  <a:outerShdw blurRad="38100" dist="38100" dir="2700000" algn="tl">
                    <a:srgbClr val="000000"/>
                  </a:outerShdw>
                </a:effectLst>
              </a:rPr>
              <a:t>DLgs</a:t>
            </a:r>
            <a:r>
              <a:rPr lang="it-IT" sz="2800" b="1" i="1" dirty="0">
                <a:solidFill>
                  <a:srgbClr val="000000"/>
                </a:solidFill>
                <a:effectLst>
                  <a:outerShdw blurRad="38100" dist="38100" dir="2700000" algn="tl">
                    <a:srgbClr val="000000"/>
                  </a:outerShdw>
                </a:effectLst>
              </a:rPr>
              <a:t> 490/1999, </a:t>
            </a:r>
            <a:r>
              <a:rPr lang="it-IT" sz="2800" b="1" i="1" dirty="0" err="1">
                <a:solidFill>
                  <a:srgbClr val="000000"/>
                </a:solidFill>
                <a:effectLst>
                  <a:outerShdw blurRad="38100" dist="38100" dir="2700000" algn="tl">
                    <a:srgbClr val="000000"/>
                  </a:outerShdw>
                </a:effectLst>
              </a:rPr>
              <a:t>DLgs</a:t>
            </a:r>
            <a:r>
              <a:rPr lang="it-IT" sz="2800" b="1" i="1" dirty="0">
                <a:solidFill>
                  <a:srgbClr val="000000"/>
                </a:solidFill>
                <a:effectLst>
                  <a:outerShdw blurRad="38100" dist="38100" dir="2700000" algn="tl">
                    <a:srgbClr val="000000"/>
                  </a:outerShdw>
                </a:effectLst>
              </a:rPr>
              <a:t> 42/2004 – e ciò sia nei casi di vincolo derivante da notifica diretta che da vincolo </a:t>
            </a:r>
            <a:r>
              <a:rPr lang="it-IT" sz="2800" b="1" i="1" dirty="0" err="1">
                <a:solidFill>
                  <a:srgbClr val="000000"/>
                </a:solidFill>
                <a:effectLst>
                  <a:outerShdw blurRad="38100" dist="38100" dir="2700000" algn="tl">
                    <a:srgbClr val="000000"/>
                  </a:outerShdw>
                </a:effectLst>
              </a:rPr>
              <a:t>ope</a:t>
            </a:r>
            <a:r>
              <a:rPr lang="it-IT" sz="2800" b="1" i="1" dirty="0">
                <a:solidFill>
                  <a:srgbClr val="000000"/>
                </a:solidFill>
                <a:effectLst>
                  <a:outerShdw blurRad="38100" dist="38100" dir="2700000" algn="tl">
                    <a:srgbClr val="000000"/>
                  </a:outerShdw>
                </a:effectLst>
              </a:rPr>
              <a:t> legis che di vincolo indiretto; </a:t>
            </a:r>
            <a:endParaRPr lang="it-IT" sz="2800" b="1" i="1" u="sng" dirty="0">
              <a:solidFill>
                <a:srgbClr val="000000"/>
              </a:solidFill>
              <a:effectLst>
                <a:outerShdw blurRad="38100" dist="38100" dir="2700000" algn="tl">
                  <a:srgbClr val="000000"/>
                </a:outerShdw>
              </a:effectLst>
            </a:endParaRP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28</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extLst>
      <p:ext uri="{BB962C8B-B14F-4D97-AF65-F5344CB8AC3E}">
        <p14:creationId xmlns:p14="http://schemas.microsoft.com/office/powerpoint/2010/main" val="526043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1" end="1"/>
                                            </p:txEl>
                                          </p:spTgt>
                                        </p:tgtEl>
                                        <p:attrNameLst>
                                          <p:attrName>style.visibility</p:attrName>
                                        </p:attrNameLst>
                                      </p:cBhvr>
                                      <p:to>
                                        <p:strVal val="visible"/>
                                      </p:to>
                                    </p:set>
                                    <p:animEffect transition="in" filter="fade">
                                      <p:cBhvr>
                                        <p:cTn id="17" dur="2000"/>
                                        <p:tgtEl>
                                          <p:spTgt spid="972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7283">
                                            <p:txEl>
                                              <p:pRg st="2" end="2"/>
                                            </p:txEl>
                                          </p:spTgt>
                                        </p:tgtEl>
                                        <p:attrNameLst>
                                          <p:attrName>style.visibility</p:attrName>
                                        </p:attrNameLst>
                                      </p:cBhvr>
                                      <p:to>
                                        <p:strVal val="visible"/>
                                      </p:to>
                                    </p:set>
                                    <p:animEffect transition="in" filter="fade">
                                      <p:cBhvr>
                                        <p:cTn id="22" dur="2000"/>
                                        <p:tgtEl>
                                          <p:spTgt spid="972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244976"/>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Ordine Architetti PPC di Firenze</a:t>
            </a:r>
          </a:p>
          <a:p>
            <a:pPr marL="609600" indent="-609600" algn="ctr" eaLnBrk="1" hangingPunct="1">
              <a:lnSpc>
                <a:spcPct val="90000"/>
              </a:lnSpc>
              <a:buNone/>
              <a:defRPr/>
            </a:pPr>
            <a:r>
              <a:rPr lang="it-IT" sz="2800" b="1" i="1" dirty="0">
                <a:solidFill>
                  <a:srgbClr val="336600"/>
                </a:solidFill>
                <a:effectLst>
                  <a:outerShdw blurRad="38100" dist="38100" dir="2700000" algn="tl">
                    <a:srgbClr val="000000"/>
                  </a:outerShdw>
                </a:effectLst>
              </a:rPr>
              <a:t>Competenza esclusiva Architetti</a:t>
            </a:r>
            <a:r>
              <a:rPr lang="it-IT" sz="2800" b="1" i="1" dirty="0">
                <a:solidFill>
                  <a:srgbClr val="000000"/>
                </a:solidFill>
                <a:effectLst>
                  <a:outerShdw blurRad="38100" dist="38100" dir="2700000" algn="tl">
                    <a:srgbClr val="000000"/>
                  </a:outerShdw>
                </a:effectLst>
              </a:rPr>
              <a:t>:</a:t>
            </a:r>
          </a:p>
          <a:p>
            <a:pPr marL="609600" indent="-609600" eaLnBrk="1" hangingPunct="1">
              <a:lnSpc>
                <a:spcPct val="90000"/>
              </a:lnSpc>
              <a:buNone/>
              <a:defRPr/>
            </a:pPr>
            <a:r>
              <a:rPr lang="it-IT" sz="2800" b="1" i="1" dirty="0">
                <a:solidFill>
                  <a:srgbClr val="0070C0"/>
                </a:solidFill>
                <a:effectLst>
                  <a:outerShdw blurRad="38100" dist="38100" dir="2700000" algn="tl">
                    <a:srgbClr val="000000"/>
                  </a:outerShdw>
                </a:effectLst>
              </a:rPr>
              <a:t>vincolo </a:t>
            </a:r>
            <a:r>
              <a:rPr lang="it-IT" sz="2800" b="1" i="1" dirty="0" err="1">
                <a:solidFill>
                  <a:srgbClr val="0070C0"/>
                </a:solidFill>
                <a:effectLst>
                  <a:outerShdw blurRad="38100" dist="38100" dir="2700000" algn="tl">
                    <a:srgbClr val="000000"/>
                  </a:outerShdw>
                </a:effectLst>
              </a:rPr>
              <a:t>ope</a:t>
            </a:r>
            <a:r>
              <a:rPr lang="it-IT" sz="2800" b="1" i="1" dirty="0">
                <a:solidFill>
                  <a:srgbClr val="0070C0"/>
                </a:solidFill>
                <a:effectLst>
                  <a:outerShdw blurRad="38100" dist="38100" dir="2700000" algn="tl">
                    <a:srgbClr val="000000"/>
                  </a:outerShdw>
                </a:effectLst>
              </a:rPr>
              <a:t> legis: </a:t>
            </a:r>
            <a:endParaRPr lang="it-IT" sz="2800" b="1" i="1" dirty="0">
              <a:solidFill>
                <a:srgbClr val="000000"/>
              </a:solidFill>
              <a:effectLst>
                <a:outerShdw blurRad="38100" dist="38100" dir="2700000" algn="tl">
                  <a:srgbClr val="000000"/>
                </a:outerShdw>
              </a:effectLst>
            </a:endParaRPr>
          </a:p>
          <a:p>
            <a:pPr marL="609600" indent="-609600" algn="ctr" eaLnBrk="1" hangingPunct="1">
              <a:lnSpc>
                <a:spcPct val="90000"/>
              </a:lnSpc>
              <a:buNone/>
              <a:defRPr/>
            </a:pPr>
            <a:r>
              <a:rPr lang="it-IT" sz="2400" b="1" i="1" dirty="0">
                <a:solidFill>
                  <a:srgbClr val="000000"/>
                </a:solidFill>
                <a:effectLst>
                  <a:outerShdw blurRad="38100" dist="38100" dir="2700000" algn="tl">
                    <a:srgbClr val="000000"/>
                  </a:outerShdw>
                </a:effectLst>
              </a:rPr>
              <a:t>art. 10, comma 1 – sono B.C. le cose immobili … appartenenti allo Stato, alle Regioni, agli altri Enti pubblici territoriali, nonché ad ogni altro Istituto pubblico e a persone giuridiche private senza fine di lucro, ivi compresi gli Enti ecclesiastici civilmente riconosciuti, che presentano interesse artistico, storico, archeologico o etnoantropologico</a:t>
            </a: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29</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extLst>
      <p:ext uri="{BB962C8B-B14F-4D97-AF65-F5344CB8AC3E}">
        <p14:creationId xmlns:p14="http://schemas.microsoft.com/office/powerpoint/2010/main" val="3364602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1" end="1"/>
                                            </p:txEl>
                                          </p:spTgt>
                                        </p:tgtEl>
                                        <p:attrNameLst>
                                          <p:attrName>style.visibility</p:attrName>
                                        </p:attrNameLst>
                                      </p:cBhvr>
                                      <p:to>
                                        <p:strVal val="visible"/>
                                      </p:to>
                                    </p:set>
                                    <p:animEffect transition="in" filter="fade">
                                      <p:cBhvr>
                                        <p:cTn id="17" dur="2000"/>
                                        <p:tgtEl>
                                          <p:spTgt spid="972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7283">
                                            <p:txEl>
                                              <p:pRg st="2" end="2"/>
                                            </p:txEl>
                                          </p:spTgt>
                                        </p:tgtEl>
                                        <p:attrNameLst>
                                          <p:attrName>style.visibility</p:attrName>
                                        </p:attrNameLst>
                                      </p:cBhvr>
                                      <p:to>
                                        <p:strVal val="visible"/>
                                      </p:to>
                                    </p:set>
                                    <p:animEffect transition="in" filter="fade">
                                      <p:cBhvr>
                                        <p:cTn id="22" dur="2000"/>
                                        <p:tgtEl>
                                          <p:spTgt spid="9728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7283">
                                            <p:txEl>
                                              <p:pRg st="3" end="3"/>
                                            </p:txEl>
                                          </p:spTgt>
                                        </p:tgtEl>
                                        <p:attrNameLst>
                                          <p:attrName>style.visibility</p:attrName>
                                        </p:attrNameLst>
                                      </p:cBhvr>
                                      <p:to>
                                        <p:strVal val="visible"/>
                                      </p:to>
                                    </p:set>
                                    <p:animEffect transition="in" filter="fade">
                                      <p:cBhvr>
                                        <p:cTn id="27" dur="2000"/>
                                        <p:tgtEl>
                                          <p:spTgt spid="972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539553" y="1981200"/>
            <a:ext cx="8071048" cy="4114800"/>
          </a:xfrm>
        </p:spPr>
        <p:txBody>
          <a:bodyPr/>
          <a:lstStyle/>
          <a:p>
            <a:pPr algn="ctr" eaLnBrk="1" hangingPunct="1">
              <a:buNone/>
              <a:defRPr/>
            </a:pPr>
            <a:r>
              <a:rPr lang="it-IT" sz="4000" b="1" i="1" dirty="0">
                <a:solidFill>
                  <a:schemeClr val="accent1"/>
                </a:solidFill>
                <a:effectLst>
                  <a:outerShdw blurRad="38100" dist="38100" dir="2700000" algn="tl">
                    <a:srgbClr val="000000"/>
                  </a:outerShdw>
                </a:effectLst>
              </a:rPr>
              <a:t>R.D. 23 ottobre 1925 n. 2537</a:t>
            </a:r>
          </a:p>
          <a:p>
            <a:pPr algn="ctr" eaLnBrk="1" hangingPunct="1">
              <a:buNone/>
              <a:defRPr/>
            </a:pPr>
            <a:r>
              <a:rPr lang="it-IT" sz="4000" b="1" i="1" dirty="0">
                <a:solidFill>
                  <a:schemeClr val="tx2"/>
                </a:solidFill>
                <a:effectLst>
                  <a:outerShdw blurRad="38100" dist="38100" dir="2700000" algn="tl">
                    <a:srgbClr val="000000"/>
                  </a:outerShdw>
                </a:effectLst>
              </a:rPr>
              <a:t>«</a:t>
            </a:r>
            <a:r>
              <a:rPr lang="it-IT" sz="4000" b="1" i="1" dirty="0">
                <a:effectLst>
                  <a:outerShdw blurRad="38100" dist="38100" dir="2700000" algn="tl">
                    <a:srgbClr val="000000"/>
                  </a:outerShdw>
                </a:effectLst>
              </a:rPr>
              <a:t>art. 51</a:t>
            </a:r>
            <a:r>
              <a:rPr lang="it-IT" sz="4000" b="1" i="1" dirty="0">
                <a:solidFill>
                  <a:schemeClr val="tx2"/>
                </a:solidFill>
                <a:effectLst>
                  <a:outerShdw blurRad="38100" dist="38100" dir="2700000" algn="tl">
                    <a:srgbClr val="000000"/>
                  </a:outerShdw>
                </a:effectLst>
              </a:rPr>
              <a:t>»</a:t>
            </a:r>
          </a:p>
          <a:p>
            <a:pPr algn="ctr" eaLnBrk="1" hangingPunct="1">
              <a:buNone/>
              <a:defRPr/>
            </a:pPr>
            <a:r>
              <a:rPr lang="it-IT" sz="2800" b="1" i="1" dirty="0">
                <a:solidFill>
                  <a:schemeClr val="tx2"/>
                </a:solidFill>
                <a:effectLst>
                  <a:outerShdw blurRad="38100" dist="38100" dir="2700000" algn="tl">
                    <a:srgbClr val="000000"/>
                  </a:outerShdw>
                </a:effectLst>
              </a:rPr>
              <a:t>dei lavori relativi</a:t>
            </a:r>
            <a:r>
              <a:rPr lang="it-IT" b="1" i="1" dirty="0">
                <a:solidFill>
                  <a:schemeClr val="tx2"/>
                </a:solidFill>
                <a:effectLst>
                  <a:outerShdw blurRad="38100" dist="38100" dir="2700000" algn="tl">
                    <a:srgbClr val="000000"/>
                  </a:outerShdw>
                </a:effectLst>
              </a:rPr>
              <a:t> alle vie e ai mezzi di trasporto, di deflusso e di comunicazione alle costruzioni di ogni specie, alle macchine ed agli impianti industriali,</a:t>
            </a:r>
          </a:p>
        </p:txBody>
      </p:sp>
      <p:sp>
        <p:nvSpPr>
          <p:cNvPr id="17411"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ED66AE33-2596-4DC5-BFAA-BDBEF09FD0C4}" type="slidenum">
              <a:rPr lang="it-IT" sz="1000">
                <a:solidFill>
                  <a:srgbClr val="000000"/>
                </a:solidFill>
              </a:rPr>
              <a:pPr algn="r"/>
              <a:t>3</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17413"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244976"/>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Ordine Architetti PPC di Firenze</a:t>
            </a:r>
          </a:p>
          <a:p>
            <a:pPr marL="609600" indent="-609600" algn="ctr" eaLnBrk="1" hangingPunct="1">
              <a:lnSpc>
                <a:spcPct val="90000"/>
              </a:lnSpc>
              <a:buNone/>
              <a:defRPr/>
            </a:pPr>
            <a:r>
              <a:rPr lang="it-IT" sz="2800" b="1" i="1" dirty="0">
                <a:solidFill>
                  <a:srgbClr val="336600"/>
                </a:solidFill>
                <a:effectLst>
                  <a:outerShdw blurRad="38100" dist="38100" dir="2700000" algn="tl">
                    <a:srgbClr val="000000"/>
                  </a:outerShdw>
                </a:effectLst>
              </a:rPr>
              <a:t>Competenza esclusiva Architetti</a:t>
            </a:r>
            <a:r>
              <a:rPr lang="it-IT" sz="2800" b="1" i="1" dirty="0">
                <a:solidFill>
                  <a:srgbClr val="000000"/>
                </a:solidFill>
                <a:effectLst>
                  <a:outerShdw blurRad="38100" dist="38100" dir="2700000" algn="tl">
                    <a:srgbClr val="000000"/>
                  </a:outerShdw>
                </a:effectLst>
              </a:rPr>
              <a:t>:</a:t>
            </a:r>
          </a:p>
          <a:p>
            <a:pPr marL="609600" indent="-609600" eaLnBrk="1" hangingPunct="1">
              <a:lnSpc>
                <a:spcPct val="90000"/>
              </a:lnSpc>
              <a:buNone/>
              <a:defRPr/>
            </a:pPr>
            <a:r>
              <a:rPr lang="it-IT" sz="2800" b="1" i="1" dirty="0">
                <a:solidFill>
                  <a:srgbClr val="0070C0"/>
                </a:solidFill>
                <a:effectLst>
                  <a:outerShdw blurRad="38100" dist="38100" dir="2700000" algn="tl">
                    <a:srgbClr val="000000"/>
                  </a:outerShdw>
                </a:effectLst>
              </a:rPr>
              <a:t>vincolo </a:t>
            </a:r>
            <a:r>
              <a:rPr lang="it-IT" sz="2800" b="1" i="1" dirty="0" err="1">
                <a:solidFill>
                  <a:srgbClr val="0070C0"/>
                </a:solidFill>
                <a:effectLst>
                  <a:outerShdw blurRad="38100" dist="38100" dir="2700000" algn="tl">
                    <a:srgbClr val="000000"/>
                  </a:outerShdw>
                </a:effectLst>
              </a:rPr>
              <a:t>ope</a:t>
            </a:r>
            <a:r>
              <a:rPr lang="it-IT" sz="2800" b="1" i="1" dirty="0">
                <a:solidFill>
                  <a:srgbClr val="0070C0"/>
                </a:solidFill>
                <a:effectLst>
                  <a:outerShdw blurRad="38100" dist="38100" dir="2700000" algn="tl">
                    <a:srgbClr val="000000"/>
                  </a:outerShdw>
                </a:effectLst>
              </a:rPr>
              <a:t> legis: </a:t>
            </a:r>
            <a:endParaRPr lang="it-IT" sz="2800" b="1" i="1" dirty="0">
              <a:solidFill>
                <a:srgbClr val="000000"/>
              </a:solidFill>
              <a:effectLst>
                <a:outerShdw blurRad="38100" dist="38100" dir="2700000" algn="tl">
                  <a:srgbClr val="000000"/>
                </a:outerShdw>
              </a:effectLst>
            </a:endParaRPr>
          </a:p>
          <a:p>
            <a:pPr marL="609600" indent="-609600" algn="ctr" eaLnBrk="1" hangingPunct="1">
              <a:lnSpc>
                <a:spcPct val="90000"/>
              </a:lnSpc>
              <a:buNone/>
              <a:defRPr/>
            </a:pPr>
            <a:r>
              <a:rPr lang="it-IT" sz="2800" b="1" i="1" dirty="0">
                <a:solidFill>
                  <a:srgbClr val="000000"/>
                </a:solidFill>
                <a:effectLst>
                  <a:outerShdw blurRad="38100" dist="38100" dir="2700000" algn="tl">
                    <a:srgbClr val="000000"/>
                  </a:outerShdw>
                </a:effectLst>
              </a:rPr>
              <a:t>art. 12, comma 1 – le cose indicate all’art. 10, comma 1, che siano opera di </a:t>
            </a:r>
            <a:r>
              <a:rPr lang="it-IT" sz="2800" b="1" i="1" dirty="0">
                <a:solidFill>
                  <a:srgbClr val="336600"/>
                </a:solidFill>
                <a:effectLst>
                  <a:outerShdw blurRad="38100" dist="38100" dir="2700000" algn="tl">
                    <a:srgbClr val="000000"/>
                  </a:outerShdw>
                </a:effectLst>
              </a:rPr>
              <a:t>autore NON più vivente </a:t>
            </a:r>
            <a:r>
              <a:rPr lang="it-IT" sz="2800" b="1" i="1" dirty="0">
                <a:solidFill>
                  <a:srgbClr val="000000"/>
                </a:solidFill>
                <a:effectLst>
                  <a:outerShdw blurRad="38100" dist="38100" dir="2700000" algn="tl">
                    <a:srgbClr val="000000"/>
                  </a:outerShdw>
                </a:effectLst>
              </a:rPr>
              <a:t>e la cui esecuzione risalga ad </a:t>
            </a:r>
            <a:r>
              <a:rPr lang="it-IT" sz="2800" b="1" i="1" dirty="0">
                <a:effectLst>
                  <a:outerShdw blurRad="38100" dist="38100" dir="2700000" algn="tl">
                    <a:srgbClr val="000000"/>
                  </a:outerShdw>
                </a:effectLst>
              </a:rPr>
              <a:t>oltre settanta anni</a:t>
            </a:r>
            <a:r>
              <a:rPr lang="it-IT" sz="2800" b="1" i="1" dirty="0">
                <a:solidFill>
                  <a:srgbClr val="000000"/>
                </a:solidFill>
                <a:effectLst>
                  <a:outerShdw blurRad="38100" dist="38100" dir="2700000" algn="tl">
                    <a:srgbClr val="000000"/>
                  </a:outerShdw>
                </a:effectLst>
              </a:rPr>
              <a:t>, sono sottoposte alle disposizioni della presente Parte fino a quando non sia stata effettuata la verifica di cui al comma 2. </a:t>
            </a: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30</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extLst>
      <p:ext uri="{BB962C8B-B14F-4D97-AF65-F5344CB8AC3E}">
        <p14:creationId xmlns:p14="http://schemas.microsoft.com/office/powerpoint/2010/main" val="33065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1" end="1"/>
                                            </p:txEl>
                                          </p:spTgt>
                                        </p:tgtEl>
                                        <p:attrNameLst>
                                          <p:attrName>style.visibility</p:attrName>
                                        </p:attrNameLst>
                                      </p:cBhvr>
                                      <p:to>
                                        <p:strVal val="visible"/>
                                      </p:to>
                                    </p:set>
                                    <p:animEffect transition="in" filter="fade">
                                      <p:cBhvr>
                                        <p:cTn id="17" dur="2000"/>
                                        <p:tgtEl>
                                          <p:spTgt spid="972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7283">
                                            <p:txEl>
                                              <p:pRg st="2" end="2"/>
                                            </p:txEl>
                                          </p:spTgt>
                                        </p:tgtEl>
                                        <p:attrNameLst>
                                          <p:attrName>style.visibility</p:attrName>
                                        </p:attrNameLst>
                                      </p:cBhvr>
                                      <p:to>
                                        <p:strVal val="visible"/>
                                      </p:to>
                                    </p:set>
                                    <p:animEffect transition="in" filter="fade">
                                      <p:cBhvr>
                                        <p:cTn id="22" dur="2000"/>
                                        <p:tgtEl>
                                          <p:spTgt spid="9728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7283">
                                            <p:txEl>
                                              <p:pRg st="3" end="3"/>
                                            </p:txEl>
                                          </p:spTgt>
                                        </p:tgtEl>
                                        <p:attrNameLst>
                                          <p:attrName>style.visibility</p:attrName>
                                        </p:attrNameLst>
                                      </p:cBhvr>
                                      <p:to>
                                        <p:strVal val="visible"/>
                                      </p:to>
                                    </p:set>
                                    <p:animEffect transition="in" filter="fade">
                                      <p:cBhvr>
                                        <p:cTn id="27" dur="2000"/>
                                        <p:tgtEl>
                                          <p:spTgt spid="972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244976"/>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Ordine Architetti PPC di Firenze</a:t>
            </a:r>
          </a:p>
          <a:p>
            <a:pPr marL="609600" indent="-609600" algn="ctr" eaLnBrk="1" hangingPunct="1">
              <a:lnSpc>
                <a:spcPct val="90000"/>
              </a:lnSpc>
              <a:buNone/>
              <a:defRPr/>
            </a:pPr>
            <a:r>
              <a:rPr lang="it-IT" sz="2800" b="1" i="1" dirty="0">
                <a:solidFill>
                  <a:srgbClr val="336600"/>
                </a:solidFill>
                <a:effectLst>
                  <a:outerShdw blurRad="38100" dist="38100" dir="2700000" algn="tl">
                    <a:srgbClr val="000000"/>
                  </a:outerShdw>
                </a:effectLst>
              </a:rPr>
              <a:t>Competenza esclusiva Architetti</a:t>
            </a:r>
            <a:r>
              <a:rPr lang="it-IT" sz="2800" b="1" i="1" dirty="0">
                <a:solidFill>
                  <a:srgbClr val="000000"/>
                </a:solidFill>
                <a:effectLst>
                  <a:outerShdw blurRad="38100" dist="38100" dir="2700000" algn="tl">
                    <a:srgbClr val="000000"/>
                  </a:outerShdw>
                </a:effectLst>
              </a:rPr>
              <a:t>:</a:t>
            </a:r>
          </a:p>
          <a:p>
            <a:pPr marL="609600" indent="-609600" eaLnBrk="1" hangingPunct="1">
              <a:lnSpc>
                <a:spcPct val="90000"/>
              </a:lnSpc>
              <a:buNone/>
              <a:defRPr/>
            </a:pPr>
            <a:r>
              <a:rPr lang="it-IT" sz="2800" b="1" i="1" dirty="0">
                <a:solidFill>
                  <a:srgbClr val="0070C0"/>
                </a:solidFill>
                <a:effectLst>
                  <a:outerShdw blurRad="38100" dist="38100" dir="2700000" algn="tl">
                    <a:srgbClr val="000000"/>
                  </a:outerShdw>
                </a:effectLst>
              </a:rPr>
              <a:t>vincolo </a:t>
            </a:r>
            <a:r>
              <a:rPr lang="it-IT" sz="2800" b="1" i="1" dirty="0" err="1">
                <a:solidFill>
                  <a:srgbClr val="0070C0"/>
                </a:solidFill>
                <a:effectLst>
                  <a:outerShdw blurRad="38100" dist="38100" dir="2700000" algn="tl">
                    <a:srgbClr val="000000"/>
                  </a:outerShdw>
                </a:effectLst>
              </a:rPr>
              <a:t>ope</a:t>
            </a:r>
            <a:r>
              <a:rPr lang="it-IT" sz="2800" b="1" i="1" dirty="0">
                <a:solidFill>
                  <a:srgbClr val="0070C0"/>
                </a:solidFill>
                <a:effectLst>
                  <a:outerShdw blurRad="38100" dist="38100" dir="2700000" algn="tl">
                    <a:srgbClr val="000000"/>
                  </a:outerShdw>
                </a:effectLst>
              </a:rPr>
              <a:t> legis: </a:t>
            </a:r>
            <a:endParaRPr lang="it-IT" sz="2800" b="1" i="1" dirty="0">
              <a:solidFill>
                <a:srgbClr val="000000"/>
              </a:solidFill>
              <a:effectLst>
                <a:outerShdw blurRad="38100" dist="38100" dir="2700000" algn="tl">
                  <a:srgbClr val="000000"/>
                </a:outerShdw>
              </a:effectLst>
            </a:endParaRPr>
          </a:p>
          <a:p>
            <a:pPr marL="609600" indent="-609600" algn="ctr" eaLnBrk="1" hangingPunct="1">
              <a:lnSpc>
                <a:spcPct val="90000"/>
              </a:lnSpc>
              <a:buNone/>
              <a:defRPr/>
            </a:pPr>
            <a:r>
              <a:rPr lang="it-IT" sz="2800" b="1" i="1" dirty="0">
                <a:solidFill>
                  <a:srgbClr val="000000"/>
                </a:solidFill>
                <a:effectLst>
                  <a:outerShdw blurRad="38100" dist="38100" dir="2700000" algn="tl">
                    <a:srgbClr val="000000"/>
                  </a:outerShdw>
                </a:effectLst>
              </a:rPr>
              <a:t>art. 12, comma 2 – I competenti organi del Ministero (soprintendenze), d’ufficio o su richiesta formulata dai soggetti cui le cose appartengono, … verificano la sussistenza dell’interesse artistico, storico, archeologico o etnoantropologico nelle cose di cui al comma 1, ... </a:t>
            </a: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31</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extLst>
      <p:ext uri="{BB962C8B-B14F-4D97-AF65-F5344CB8AC3E}">
        <p14:creationId xmlns:p14="http://schemas.microsoft.com/office/powerpoint/2010/main" val="2727824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1" end="1"/>
                                            </p:txEl>
                                          </p:spTgt>
                                        </p:tgtEl>
                                        <p:attrNameLst>
                                          <p:attrName>style.visibility</p:attrName>
                                        </p:attrNameLst>
                                      </p:cBhvr>
                                      <p:to>
                                        <p:strVal val="visible"/>
                                      </p:to>
                                    </p:set>
                                    <p:animEffect transition="in" filter="fade">
                                      <p:cBhvr>
                                        <p:cTn id="17" dur="2000"/>
                                        <p:tgtEl>
                                          <p:spTgt spid="972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7283">
                                            <p:txEl>
                                              <p:pRg st="2" end="2"/>
                                            </p:txEl>
                                          </p:spTgt>
                                        </p:tgtEl>
                                        <p:attrNameLst>
                                          <p:attrName>style.visibility</p:attrName>
                                        </p:attrNameLst>
                                      </p:cBhvr>
                                      <p:to>
                                        <p:strVal val="visible"/>
                                      </p:to>
                                    </p:set>
                                    <p:animEffect transition="in" filter="fade">
                                      <p:cBhvr>
                                        <p:cTn id="22" dur="2000"/>
                                        <p:tgtEl>
                                          <p:spTgt spid="9728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7283">
                                            <p:txEl>
                                              <p:pRg st="3" end="3"/>
                                            </p:txEl>
                                          </p:spTgt>
                                        </p:tgtEl>
                                        <p:attrNameLst>
                                          <p:attrName>style.visibility</p:attrName>
                                        </p:attrNameLst>
                                      </p:cBhvr>
                                      <p:to>
                                        <p:strVal val="visible"/>
                                      </p:to>
                                    </p:set>
                                    <p:animEffect transition="in" filter="fade">
                                      <p:cBhvr>
                                        <p:cTn id="27" dur="2000"/>
                                        <p:tgtEl>
                                          <p:spTgt spid="972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244976"/>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Ordine Architetti PPC di Firenze</a:t>
            </a:r>
          </a:p>
          <a:p>
            <a:pPr marL="609600" indent="-609600" algn="ctr" eaLnBrk="1" hangingPunct="1">
              <a:lnSpc>
                <a:spcPct val="90000"/>
              </a:lnSpc>
              <a:buNone/>
              <a:defRPr/>
            </a:pPr>
            <a:r>
              <a:rPr lang="it-IT" sz="2800" b="1" i="1" dirty="0">
                <a:solidFill>
                  <a:srgbClr val="336600"/>
                </a:solidFill>
                <a:effectLst>
                  <a:outerShdw blurRad="38100" dist="38100" dir="2700000" algn="tl">
                    <a:srgbClr val="000000"/>
                  </a:outerShdw>
                </a:effectLst>
              </a:rPr>
              <a:t>Competenza esclusiva Architetti</a:t>
            </a:r>
            <a:r>
              <a:rPr lang="it-IT" sz="2800" b="1" i="1" dirty="0">
                <a:solidFill>
                  <a:srgbClr val="000000"/>
                </a:solidFill>
                <a:effectLst>
                  <a:outerShdw blurRad="38100" dist="38100" dir="2700000" algn="tl">
                    <a:srgbClr val="000000"/>
                  </a:outerShdw>
                </a:effectLst>
              </a:rPr>
              <a:t>:</a:t>
            </a:r>
          </a:p>
          <a:p>
            <a:pPr marL="609600" indent="-609600" eaLnBrk="1" hangingPunct="1">
              <a:lnSpc>
                <a:spcPct val="90000"/>
              </a:lnSpc>
              <a:buNone/>
              <a:defRPr/>
            </a:pPr>
            <a:r>
              <a:rPr lang="it-IT" sz="2800" b="1" i="1" dirty="0">
                <a:solidFill>
                  <a:srgbClr val="0070C0"/>
                </a:solidFill>
                <a:effectLst>
                  <a:outerShdw blurRad="38100" dist="38100" dir="2700000" algn="tl">
                    <a:srgbClr val="000000"/>
                  </a:outerShdw>
                </a:effectLst>
              </a:rPr>
              <a:t>vincolo </a:t>
            </a:r>
            <a:r>
              <a:rPr lang="it-IT" sz="2800" b="1" i="1" dirty="0" err="1">
                <a:solidFill>
                  <a:srgbClr val="0070C0"/>
                </a:solidFill>
                <a:effectLst>
                  <a:outerShdw blurRad="38100" dist="38100" dir="2700000" algn="tl">
                    <a:srgbClr val="000000"/>
                  </a:outerShdw>
                </a:effectLst>
              </a:rPr>
              <a:t>ope</a:t>
            </a:r>
            <a:r>
              <a:rPr lang="it-IT" sz="2800" b="1" i="1" dirty="0">
                <a:solidFill>
                  <a:srgbClr val="0070C0"/>
                </a:solidFill>
                <a:effectLst>
                  <a:outerShdw blurRad="38100" dist="38100" dir="2700000" algn="tl">
                    <a:srgbClr val="000000"/>
                  </a:outerShdw>
                </a:effectLst>
              </a:rPr>
              <a:t> legis: </a:t>
            </a:r>
            <a:endParaRPr lang="it-IT" sz="2800" b="1" i="1" dirty="0">
              <a:solidFill>
                <a:srgbClr val="000000"/>
              </a:solidFill>
              <a:effectLst>
                <a:outerShdw blurRad="38100" dist="38100" dir="2700000" algn="tl">
                  <a:srgbClr val="000000"/>
                </a:outerShdw>
              </a:effectLst>
            </a:endParaRPr>
          </a:p>
          <a:p>
            <a:pPr marL="609600" indent="-609600" algn="ctr" eaLnBrk="1" hangingPunct="1">
              <a:lnSpc>
                <a:spcPct val="90000"/>
              </a:lnSpc>
              <a:buNone/>
              <a:defRPr/>
            </a:pPr>
            <a:r>
              <a:rPr lang="it-IT" sz="2800" b="1" i="1" dirty="0">
                <a:solidFill>
                  <a:srgbClr val="000000"/>
                </a:solidFill>
                <a:effectLst>
                  <a:outerShdw blurRad="38100" dist="38100" dir="2700000" algn="tl">
                    <a:srgbClr val="000000"/>
                  </a:outerShdw>
                </a:effectLst>
              </a:rPr>
              <a:t>art. 10, comma 4, lettera g) – le pubbliche piazze, vie, strade e altri spazi che abbiano interesse artistico o storico;</a:t>
            </a: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32</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extLst>
      <p:ext uri="{BB962C8B-B14F-4D97-AF65-F5344CB8AC3E}">
        <p14:creationId xmlns:p14="http://schemas.microsoft.com/office/powerpoint/2010/main" val="2894822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1" end="1"/>
                                            </p:txEl>
                                          </p:spTgt>
                                        </p:tgtEl>
                                        <p:attrNameLst>
                                          <p:attrName>style.visibility</p:attrName>
                                        </p:attrNameLst>
                                      </p:cBhvr>
                                      <p:to>
                                        <p:strVal val="visible"/>
                                      </p:to>
                                    </p:set>
                                    <p:animEffect transition="in" filter="fade">
                                      <p:cBhvr>
                                        <p:cTn id="17" dur="2000"/>
                                        <p:tgtEl>
                                          <p:spTgt spid="972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7283">
                                            <p:txEl>
                                              <p:pRg st="2" end="2"/>
                                            </p:txEl>
                                          </p:spTgt>
                                        </p:tgtEl>
                                        <p:attrNameLst>
                                          <p:attrName>style.visibility</p:attrName>
                                        </p:attrNameLst>
                                      </p:cBhvr>
                                      <p:to>
                                        <p:strVal val="visible"/>
                                      </p:to>
                                    </p:set>
                                    <p:animEffect transition="in" filter="fade">
                                      <p:cBhvr>
                                        <p:cTn id="22" dur="2000"/>
                                        <p:tgtEl>
                                          <p:spTgt spid="9728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7283">
                                            <p:txEl>
                                              <p:pRg st="3" end="3"/>
                                            </p:txEl>
                                          </p:spTgt>
                                        </p:tgtEl>
                                        <p:attrNameLst>
                                          <p:attrName>style.visibility</p:attrName>
                                        </p:attrNameLst>
                                      </p:cBhvr>
                                      <p:to>
                                        <p:strVal val="visible"/>
                                      </p:to>
                                    </p:set>
                                    <p:animEffect transition="in" filter="fade">
                                      <p:cBhvr>
                                        <p:cTn id="27" dur="2000"/>
                                        <p:tgtEl>
                                          <p:spTgt spid="972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244976"/>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Ordine Architetti PPC di Firenze</a:t>
            </a:r>
          </a:p>
          <a:p>
            <a:pPr marL="609600" indent="-609600" algn="ctr" eaLnBrk="1" hangingPunct="1">
              <a:lnSpc>
                <a:spcPct val="90000"/>
              </a:lnSpc>
              <a:buNone/>
              <a:defRPr/>
            </a:pPr>
            <a:r>
              <a:rPr lang="it-IT" sz="2800" b="1" i="1" dirty="0">
                <a:solidFill>
                  <a:srgbClr val="336600"/>
                </a:solidFill>
                <a:effectLst>
                  <a:outerShdw blurRad="38100" dist="38100" dir="2700000" algn="tl">
                    <a:srgbClr val="000000"/>
                  </a:outerShdw>
                </a:effectLst>
              </a:rPr>
              <a:t>Competenza esclusiva Architetti</a:t>
            </a:r>
            <a:r>
              <a:rPr lang="it-IT" sz="2800" b="1" i="1" dirty="0">
                <a:solidFill>
                  <a:srgbClr val="000000"/>
                </a:solidFill>
                <a:effectLst>
                  <a:outerShdw blurRad="38100" dist="38100" dir="2700000" algn="tl">
                    <a:srgbClr val="000000"/>
                  </a:outerShdw>
                </a:effectLst>
              </a:rPr>
              <a:t>:</a:t>
            </a:r>
          </a:p>
          <a:p>
            <a:pPr marL="609600" indent="-609600" eaLnBrk="1" hangingPunct="1">
              <a:lnSpc>
                <a:spcPct val="90000"/>
              </a:lnSpc>
              <a:buNone/>
              <a:defRPr/>
            </a:pPr>
            <a:r>
              <a:rPr lang="it-IT" sz="2800" b="1" i="1" dirty="0">
                <a:solidFill>
                  <a:srgbClr val="666699"/>
                </a:solidFill>
                <a:effectLst>
                  <a:outerShdw blurRad="38100" dist="38100" dir="2700000" algn="tl">
                    <a:srgbClr val="000000"/>
                  </a:outerShdw>
                </a:effectLst>
              </a:rPr>
              <a:t>vincolo indiretto:</a:t>
            </a:r>
            <a:r>
              <a:rPr lang="it-IT" sz="2800" b="1" i="1" dirty="0">
                <a:solidFill>
                  <a:srgbClr val="0070C0"/>
                </a:solidFill>
                <a:effectLst>
                  <a:outerShdw blurRad="38100" dist="38100" dir="2700000" algn="tl">
                    <a:srgbClr val="000000"/>
                  </a:outerShdw>
                </a:effectLst>
              </a:rPr>
              <a:t> </a:t>
            </a:r>
            <a:endParaRPr lang="it-IT" sz="2800" b="1" i="1" dirty="0">
              <a:solidFill>
                <a:srgbClr val="000000"/>
              </a:solidFill>
              <a:effectLst>
                <a:outerShdw blurRad="38100" dist="38100" dir="2700000" algn="tl">
                  <a:srgbClr val="000000"/>
                </a:outerShdw>
              </a:effectLst>
            </a:endParaRPr>
          </a:p>
          <a:p>
            <a:pPr marL="609600" indent="-609600" algn="ctr" eaLnBrk="1" hangingPunct="1">
              <a:lnSpc>
                <a:spcPct val="90000"/>
              </a:lnSpc>
              <a:buNone/>
              <a:defRPr/>
            </a:pPr>
            <a:r>
              <a:rPr lang="it-IT" sz="2800" b="1" i="1" dirty="0">
                <a:solidFill>
                  <a:srgbClr val="000000"/>
                </a:solidFill>
                <a:effectLst>
                  <a:outerShdw blurRad="38100" dist="38100" dir="2700000" algn="tl">
                    <a:srgbClr val="000000"/>
                  </a:outerShdw>
                </a:effectLst>
              </a:rPr>
              <a:t>Gli interventi di recupero, ciò può risultare agevole nei casi in cui l’importante valore di determinati edifici, …, è stabilito da atti della Pubblica amministrazione e quindi è determinato in via oggettiva;</a:t>
            </a:r>
          </a:p>
          <a:p>
            <a:pPr marL="609600" indent="-609600" algn="ctr" eaLnBrk="1" hangingPunct="1">
              <a:lnSpc>
                <a:spcPct val="90000"/>
              </a:lnSpc>
              <a:buNone/>
              <a:defRPr/>
            </a:pPr>
            <a:r>
              <a:rPr lang="it-IT" sz="2400" b="1" i="1" dirty="0">
                <a:solidFill>
                  <a:srgbClr val="000000"/>
                </a:solidFill>
                <a:effectLst>
                  <a:outerShdw blurRad="38100" dist="38100" dir="2700000" algn="tl">
                    <a:srgbClr val="000000"/>
                  </a:outerShdw>
                </a:effectLst>
              </a:rPr>
              <a:t>Sentenza Consiglio di Stato, sez. VI, n. 2303 del 15 gennaio 2002</a:t>
            </a: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33</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extLst>
      <p:ext uri="{BB962C8B-B14F-4D97-AF65-F5344CB8AC3E}">
        <p14:creationId xmlns:p14="http://schemas.microsoft.com/office/powerpoint/2010/main" val="1593061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1" end="1"/>
                                            </p:txEl>
                                          </p:spTgt>
                                        </p:tgtEl>
                                        <p:attrNameLst>
                                          <p:attrName>style.visibility</p:attrName>
                                        </p:attrNameLst>
                                      </p:cBhvr>
                                      <p:to>
                                        <p:strVal val="visible"/>
                                      </p:to>
                                    </p:set>
                                    <p:animEffect transition="in" filter="fade">
                                      <p:cBhvr>
                                        <p:cTn id="17" dur="2000"/>
                                        <p:tgtEl>
                                          <p:spTgt spid="972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7283">
                                            <p:txEl>
                                              <p:pRg st="2" end="2"/>
                                            </p:txEl>
                                          </p:spTgt>
                                        </p:tgtEl>
                                        <p:attrNameLst>
                                          <p:attrName>style.visibility</p:attrName>
                                        </p:attrNameLst>
                                      </p:cBhvr>
                                      <p:to>
                                        <p:strVal val="visible"/>
                                      </p:to>
                                    </p:set>
                                    <p:animEffect transition="in" filter="fade">
                                      <p:cBhvr>
                                        <p:cTn id="22" dur="2000"/>
                                        <p:tgtEl>
                                          <p:spTgt spid="9728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7283">
                                            <p:txEl>
                                              <p:pRg st="3" end="3"/>
                                            </p:txEl>
                                          </p:spTgt>
                                        </p:tgtEl>
                                        <p:attrNameLst>
                                          <p:attrName>style.visibility</p:attrName>
                                        </p:attrNameLst>
                                      </p:cBhvr>
                                      <p:to>
                                        <p:strVal val="visible"/>
                                      </p:to>
                                    </p:set>
                                    <p:animEffect transition="in" filter="fade">
                                      <p:cBhvr>
                                        <p:cTn id="27" dur="2000"/>
                                        <p:tgtEl>
                                          <p:spTgt spid="9728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7283">
                                            <p:txEl>
                                              <p:pRg st="4" end="4"/>
                                            </p:txEl>
                                          </p:spTgt>
                                        </p:tgtEl>
                                        <p:attrNameLst>
                                          <p:attrName>style.visibility</p:attrName>
                                        </p:attrNameLst>
                                      </p:cBhvr>
                                      <p:to>
                                        <p:strVal val="visible"/>
                                      </p:to>
                                    </p:set>
                                    <p:animEffect transition="in" filter="fade">
                                      <p:cBhvr>
                                        <p:cTn id="32" dur="2000"/>
                                        <p:tgtEl>
                                          <p:spTgt spid="972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244976"/>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Comunicato CNAPPC</a:t>
            </a:r>
          </a:p>
          <a:p>
            <a:pPr marL="609600" indent="-609600" algn="ctr" eaLnBrk="1" hangingPunct="1">
              <a:lnSpc>
                <a:spcPct val="90000"/>
              </a:lnSpc>
              <a:buNone/>
              <a:defRPr/>
            </a:pPr>
            <a:r>
              <a:rPr lang="it-IT" sz="2800" b="1" i="1" dirty="0">
                <a:solidFill>
                  <a:srgbClr val="336600"/>
                </a:solidFill>
                <a:effectLst>
                  <a:outerShdw blurRad="38100" dist="38100" dir="2700000" algn="tl">
                    <a:srgbClr val="000000"/>
                  </a:outerShdw>
                </a:effectLst>
              </a:rPr>
              <a:t>Competenza esclusiva Architetti</a:t>
            </a:r>
            <a:r>
              <a:rPr lang="it-IT" sz="2800" b="1" i="1" dirty="0">
                <a:solidFill>
                  <a:srgbClr val="000000"/>
                </a:solidFill>
                <a:effectLst>
                  <a:outerShdw blurRad="38100" dist="38100" dir="2700000" algn="tl">
                    <a:srgbClr val="000000"/>
                  </a:outerShdw>
                </a:effectLst>
              </a:rPr>
              <a:t>:</a:t>
            </a: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34</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pic>
        <p:nvPicPr>
          <p:cNvPr id="7" name="Picture 2">
            <a:extLst>
              <a:ext uri="{FF2B5EF4-FFF2-40B4-BE49-F238E27FC236}">
                <a16:creationId xmlns:a16="http://schemas.microsoft.com/office/drawing/2014/main" xmlns="" id="{244C6807-5F8A-4CC9-B7EB-143D7231DC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0554" y="3140770"/>
            <a:ext cx="2778992" cy="3096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24380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1" end="1"/>
                                            </p:txEl>
                                          </p:spTgt>
                                        </p:tgtEl>
                                        <p:attrNameLst>
                                          <p:attrName>style.visibility</p:attrName>
                                        </p:attrNameLst>
                                      </p:cBhvr>
                                      <p:to>
                                        <p:strVal val="visible"/>
                                      </p:to>
                                    </p:set>
                                    <p:animEffect transition="in" filter="fade">
                                      <p:cBhvr>
                                        <p:cTn id="17" dur="2000"/>
                                        <p:tgtEl>
                                          <p:spTgt spid="97283">
                                            <p:txEl>
                                              <p:pRg st="1" end="1"/>
                                            </p:txEl>
                                          </p:spTgt>
                                        </p:tgtEl>
                                      </p:cBhvr>
                                    </p:animEffect>
                                  </p:childTnLst>
                                </p:cTn>
                              </p:par>
                            </p:childTnLst>
                          </p:cTn>
                        </p:par>
                        <p:par>
                          <p:cTn id="18" fill="hold">
                            <p:stCondLst>
                              <p:cond delay="2000"/>
                            </p:stCondLst>
                            <p:childTnLst>
                              <p:par>
                                <p:cTn id="19" presetID="26" presetClass="entr" presetSubtype="0"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down)">
                                      <p:cBhvr>
                                        <p:cTn id="21" dur="580">
                                          <p:stCondLst>
                                            <p:cond delay="0"/>
                                          </p:stCondLst>
                                        </p:cTn>
                                        <p:tgtEl>
                                          <p:spTgt spid="7"/>
                                        </p:tgtEl>
                                      </p:cBhvr>
                                    </p:animEffect>
                                    <p:anim calcmode="lin" valueType="num">
                                      <p:cBhvr>
                                        <p:cTn id="22"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3"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4"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5"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26"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27" dur="26">
                                          <p:stCondLst>
                                            <p:cond delay="650"/>
                                          </p:stCondLst>
                                        </p:cTn>
                                        <p:tgtEl>
                                          <p:spTgt spid="7"/>
                                        </p:tgtEl>
                                      </p:cBhvr>
                                      <p:to x="100000" y="60000"/>
                                    </p:animScale>
                                    <p:animScale>
                                      <p:cBhvr>
                                        <p:cTn id="28" dur="166" decel="50000">
                                          <p:stCondLst>
                                            <p:cond delay="676"/>
                                          </p:stCondLst>
                                        </p:cTn>
                                        <p:tgtEl>
                                          <p:spTgt spid="7"/>
                                        </p:tgtEl>
                                      </p:cBhvr>
                                      <p:to x="100000" y="100000"/>
                                    </p:animScale>
                                    <p:animScale>
                                      <p:cBhvr>
                                        <p:cTn id="29" dur="26">
                                          <p:stCondLst>
                                            <p:cond delay="1312"/>
                                          </p:stCondLst>
                                        </p:cTn>
                                        <p:tgtEl>
                                          <p:spTgt spid="7"/>
                                        </p:tgtEl>
                                      </p:cBhvr>
                                      <p:to x="100000" y="80000"/>
                                    </p:animScale>
                                    <p:animScale>
                                      <p:cBhvr>
                                        <p:cTn id="30" dur="166" decel="50000">
                                          <p:stCondLst>
                                            <p:cond delay="1338"/>
                                          </p:stCondLst>
                                        </p:cTn>
                                        <p:tgtEl>
                                          <p:spTgt spid="7"/>
                                        </p:tgtEl>
                                      </p:cBhvr>
                                      <p:to x="100000" y="100000"/>
                                    </p:animScale>
                                    <p:animScale>
                                      <p:cBhvr>
                                        <p:cTn id="31" dur="26">
                                          <p:stCondLst>
                                            <p:cond delay="1642"/>
                                          </p:stCondLst>
                                        </p:cTn>
                                        <p:tgtEl>
                                          <p:spTgt spid="7"/>
                                        </p:tgtEl>
                                      </p:cBhvr>
                                      <p:to x="100000" y="90000"/>
                                    </p:animScale>
                                    <p:animScale>
                                      <p:cBhvr>
                                        <p:cTn id="32" dur="166" decel="50000">
                                          <p:stCondLst>
                                            <p:cond delay="1668"/>
                                          </p:stCondLst>
                                        </p:cTn>
                                        <p:tgtEl>
                                          <p:spTgt spid="7"/>
                                        </p:tgtEl>
                                      </p:cBhvr>
                                      <p:to x="100000" y="100000"/>
                                    </p:animScale>
                                    <p:animScale>
                                      <p:cBhvr>
                                        <p:cTn id="33" dur="26">
                                          <p:stCondLst>
                                            <p:cond delay="1808"/>
                                          </p:stCondLst>
                                        </p:cTn>
                                        <p:tgtEl>
                                          <p:spTgt spid="7"/>
                                        </p:tgtEl>
                                      </p:cBhvr>
                                      <p:to x="100000" y="95000"/>
                                    </p:animScale>
                                    <p:animScale>
                                      <p:cBhvr>
                                        <p:cTn id="34"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244976"/>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Comunicato CNAPPC - 2016</a:t>
            </a:r>
          </a:p>
          <a:p>
            <a:pPr marL="609600" indent="-609600" algn="ctr" eaLnBrk="1" hangingPunct="1">
              <a:lnSpc>
                <a:spcPct val="90000"/>
              </a:lnSpc>
              <a:buNone/>
              <a:defRPr/>
            </a:pPr>
            <a:r>
              <a:rPr lang="it-IT" sz="2800" b="1" i="1" dirty="0">
                <a:solidFill>
                  <a:srgbClr val="336600"/>
                </a:solidFill>
                <a:effectLst>
                  <a:outerShdw blurRad="38100" dist="38100" dir="2700000" algn="tl">
                    <a:srgbClr val="000000"/>
                  </a:outerShdw>
                </a:effectLst>
              </a:rPr>
              <a:t>Competenza esclusiva Architetti</a:t>
            </a:r>
            <a:r>
              <a:rPr lang="it-IT" sz="2800" b="1" i="1" dirty="0">
                <a:solidFill>
                  <a:srgbClr val="000000"/>
                </a:solidFill>
                <a:effectLst>
                  <a:outerShdw blurRad="38100" dist="38100" dir="2700000" algn="tl">
                    <a:srgbClr val="000000"/>
                  </a:outerShdw>
                </a:effectLst>
              </a:rPr>
              <a:t>:</a:t>
            </a:r>
          </a:p>
          <a:p>
            <a:pPr marL="609600" indent="-609600" algn="ctr" eaLnBrk="1" hangingPunct="1">
              <a:lnSpc>
                <a:spcPct val="90000"/>
              </a:lnSpc>
              <a:buNone/>
              <a:defRPr/>
            </a:pPr>
            <a:r>
              <a:rPr lang="it-IT" sz="2800" b="1" i="1" dirty="0">
                <a:solidFill>
                  <a:srgbClr val="000000"/>
                </a:solidFill>
                <a:effectLst>
                  <a:outerShdw blurRad="38100" dist="38100" dir="2700000" algn="tl">
                    <a:srgbClr val="000000"/>
                  </a:outerShdw>
                </a:effectLst>
              </a:rPr>
              <a:t>Gli Ingegneri stanno tentando di aggirare quanto sancito dal Consiglio di Stato nella sentenza 21/2014, con la quale viene rigettato il ricorso presentato da alcuni Ordini locali per </a:t>
            </a:r>
            <a:r>
              <a:rPr lang="it-IT" sz="2800" b="1" i="1" dirty="0">
                <a:solidFill>
                  <a:srgbClr val="0070C0"/>
                </a:solidFill>
                <a:effectLst>
                  <a:outerShdw blurRad="38100" dist="38100" dir="2700000" algn="tl">
                    <a:srgbClr val="000000"/>
                  </a:outerShdw>
                </a:effectLst>
              </a:rPr>
              <a:t>consentire anche agli Ingegneri</a:t>
            </a:r>
            <a:r>
              <a:rPr lang="it-IT" sz="2800" b="1" i="1" dirty="0">
                <a:solidFill>
                  <a:srgbClr val="000000"/>
                </a:solidFill>
                <a:effectLst>
                  <a:outerShdw blurRad="38100" dist="38100" dir="2700000" algn="tl">
                    <a:srgbClr val="000000"/>
                  </a:outerShdw>
                </a:effectLst>
              </a:rPr>
              <a:t> la possibilità di svolgere </a:t>
            </a:r>
            <a:r>
              <a:rPr lang="it-IT" sz="2800" b="1" i="1" dirty="0">
                <a:solidFill>
                  <a:srgbClr val="0070C0"/>
                </a:solidFill>
                <a:effectLst>
                  <a:outerShdw blurRad="38100" dist="38100" dir="2700000" algn="tl">
                    <a:srgbClr val="000000"/>
                  </a:outerShdw>
                </a:effectLst>
              </a:rPr>
              <a:t>l’attività di D.L.</a:t>
            </a:r>
            <a:r>
              <a:rPr lang="it-IT" sz="2800" b="1" i="1" dirty="0">
                <a:solidFill>
                  <a:srgbClr val="000000"/>
                </a:solidFill>
                <a:effectLst>
                  <a:outerShdw blurRad="38100" dist="38100" dir="2700000" algn="tl">
                    <a:srgbClr val="000000"/>
                  </a:outerShdw>
                </a:effectLst>
              </a:rPr>
              <a:t> sugli immobili vincolati di rilevante carattere storico e artistico.</a:t>
            </a: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35</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extLst>
      <p:ext uri="{BB962C8B-B14F-4D97-AF65-F5344CB8AC3E}">
        <p14:creationId xmlns:p14="http://schemas.microsoft.com/office/powerpoint/2010/main" val="4088690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1" end="1"/>
                                            </p:txEl>
                                          </p:spTgt>
                                        </p:tgtEl>
                                        <p:attrNameLst>
                                          <p:attrName>style.visibility</p:attrName>
                                        </p:attrNameLst>
                                      </p:cBhvr>
                                      <p:to>
                                        <p:strVal val="visible"/>
                                      </p:to>
                                    </p:set>
                                    <p:animEffect transition="in" filter="fade">
                                      <p:cBhvr>
                                        <p:cTn id="17" dur="2000"/>
                                        <p:tgtEl>
                                          <p:spTgt spid="972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7283">
                                            <p:txEl>
                                              <p:pRg st="2" end="2"/>
                                            </p:txEl>
                                          </p:spTgt>
                                        </p:tgtEl>
                                        <p:attrNameLst>
                                          <p:attrName>style.visibility</p:attrName>
                                        </p:attrNameLst>
                                      </p:cBhvr>
                                      <p:to>
                                        <p:strVal val="visible"/>
                                      </p:to>
                                    </p:set>
                                    <p:animEffect transition="in" filter="fade">
                                      <p:cBhvr>
                                        <p:cTn id="22" dur="2000"/>
                                        <p:tgtEl>
                                          <p:spTgt spid="972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244976"/>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Comunicato CNAPPC - 2016</a:t>
            </a:r>
          </a:p>
          <a:p>
            <a:pPr marL="609600" indent="-609600" algn="ctr" eaLnBrk="1" hangingPunct="1">
              <a:lnSpc>
                <a:spcPct val="90000"/>
              </a:lnSpc>
              <a:buNone/>
              <a:defRPr/>
            </a:pPr>
            <a:r>
              <a:rPr lang="it-IT" sz="2800" b="1" i="1" dirty="0">
                <a:solidFill>
                  <a:srgbClr val="336600"/>
                </a:solidFill>
                <a:effectLst>
                  <a:outerShdw blurRad="38100" dist="38100" dir="2700000" algn="tl">
                    <a:srgbClr val="000000"/>
                  </a:outerShdw>
                </a:effectLst>
              </a:rPr>
              <a:t>Competenza esclusiva Architetti</a:t>
            </a:r>
            <a:r>
              <a:rPr lang="it-IT" sz="2800" b="1" i="1" dirty="0">
                <a:solidFill>
                  <a:srgbClr val="000000"/>
                </a:solidFill>
                <a:effectLst>
                  <a:outerShdw blurRad="38100" dist="38100" dir="2700000" algn="tl">
                    <a:srgbClr val="000000"/>
                  </a:outerShdw>
                </a:effectLst>
              </a:rPr>
              <a:t>:</a:t>
            </a:r>
          </a:p>
          <a:p>
            <a:pPr marL="609600" indent="-609600" algn="ctr" eaLnBrk="1" hangingPunct="1">
              <a:lnSpc>
                <a:spcPct val="90000"/>
              </a:lnSpc>
              <a:buNone/>
              <a:defRPr/>
            </a:pPr>
            <a:endParaRPr lang="it-IT" sz="2800" b="1" i="1" dirty="0">
              <a:solidFill>
                <a:srgbClr val="000000"/>
              </a:solidFill>
              <a:effectLst>
                <a:outerShdw blurRad="38100" dist="38100" dir="2700000" algn="tl">
                  <a:srgbClr val="000000"/>
                </a:outerShdw>
              </a:effectLst>
            </a:endParaRPr>
          </a:p>
          <a:p>
            <a:pPr marL="609600" indent="-609600" algn="ctr" eaLnBrk="1" hangingPunct="1">
              <a:lnSpc>
                <a:spcPct val="90000"/>
              </a:lnSpc>
              <a:buNone/>
              <a:defRPr/>
            </a:pPr>
            <a:r>
              <a:rPr lang="it-IT" sz="2800" b="1" i="1" dirty="0">
                <a:solidFill>
                  <a:srgbClr val="000000"/>
                </a:solidFill>
                <a:effectLst>
                  <a:outerShdw blurRad="38100" dist="38100" dir="2700000" algn="tl">
                    <a:srgbClr val="000000"/>
                  </a:outerShdw>
                </a:effectLst>
              </a:rPr>
              <a:t>Una richiesta argomentata sostenendo che l’attività di D.L. possa essere ricondotta a mero rilievo tecnico e quindi esercitabile dagli Ingegneri.</a:t>
            </a: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36</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extLst>
      <p:ext uri="{BB962C8B-B14F-4D97-AF65-F5344CB8AC3E}">
        <p14:creationId xmlns:p14="http://schemas.microsoft.com/office/powerpoint/2010/main" val="1513186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1" end="1"/>
                                            </p:txEl>
                                          </p:spTgt>
                                        </p:tgtEl>
                                        <p:attrNameLst>
                                          <p:attrName>style.visibility</p:attrName>
                                        </p:attrNameLst>
                                      </p:cBhvr>
                                      <p:to>
                                        <p:strVal val="visible"/>
                                      </p:to>
                                    </p:set>
                                    <p:animEffect transition="in" filter="fade">
                                      <p:cBhvr>
                                        <p:cTn id="17" dur="2000"/>
                                        <p:tgtEl>
                                          <p:spTgt spid="972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7283">
                                            <p:txEl>
                                              <p:pRg st="3" end="3"/>
                                            </p:txEl>
                                          </p:spTgt>
                                        </p:tgtEl>
                                        <p:attrNameLst>
                                          <p:attrName>style.visibility</p:attrName>
                                        </p:attrNameLst>
                                      </p:cBhvr>
                                      <p:to>
                                        <p:strVal val="visible"/>
                                      </p:to>
                                    </p:set>
                                    <p:animEffect transition="in" filter="fade">
                                      <p:cBhvr>
                                        <p:cTn id="22" dur="2000"/>
                                        <p:tgtEl>
                                          <p:spTgt spid="972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244976"/>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Comunicato CNAPPC - 2016</a:t>
            </a:r>
          </a:p>
          <a:p>
            <a:pPr marL="609600" indent="-609600" algn="ctr" eaLnBrk="1" hangingPunct="1">
              <a:lnSpc>
                <a:spcPct val="90000"/>
              </a:lnSpc>
              <a:buNone/>
              <a:defRPr/>
            </a:pPr>
            <a:r>
              <a:rPr lang="it-IT" sz="2800" b="1" i="1" dirty="0">
                <a:solidFill>
                  <a:srgbClr val="336600"/>
                </a:solidFill>
                <a:effectLst>
                  <a:outerShdw blurRad="38100" dist="38100" dir="2700000" algn="tl">
                    <a:srgbClr val="000000"/>
                  </a:outerShdw>
                </a:effectLst>
              </a:rPr>
              <a:t>Competenza esclusiva Architetti</a:t>
            </a:r>
            <a:r>
              <a:rPr lang="it-IT" sz="2800" b="1" i="1" dirty="0">
                <a:solidFill>
                  <a:srgbClr val="000000"/>
                </a:solidFill>
                <a:effectLst>
                  <a:outerShdw blurRad="38100" dist="38100" dir="2700000" algn="tl">
                    <a:srgbClr val="000000"/>
                  </a:outerShdw>
                </a:effectLst>
              </a:rPr>
              <a:t>:</a:t>
            </a:r>
          </a:p>
          <a:p>
            <a:pPr marL="609600" indent="-609600" algn="ctr" eaLnBrk="1" hangingPunct="1">
              <a:lnSpc>
                <a:spcPct val="90000"/>
              </a:lnSpc>
              <a:buNone/>
              <a:defRPr/>
            </a:pPr>
            <a:r>
              <a:rPr lang="it-IT" sz="2800" b="1" i="1" dirty="0">
                <a:solidFill>
                  <a:srgbClr val="000000"/>
                </a:solidFill>
                <a:effectLst>
                  <a:outerShdw blurRad="38100" dist="38100" dir="2700000" algn="tl">
                    <a:srgbClr val="000000"/>
                  </a:outerShdw>
                </a:effectLst>
              </a:rPr>
              <a:t>Il ricorso prende spunto dalla Direttiva comunitaria n. 85/384/CE, nella parte in cui ammette (artt. 10 e 11), in via transitoria, all’esercizio delle attività nel settore dell’architettura i soggetti migranti (della C.E.E.) muniti dei titoli di Ingegnere civile o Ingegnere-Architetto …</a:t>
            </a: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37</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extLst>
      <p:ext uri="{BB962C8B-B14F-4D97-AF65-F5344CB8AC3E}">
        <p14:creationId xmlns:p14="http://schemas.microsoft.com/office/powerpoint/2010/main" val="3473881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1" end="1"/>
                                            </p:txEl>
                                          </p:spTgt>
                                        </p:tgtEl>
                                        <p:attrNameLst>
                                          <p:attrName>style.visibility</p:attrName>
                                        </p:attrNameLst>
                                      </p:cBhvr>
                                      <p:to>
                                        <p:strVal val="visible"/>
                                      </p:to>
                                    </p:set>
                                    <p:animEffect transition="in" filter="fade">
                                      <p:cBhvr>
                                        <p:cTn id="17" dur="2000"/>
                                        <p:tgtEl>
                                          <p:spTgt spid="972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7283">
                                            <p:txEl>
                                              <p:pRg st="2" end="2"/>
                                            </p:txEl>
                                          </p:spTgt>
                                        </p:tgtEl>
                                        <p:attrNameLst>
                                          <p:attrName>style.visibility</p:attrName>
                                        </p:attrNameLst>
                                      </p:cBhvr>
                                      <p:to>
                                        <p:strVal val="visible"/>
                                      </p:to>
                                    </p:set>
                                    <p:animEffect transition="in" filter="fade">
                                      <p:cBhvr>
                                        <p:cTn id="22" dur="2000"/>
                                        <p:tgtEl>
                                          <p:spTgt spid="972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244976"/>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Comunicato CNAPPC - 2016</a:t>
            </a:r>
          </a:p>
          <a:p>
            <a:pPr marL="609600" indent="-609600" algn="ctr" eaLnBrk="1" hangingPunct="1">
              <a:lnSpc>
                <a:spcPct val="90000"/>
              </a:lnSpc>
              <a:buNone/>
              <a:defRPr/>
            </a:pPr>
            <a:r>
              <a:rPr lang="it-IT" sz="2800" b="1" i="1" dirty="0">
                <a:solidFill>
                  <a:srgbClr val="336600"/>
                </a:solidFill>
                <a:effectLst>
                  <a:outerShdw blurRad="38100" dist="38100" dir="2700000" algn="tl">
                    <a:srgbClr val="000000"/>
                  </a:outerShdw>
                </a:effectLst>
              </a:rPr>
              <a:t>Competenza esclusiva Architetti</a:t>
            </a:r>
            <a:r>
              <a:rPr lang="it-IT" sz="2800" b="1" i="1" dirty="0">
                <a:solidFill>
                  <a:srgbClr val="000000"/>
                </a:solidFill>
                <a:effectLst>
                  <a:outerShdw blurRad="38100" dist="38100" dir="2700000" algn="tl">
                    <a:srgbClr val="000000"/>
                  </a:outerShdw>
                </a:effectLst>
              </a:rPr>
              <a:t>:</a:t>
            </a:r>
          </a:p>
          <a:p>
            <a:pPr marL="609600" indent="-609600" algn="ctr" eaLnBrk="1" hangingPunct="1">
              <a:lnSpc>
                <a:spcPct val="90000"/>
              </a:lnSpc>
              <a:buNone/>
              <a:defRPr/>
            </a:pPr>
            <a:r>
              <a:rPr lang="it-IT" b="1" i="1" dirty="0">
                <a:solidFill>
                  <a:srgbClr val="000000"/>
                </a:solidFill>
                <a:effectLst>
                  <a:outerShdw blurRad="38100" dist="38100" dir="2700000" algn="tl">
                    <a:srgbClr val="000000"/>
                  </a:outerShdw>
                </a:effectLst>
              </a:rPr>
              <a:t>Perciò gli Ingegneri italiani si ritengono oggetto di possibile </a:t>
            </a:r>
            <a:r>
              <a:rPr lang="it-IT" b="1" i="1" dirty="0">
                <a:solidFill>
                  <a:srgbClr val="0070C0"/>
                </a:solidFill>
                <a:effectLst>
                  <a:outerShdw blurRad="38100" dist="38100" dir="2700000" algn="tl">
                    <a:srgbClr val="000000"/>
                  </a:outerShdw>
                </a:effectLst>
              </a:rPr>
              <a:t>discriminazione alla rovescia</a:t>
            </a:r>
            <a:r>
              <a:rPr lang="it-IT" b="1" i="1" dirty="0">
                <a:solidFill>
                  <a:srgbClr val="000000"/>
                </a:solidFill>
                <a:effectLst>
                  <a:outerShdw blurRad="38100" dist="38100" dir="2700000" algn="tl">
                    <a:srgbClr val="000000"/>
                  </a:outerShdw>
                </a:effectLst>
              </a:rPr>
              <a:t> – reverse </a:t>
            </a:r>
            <a:r>
              <a:rPr lang="it-IT" b="1" i="1" dirty="0" err="1">
                <a:solidFill>
                  <a:srgbClr val="000000"/>
                </a:solidFill>
                <a:effectLst>
                  <a:outerShdw blurRad="38100" dist="38100" dir="2700000" algn="tl">
                    <a:srgbClr val="000000"/>
                  </a:outerShdw>
                </a:effectLst>
              </a:rPr>
              <a:t>discrimination</a:t>
            </a:r>
            <a:r>
              <a:rPr lang="it-IT" b="1" i="1" dirty="0">
                <a:solidFill>
                  <a:srgbClr val="000000"/>
                </a:solidFill>
                <a:effectLst>
                  <a:outerShdw blurRad="38100" dist="38100" dir="2700000" algn="tl">
                    <a:srgbClr val="000000"/>
                  </a:outerShdw>
                </a:effectLst>
              </a:rPr>
              <a:t> - , in quanto l’articolo 52 del R.D.  2537/1925 impedirebbe loro di esercitare un’attività consentita ai Colleghi della C.E.E.</a:t>
            </a: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38</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extLst>
      <p:ext uri="{BB962C8B-B14F-4D97-AF65-F5344CB8AC3E}">
        <p14:creationId xmlns:p14="http://schemas.microsoft.com/office/powerpoint/2010/main" val="496062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1" end="1"/>
                                            </p:txEl>
                                          </p:spTgt>
                                        </p:tgtEl>
                                        <p:attrNameLst>
                                          <p:attrName>style.visibility</p:attrName>
                                        </p:attrNameLst>
                                      </p:cBhvr>
                                      <p:to>
                                        <p:strVal val="visible"/>
                                      </p:to>
                                    </p:set>
                                    <p:animEffect transition="in" filter="fade">
                                      <p:cBhvr>
                                        <p:cTn id="17" dur="2000"/>
                                        <p:tgtEl>
                                          <p:spTgt spid="972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7283">
                                            <p:txEl>
                                              <p:pRg st="2" end="2"/>
                                            </p:txEl>
                                          </p:spTgt>
                                        </p:tgtEl>
                                        <p:attrNameLst>
                                          <p:attrName>style.visibility</p:attrName>
                                        </p:attrNameLst>
                                      </p:cBhvr>
                                      <p:to>
                                        <p:strVal val="visible"/>
                                      </p:to>
                                    </p:set>
                                    <p:animEffect transition="in" filter="fade">
                                      <p:cBhvr>
                                        <p:cTn id="22" dur="2000"/>
                                        <p:tgtEl>
                                          <p:spTgt spid="972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244976"/>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Comunicato CNAPPC - 2016</a:t>
            </a:r>
          </a:p>
          <a:p>
            <a:pPr marL="609600" indent="-609600" algn="ctr" eaLnBrk="1" hangingPunct="1">
              <a:lnSpc>
                <a:spcPct val="90000"/>
              </a:lnSpc>
              <a:buNone/>
              <a:defRPr/>
            </a:pPr>
            <a:r>
              <a:rPr lang="it-IT" sz="2800" b="1" i="1" dirty="0">
                <a:solidFill>
                  <a:srgbClr val="336600"/>
                </a:solidFill>
                <a:effectLst>
                  <a:outerShdw blurRad="38100" dist="38100" dir="2700000" algn="tl">
                    <a:srgbClr val="000000"/>
                  </a:outerShdw>
                </a:effectLst>
              </a:rPr>
              <a:t>Competenza esclusiva Architetti</a:t>
            </a:r>
            <a:r>
              <a:rPr lang="it-IT" sz="2800" b="1" i="1" dirty="0">
                <a:solidFill>
                  <a:srgbClr val="000000"/>
                </a:solidFill>
                <a:effectLst>
                  <a:outerShdw blurRad="38100" dist="38100" dir="2700000" algn="tl">
                    <a:srgbClr val="000000"/>
                  </a:outerShdw>
                </a:effectLst>
              </a:rPr>
              <a:t>:</a:t>
            </a:r>
          </a:p>
          <a:p>
            <a:pPr marL="609600" indent="-609600" algn="ctr" eaLnBrk="1" hangingPunct="1">
              <a:lnSpc>
                <a:spcPct val="90000"/>
              </a:lnSpc>
              <a:buNone/>
              <a:defRPr/>
            </a:pPr>
            <a:r>
              <a:rPr lang="it-IT" b="1" i="1" dirty="0">
                <a:solidFill>
                  <a:srgbClr val="000000"/>
                </a:solidFill>
                <a:effectLst>
                  <a:outerShdw blurRad="38100" dist="38100" dir="2700000" algn="tl">
                    <a:srgbClr val="000000"/>
                  </a:outerShdw>
                </a:effectLst>
              </a:rPr>
              <a:t>In realtà con la sentenza, su questo punto, si chiarisce compiutamente che tale eventualità sarebbe del tutto marginale e ammessa solo a figure professionali in grado di dimostrare attraverso «un percorso formativo adeguato»</a:t>
            </a: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39</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extLst>
      <p:ext uri="{BB962C8B-B14F-4D97-AF65-F5344CB8AC3E}">
        <p14:creationId xmlns:p14="http://schemas.microsoft.com/office/powerpoint/2010/main" val="2686658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1" end="1"/>
                                            </p:txEl>
                                          </p:spTgt>
                                        </p:tgtEl>
                                        <p:attrNameLst>
                                          <p:attrName>style.visibility</p:attrName>
                                        </p:attrNameLst>
                                      </p:cBhvr>
                                      <p:to>
                                        <p:strVal val="visible"/>
                                      </p:to>
                                    </p:set>
                                    <p:animEffect transition="in" filter="fade">
                                      <p:cBhvr>
                                        <p:cTn id="17" dur="2000"/>
                                        <p:tgtEl>
                                          <p:spTgt spid="972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7283">
                                            <p:txEl>
                                              <p:pRg st="2" end="2"/>
                                            </p:txEl>
                                          </p:spTgt>
                                        </p:tgtEl>
                                        <p:attrNameLst>
                                          <p:attrName>style.visibility</p:attrName>
                                        </p:attrNameLst>
                                      </p:cBhvr>
                                      <p:to>
                                        <p:strVal val="visible"/>
                                      </p:to>
                                    </p:set>
                                    <p:animEffect transition="in" filter="fade">
                                      <p:cBhvr>
                                        <p:cTn id="22" dur="2000"/>
                                        <p:tgtEl>
                                          <p:spTgt spid="972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3"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539553" y="1981200"/>
            <a:ext cx="8071048" cy="4114800"/>
          </a:xfrm>
        </p:spPr>
        <p:txBody>
          <a:bodyPr/>
          <a:lstStyle/>
          <a:p>
            <a:pPr algn="ctr" eaLnBrk="1" hangingPunct="1">
              <a:buNone/>
              <a:defRPr/>
            </a:pPr>
            <a:r>
              <a:rPr lang="it-IT" sz="4000" b="1" i="1" dirty="0">
                <a:solidFill>
                  <a:schemeClr val="accent1"/>
                </a:solidFill>
                <a:effectLst>
                  <a:outerShdw blurRad="38100" dist="38100" dir="2700000" algn="tl">
                    <a:srgbClr val="000000"/>
                  </a:outerShdw>
                </a:effectLst>
              </a:rPr>
              <a:t>R.D. 23 ottobre 1925 n. 2537</a:t>
            </a:r>
          </a:p>
          <a:p>
            <a:pPr algn="ctr" eaLnBrk="1" hangingPunct="1">
              <a:buNone/>
              <a:defRPr/>
            </a:pPr>
            <a:r>
              <a:rPr lang="it-IT" sz="4000" b="1" i="1" dirty="0">
                <a:solidFill>
                  <a:schemeClr val="tx2"/>
                </a:solidFill>
                <a:effectLst>
                  <a:outerShdw blurRad="38100" dist="38100" dir="2700000" algn="tl">
                    <a:srgbClr val="000000"/>
                  </a:outerShdw>
                </a:effectLst>
              </a:rPr>
              <a:t>«</a:t>
            </a:r>
            <a:r>
              <a:rPr lang="it-IT" sz="4000" b="1" i="1" dirty="0">
                <a:effectLst>
                  <a:outerShdw blurRad="38100" dist="38100" dir="2700000" algn="tl">
                    <a:srgbClr val="000000"/>
                  </a:outerShdw>
                </a:effectLst>
              </a:rPr>
              <a:t>art. 51</a:t>
            </a:r>
            <a:r>
              <a:rPr lang="it-IT" sz="4000" b="1" i="1" dirty="0">
                <a:solidFill>
                  <a:schemeClr val="tx2"/>
                </a:solidFill>
                <a:effectLst>
                  <a:outerShdw blurRad="38100" dist="38100" dir="2700000" algn="tl">
                    <a:srgbClr val="000000"/>
                  </a:outerShdw>
                </a:effectLst>
              </a:rPr>
              <a:t>»</a:t>
            </a:r>
          </a:p>
          <a:p>
            <a:pPr algn="ctr" eaLnBrk="1" hangingPunct="1">
              <a:buNone/>
              <a:defRPr/>
            </a:pPr>
            <a:r>
              <a:rPr lang="it-IT" sz="2800" b="1" i="1" dirty="0">
                <a:solidFill>
                  <a:schemeClr val="tx2"/>
                </a:solidFill>
                <a:effectLst>
                  <a:outerShdw blurRad="38100" dist="38100" dir="2700000" algn="tl">
                    <a:srgbClr val="000000"/>
                  </a:outerShdw>
                </a:effectLst>
              </a:rPr>
              <a:t>nonché in generale alle applicazioni della fisica, i rilievi geometrici e le operazioni di estimo. </a:t>
            </a:r>
          </a:p>
          <a:p>
            <a:pPr algn="ctr" eaLnBrk="1" hangingPunct="1">
              <a:buFont typeface="Wingdings" pitchFamily="2" charset="2"/>
              <a:buNone/>
              <a:defRPr/>
            </a:pPr>
            <a:endParaRPr lang="it-IT" sz="2000" dirty="0"/>
          </a:p>
        </p:txBody>
      </p:sp>
      <p:sp>
        <p:nvSpPr>
          <p:cNvPr id="18435"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D28475E1-2E09-4D53-9D93-9A60EDBCCBF3}" type="slidenum">
              <a:rPr lang="it-IT" sz="1000">
                <a:solidFill>
                  <a:srgbClr val="000000"/>
                </a:solidFill>
              </a:rPr>
              <a:pPr algn="r"/>
              <a:t>4</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18437"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1" end="1"/>
                                            </p:txEl>
                                          </p:spTgt>
                                        </p:tgtEl>
                                        <p:attrNameLst>
                                          <p:attrName>style.visibility</p:attrName>
                                        </p:attrNameLst>
                                      </p:cBhvr>
                                      <p:to>
                                        <p:strVal val="visible"/>
                                      </p:to>
                                    </p:set>
                                    <p:animEffect transition="in" filter="fade">
                                      <p:cBhvr>
                                        <p:cTn id="17" dur="2000"/>
                                        <p:tgtEl>
                                          <p:spTgt spid="972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7283">
                                            <p:txEl>
                                              <p:pRg st="2" end="2"/>
                                            </p:txEl>
                                          </p:spTgt>
                                        </p:tgtEl>
                                        <p:attrNameLst>
                                          <p:attrName>style.visibility</p:attrName>
                                        </p:attrNameLst>
                                      </p:cBhvr>
                                      <p:to>
                                        <p:strVal val="visible"/>
                                      </p:to>
                                    </p:set>
                                    <p:animEffect transition="in" filter="fade">
                                      <p:cBhvr>
                                        <p:cTn id="22" dur="2000"/>
                                        <p:tgtEl>
                                          <p:spTgt spid="972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244976"/>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Comunicato CNAPPC - 2016</a:t>
            </a:r>
          </a:p>
          <a:p>
            <a:pPr marL="609600" indent="-609600" algn="ctr" eaLnBrk="1" hangingPunct="1">
              <a:lnSpc>
                <a:spcPct val="90000"/>
              </a:lnSpc>
              <a:buNone/>
              <a:defRPr/>
            </a:pPr>
            <a:r>
              <a:rPr lang="it-IT" sz="2800" b="1" i="1" dirty="0">
                <a:solidFill>
                  <a:srgbClr val="336600"/>
                </a:solidFill>
                <a:effectLst>
                  <a:outerShdw blurRad="38100" dist="38100" dir="2700000" algn="tl">
                    <a:srgbClr val="000000"/>
                  </a:outerShdw>
                </a:effectLst>
              </a:rPr>
              <a:t>Competenza esclusiva Architetti</a:t>
            </a:r>
            <a:r>
              <a:rPr lang="it-IT" sz="2800" b="1" i="1" dirty="0">
                <a:solidFill>
                  <a:srgbClr val="000000"/>
                </a:solidFill>
                <a:effectLst>
                  <a:outerShdw blurRad="38100" dist="38100" dir="2700000" algn="tl">
                    <a:srgbClr val="000000"/>
                  </a:outerShdw>
                </a:effectLst>
              </a:rPr>
              <a:t>:</a:t>
            </a:r>
          </a:p>
          <a:p>
            <a:pPr marL="609600" indent="-609600" algn="ctr" eaLnBrk="1" hangingPunct="1">
              <a:lnSpc>
                <a:spcPct val="90000"/>
              </a:lnSpc>
              <a:buNone/>
              <a:defRPr/>
            </a:pPr>
            <a:r>
              <a:rPr lang="it-IT" sz="2800" b="1" i="1" dirty="0">
                <a:solidFill>
                  <a:srgbClr val="000000"/>
                </a:solidFill>
                <a:effectLst>
                  <a:outerShdw blurRad="38100" dist="38100" dir="2700000" algn="tl">
                    <a:srgbClr val="000000"/>
                  </a:outerShdw>
                </a:effectLst>
              </a:rPr>
              <a:t>Cioè, nel caso degli Ingegneri italiani che abbiano conseguito la laurea in Ingegneria civile, che abbiano altresì conseguito il diploma di abilitazione all’esercizio indipendente in una professione nel settore dell’architettura, rilasciato dal </a:t>
            </a:r>
            <a:r>
              <a:rPr lang="it-IT" sz="2800" b="1" i="1" dirty="0" err="1">
                <a:solidFill>
                  <a:srgbClr val="000000"/>
                </a:solidFill>
                <a:effectLst>
                  <a:outerShdw blurRad="38100" dist="38100" dir="2700000" algn="tl">
                    <a:srgbClr val="000000"/>
                  </a:outerShdw>
                </a:effectLst>
              </a:rPr>
              <a:t>Min.Pubblica</a:t>
            </a:r>
            <a:r>
              <a:rPr lang="it-IT" sz="2800" b="1" i="1" dirty="0">
                <a:solidFill>
                  <a:srgbClr val="000000"/>
                </a:solidFill>
                <a:effectLst>
                  <a:outerShdw blurRad="38100" dist="38100" dir="2700000" algn="tl">
                    <a:srgbClr val="000000"/>
                  </a:outerShdw>
                </a:effectLst>
              </a:rPr>
              <a:t> Istruzione col superamento dell’esame di stato.</a:t>
            </a: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40</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extLst>
      <p:ext uri="{BB962C8B-B14F-4D97-AF65-F5344CB8AC3E}">
        <p14:creationId xmlns:p14="http://schemas.microsoft.com/office/powerpoint/2010/main" val="3674550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1" end="1"/>
                                            </p:txEl>
                                          </p:spTgt>
                                        </p:tgtEl>
                                        <p:attrNameLst>
                                          <p:attrName>style.visibility</p:attrName>
                                        </p:attrNameLst>
                                      </p:cBhvr>
                                      <p:to>
                                        <p:strVal val="visible"/>
                                      </p:to>
                                    </p:set>
                                    <p:animEffect transition="in" filter="fade">
                                      <p:cBhvr>
                                        <p:cTn id="17" dur="2000"/>
                                        <p:tgtEl>
                                          <p:spTgt spid="972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7283">
                                            <p:txEl>
                                              <p:pRg st="2" end="2"/>
                                            </p:txEl>
                                          </p:spTgt>
                                        </p:tgtEl>
                                        <p:attrNameLst>
                                          <p:attrName>style.visibility</p:attrName>
                                        </p:attrNameLst>
                                      </p:cBhvr>
                                      <p:to>
                                        <p:strVal val="visible"/>
                                      </p:to>
                                    </p:set>
                                    <p:animEffect transition="in" filter="fade">
                                      <p:cBhvr>
                                        <p:cTn id="22" dur="2000"/>
                                        <p:tgtEl>
                                          <p:spTgt spid="972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244976"/>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Comunicato CNAPPC - 2016</a:t>
            </a:r>
          </a:p>
          <a:p>
            <a:pPr marL="609600" indent="-609600" algn="ctr" eaLnBrk="1" hangingPunct="1">
              <a:lnSpc>
                <a:spcPct val="90000"/>
              </a:lnSpc>
              <a:buNone/>
              <a:defRPr/>
            </a:pPr>
            <a:r>
              <a:rPr lang="it-IT" sz="2400" b="1" i="1" dirty="0">
                <a:solidFill>
                  <a:srgbClr val="336600"/>
                </a:solidFill>
                <a:effectLst>
                  <a:outerShdw blurRad="38100" dist="38100" dir="2700000" algn="tl">
                    <a:srgbClr val="000000"/>
                  </a:outerShdw>
                </a:effectLst>
              </a:rPr>
              <a:t>Nel manifestare disapprovazione, biasimo e riprovazione si chiede una verifica congiunta sul tema col Mibact</a:t>
            </a:r>
            <a:endParaRPr lang="it-IT" sz="2400" b="1" i="1" dirty="0">
              <a:solidFill>
                <a:srgbClr val="000000"/>
              </a:solidFill>
              <a:effectLst>
                <a:outerShdw blurRad="38100" dist="38100" dir="2700000" algn="tl">
                  <a:srgbClr val="000000"/>
                </a:outerShdw>
              </a:effectLst>
            </a:endParaRP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41</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pic>
        <p:nvPicPr>
          <p:cNvPr id="3" name="Immagine 2">
            <a:extLst>
              <a:ext uri="{FF2B5EF4-FFF2-40B4-BE49-F238E27FC236}">
                <a16:creationId xmlns:a16="http://schemas.microsoft.com/office/drawing/2014/main" xmlns="" id="{193FD501-104E-4F77-9C4D-4607DB9F5D6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10908" y="3656361"/>
            <a:ext cx="3677316" cy="2580951"/>
          </a:xfrm>
          <a:prstGeom prst="rect">
            <a:avLst/>
          </a:prstGeom>
        </p:spPr>
      </p:pic>
    </p:spTree>
    <p:extLst>
      <p:ext uri="{BB962C8B-B14F-4D97-AF65-F5344CB8AC3E}">
        <p14:creationId xmlns:p14="http://schemas.microsoft.com/office/powerpoint/2010/main" val="1855572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1" end="1"/>
                                            </p:txEl>
                                          </p:spTgt>
                                        </p:tgtEl>
                                        <p:attrNameLst>
                                          <p:attrName>style.visibility</p:attrName>
                                        </p:attrNameLst>
                                      </p:cBhvr>
                                      <p:to>
                                        <p:strVal val="visible"/>
                                      </p:to>
                                    </p:set>
                                    <p:animEffect transition="in" filter="fade">
                                      <p:cBhvr>
                                        <p:cTn id="17" dur="2000"/>
                                        <p:tgtEl>
                                          <p:spTgt spid="972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244976"/>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Considerazione conclusiva</a:t>
            </a:r>
          </a:p>
          <a:p>
            <a:pPr marL="609600" indent="-609600" algn="ctr" eaLnBrk="1" hangingPunct="1">
              <a:lnSpc>
                <a:spcPct val="90000"/>
              </a:lnSpc>
              <a:buNone/>
              <a:defRPr/>
            </a:pPr>
            <a:endParaRPr lang="it-IT" sz="2400" b="1" i="1" dirty="0">
              <a:solidFill>
                <a:srgbClr val="336600"/>
              </a:solidFill>
              <a:effectLst>
                <a:outerShdw blurRad="38100" dist="38100" dir="2700000" algn="tl">
                  <a:srgbClr val="000000"/>
                </a:outerShdw>
              </a:effectLst>
            </a:endParaRPr>
          </a:p>
          <a:p>
            <a:pPr marL="609600" indent="-609600" algn="ctr" eaLnBrk="1" hangingPunct="1">
              <a:lnSpc>
                <a:spcPct val="90000"/>
              </a:lnSpc>
              <a:buNone/>
              <a:defRPr/>
            </a:pPr>
            <a:endParaRPr lang="it-IT" sz="2400" b="1" i="1" dirty="0">
              <a:solidFill>
                <a:srgbClr val="336600"/>
              </a:solidFill>
              <a:effectLst>
                <a:outerShdw blurRad="38100" dist="38100" dir="2700000" algn="tl">
                  <a:srgbClr val="000000"/>
                </a:outerShdw>
              </a:effectLst>
            </a:endParaRPr>
          </a:p>
          <a:p>
            <a:pPr marL="609600" indent="-609600" algn="ctr" eaLnBrk="1" hangingPunct="1">
              <a:lnSpc>
                <a:spcPct val="90000"/>
              </a:lnSpc>
              <a:buNone/>
              <a:defRPr/>
            </a:pPr>
            <a:endParaRPr lang="it-IT" sz="2400" b="1" i="1" dirty="0">
              <a:solidFill>
                <a:srgbClr val="336600"/>
              </a:solidFill>
              <a:effectLst>
                <a:outerShdw blurRad="38100" dist="38100" dir="2700000" algn="tl">
                  <a:srgbClr val="000000"/>
                </a:outerShdw>
              </a:effectLst>
            </a:endParaRPr>
          </a:p>
          <a:p>
            <a:pPr marL="609600" indent="-609600" algn="ctr" eaLnBrk="1" hangingPunct="1">
              <a:lnSpc>
                <a:spcPct val="90000"/>
              </a:lnSpc>
              <a:buNone/>
              <a:defRPr/>
            </a:pPr>
            <a:endParaRPr lang="it-IT" sz="2400" b="1" i="1" dirty="0">
              <a:solidFill>
                <a:srgbClr val="336600"/>
              </a:solidFill>
              <a:effectLst>
                <a:outerShdw blurRad="38100" dist="38100" dir="2700000" algn="tl">
                  <a:srgbClr val="000000"/>
                </a:outerShdw>
              </a:effectLst>
            </a:endParaRPr>
          </a:p>
          <a:p>
            <a:pPr marL="609600" indent="-609600" algn="ctr" eaLnBrk="1" hangingPunct="1">
              <a:lnSpc>
                <a:spcPct val="90000"/>
              </a:lnSpc>
              <a:buNone/>
              <a:defRPr/>
            </a:pPr>
            <a:endParaRPr lang="it-IT" sz="2400" b="1" i="1" dirty="0">
              <a:solidFill>
                <a:srgbClr val="336600"/>
              </a:solidFill>
              <a:effectLst>
                <a:outerShdw blurRad="38100" dist="38100" dir="2700000" algn="tl">
                  <a:srgbClr val="000000"/>
                </a:outerShdw>
              </a:effectLst>
            </a:endParaRPr>
          </a:p>
          <a:p>
            <a:pPr marL="609600" indent="-609600" algn="ctr" eaLnBrk="1" hangingPunct="1">
              <a:lnSpc>
                <a:spcPct val="90000"/>
              </a:lnSpc>
              <a:buNone/>
              <a:defRPr/>
            </a:pPr>
            <a:endParaRPr lang="it-IT" sz="2400" b="1" i="1" dirty="0">
              <a:solidFill>
                <a:srgbClr val="336600"/>
              </a:solidFill>
              <a:effectLst>
                <a:outerShdw blurRad="38100" dist="38100" dir="2700000" algn="tl">
                  <a:srgbClr val="000000"/>
                </a:outerShdw>
              </a:effectLst>
            </a:endParaRPr>
          </a:p>
          <a:p>
            <a:pPr marL="609600" indent="-609600" algn="ctr" eaLnBrk="1" hangingPunct="1">
              <a:lnSpc>
                <a:spcPct val="90000"/>
              </a:lnSpc>
              <a:buNone/>
              <a:defRPr/>
            </a:pPr>
            <a:r>
              <a:rPr lang="it-IT" sz="2400" b="1" i="1" dirty="0">
                <a:solidFill>
                  <a:srgbClr val="336600"/>
                </a:solidFill>
                <a:effectLst>
                  <a:outerShdw blurRad="38100" dist="38100" dir="2700000" algn="tl">
                    <a:srgbClr val="000000"/>
                  </a:outerShdw>
                </a:effectLst>
              </a:rPr>
              <a:t>Preso atto che la figura di scienziato-artista-umanista</a:t>
            </a:r>
          </a:p>
          <a:p>
            <a:pPr marL="609600" indent="-609600" algn="ctr" eaLnBrk="1" hangingPunct="1">
              <a:lnSpc>
                <a:spcPct val="90000"/>
              </a:lnSpc>
              <a:buNone/>
              <a:defRPr/>
            </a:pPr>
            <a:r>
              <a:rPr lang="it-IT" sz="2400" b="1" i="1" dirty="0">
                <a:solidFill>
                  <a:srgbClr val="336600"/>
                </a:solidFill>
                <a:effectLst>
                  <a:outerShdw blurRad="38100" dist="38100" dir="2700000" algn="tl">
                    <a:srgbClr val="000000"/>
                  </a:outerShdw>
                </a:effectLst>
              </a:rPr>
              <a:t>quale quella di Leonardo da Vinci è difficilmente ripetibile in questo e nei prossimi secoli</a:t>
            </a:r>
            <a:endParaRPr lang="it-IT" sz="2400" b="1" i="1" dirty="0">
              <a:solidFill>
                <a:srgbClr val="000000"/>
              </a:solidFill>
              <a:effectLst>
                <a:outerShdw blurRad="38100" dist="38100" dir="2700000" algn="tl">
                  <a:srgbClr val="000000"/>
                </a:outerShdw>
              </a:effectLst>
            </a:endParaRP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42</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pic>
        <p:nvPicPr>
          <p:cNvPr id="3" name="Immagine 2">
            <a:extLst>
              <a:ext uri="{FF2B5EF4-FFF2-40B4-BE49-F238E27FC236}">
                <a16:creationId xmlns:a16="http://schemas.microsoft.com/office/drawing/2014/main" xmlns="" id="{193FD501-104E-4F77-9C4D-4607DB9F5D6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10908" y="2636913"/>
            <a:ext cx="3077891" cy="2160240"/>
          </a:xfrm>
          <a:prstGeom prst="rect">
            <a:avLst/>
          </a:prstGeom>
        </p:spPr>
      </p:pic>
    </p:spTree>
    <p:extLst>
      <p:ext uri="{BB962C8B-B14F-4D97-AF65-F5344CB8AC3E}">
        <p14:creationId xmlns:p14="http://schemas.microsoft.com/office/powerpoint/2010/main" val="2685038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7" end="7"/>
                                            </p:txEl>
                                          </p:spTgt>
                                        </p:tgtEl>
                                        <p:attrNameLst>
                                          <p:attrName>style.visibility</p:attrName>
                                        </p:attrNameLst>
                                      </p:cBhvr>
                                      <p:to>
                                        <p:strVal val="visible"/>
                                      </p:to>
                                    </p:set>
                                    <p:animEffect transition="in" filter="fade">
                                      <p:cBhvr>
                                        <p:cTn id="17" dur="2000"/>
                                        <p:tgtEl>
                                          <p:spTgt spid="97283">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7283">
                                            <p:txEl>
                                              <p:pRg st="8" end="8"/>
                                            </p:txEl>
                                          </p:spTgt>
                                        </p:tgtEl>
                                        <p:attrNameLst>
                                          <p:attrName>style.visibility</p:attrName>
                                        </p:attrNameLst>
                                      </p:cBhvr>
                                      <p:to>
                                        <p:strVal val="visible"/>
                                      </p:to>
                                    </p:set>
                                    <p:animEffect transition="in" filter="fade">
                                      <p:cBhvr>
                                        <p:cTn id="22" dur="2000"/>
                                        <p:tgtEl>
                                          <p:spTgt spid="9728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244976"/>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Considerazione conclusiva</a:t>
            </a:r>
          </a:p>
          <a:p>
            <a:pPr marL="609600" indent="-609600" algn="ctr" eaLnBrk="1" hangingPunct="1">
              <a:lnSpc>
                <a:spcPct val="90000"/>
              </a:lnSpc>
              <a:buNone/>
              <a:defRPr/>
            </a:pPr>
            <a:endParaRPr lang="it-IT" sz="2400" b="1" i="1" dirty="0">
              <a:solidFill>
                <a:srgbClr val="336600"/>
              </a:solidFill>
              <a:effectLst>
                <a:outerShdw blurRad="38100" dist="38100" dir="2700000" algn="tl">
                  <a:srgbClr val="000000"/>
                </a:outerShdw>
              </a:effectLst>
            </a:endParaRPr>
          </a:p>
          <a:p>
            <a:pPr marL="609600" indent="-609600" algn="ctr" eaLnBrk="1" hangingPunct="1">
              <a:lnSpc>
                <a:spcPct val="90000"/>
              </a:lnSpc>
              <a:buNone/>
              <a:defRPr/>
            </a:pPr>
            <a:endParaRPr lang="it-IT" sz="2400" b="1" i="1" dirty="0">
              <a:solidFill>
                <a:srgbClr val="336600"/>
              </a:solidFill>
              <a:effectLst>
                <a:outerShdw blurRad="38100" dist="38100" dir="2700000" algn="tl">
                  <a:srgbClr val="000000"/>
                </a:outerShdw>
              </a:effectLst>
            </a:endParaRPr>
          </a:p>
          <a:p>
            <a:pPr marL="609600" indent="-609600" algn="ctr" eaLnBrk="1" hangingPunct="1">
              <a:lnSpc>
                <a:spcPct val="90000"/>
              </a:lnSpc>
              <a:buNone/>
              <a:defRPr/>
            </a:pPr>
            <a:endParaRPr lang="it-IT" sz="2400" b="1" i="1" dirty="0">
              <a:solidFill>
                <a:srgbClr val="336600"/>
              </a:solidFill>
              <a:effectLst>
                <a:outerShdw blurRad="38100" dist="38100" dir="2700000" algn="tl">
                  <a:srgbClr val="000000"/>
                </a:outerShdw>
              </a:effectLst>
            </a:endParaRPr>
          </a:p>
          <a:p>
            <a:pPr marL="609600" indent="-609600" algn="ctr" eaLnBrk="1" hangingPunct="1">
              <a:lnSpc>
                <a:spcPct val="90000"/>
              </a:lnSpc>
              <a:buNone/>
              <a:defRPr/>
            </a:pPr>
            <a:endParaRPr lang="it-IT" sz="2400" b="1" i="1" dirty="0">
              <a:solidFill>
                <a:srgbClr val="336600"/>
              </a:solidFill>
              <a:effectLst>
                <a:outerShdw blurRad="38100" dist="38100" dir="2700000" algn="tl">
                  <a:srgbClr val="000000"/>
                </a:outerShdw>
              </a:effectLst>
            </a:endParaRPr>
          </a:p>
          <a:p>
            <a:pPr marL="609600" indent="-609600" algn="ctr" eaLnBrk="1" hangingPunct="1">
              <a:lnSpc>
                <a:spcPct val="90000"/>
              </a:lnSpc>
              <a:buNone/>
              <a:defRPr/>
            </a:pPr>
            <a:endParaRPr lang="it-IT" sz="2400" b="1" i="1" dirty="0">
              <a:solidFill>
                <a:srgbClr val="336600"/>
              </a:solidFill>
              <a:effectLst>
                <a:outerShdw blurRad="38100" dist="38100" dir="2700000" algn="tl">
                  <a:srgbClr val="000000"/>
                </a:outerShdw>
              </a:effectLst>
            </a:endParaRPr>
          </a:p>
          <a:p>
            <a:pPr marL="609600" indent="-609600" algn="ctr" eaLnBrk="1" hangingPunct="1">
              <a:lnSpc>
                <a:spcPct val="90000"/>
              </a:lnSpc>
              <a:buNone/>
              <a:defRPr/>
            </a:pPr>
            <a:r>
              <a:rPr lang="it-IT" sz="2400" b="1" i="1" dirty="0">
                <a:solidFill>
                  <a:srgbClr val="336600"/>
                </a:solidFill>
                <a:effectLst>
                  <a:outerShdw blurRad="38100" dist="38100" dir="2700000" algn="tl">
                    <a:srgbClr val="000000"/>
                  </a:outerShdw>
                </a:effectLst>
              </a:rPr>
              <a:t>aprire un ampio confronto al fine di raggiungere un comune riconoscimento delle rispettive peculiarità professionali da esercitare nella più ampia collaborazione consentirebbe di evitare</a:t>
            </a:r>
            <a:endParaRPr lang="it-IT" sz="2400" b="1" i="1" dirty="0">
              <a:solidFill>
                <a:srgbClr val="000000"/>
              </a:solidFill>
              <a:effectLst>
                <a:outerShdw blurRad="38100" dist="38100" dir="2700000" algn="tl">
                  <a:srgbClr val="000000"/>
                </a:outerShdw>
              </a:effectLst>
            </a:endParaRP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43</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pic>
        <p:nvPicPr>
          <p:cNvPr id="3" name="Immagine 2">
            <a:extLst>
              <a:ext uri="{FF2B5EF4-FFF2-40B4-BE49-F238E27FC236}">
                <a16:creationId xmlns:a16="http://schemas.microsoft.com/office/drawing/2014/main" xmlns="" id="{193FD501-104E-4F77-9C4D-4607DB9F5D6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10909" y="2636913"/>
            <a:ext cx="2770100" cy="1944215"/>
          </a:xfrm>
          <a:prstGeom prst="rect">
            <a:avLst/>
          </a:prstGeom>
        </p:spPr>
      </p:pic>
    </p:spTree>
    <p:extLst>
      <p:ext uri="{BB962C8B-B14F-4D97-AF65-F5344CB8AC3E}">
        <p14:creationId xmlns:p14="http://schemas.microsoft.com/office/powerpoint/2010/main" val="2249365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6" end="6"/>
                                            </p:txEl>
                                          </p:spTgt>
                                        </p:tgtEl>
                                        <p:attrNameLst>
                                          <p:attrName>style.visibility</p:attrName>
                                        </p:attrNameLst>
                                      </p:cBhvr>
                                      <p:to>
                                        <p:strVal val="visible"/>
                                      </p:to>
                                    </p:set>
                                    <p:animEffect transition="in" filter="fade">
                                      <p:cBhvr>
                                        <p:cTn id="17" dur="2000"/>
                                        <p:tgtEl>
                                          <p:spTgt spid="972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244976"/>
          </a:xfrm>
        </p:spPr>
        <p:txBody>
          <a:bodyPr/>
          <a:lstStyle/>
          <a:p>
            <a:pPr marL="609600" indent="-609600" algn="ctr" eaLnBrk="1" hangingPunct="1">
              <a:lnSpc>
                <a:spcPct val="90000"/>
              </a:lnSpc>
              <a:buNone/>
              <a:defRPr/>
            </a:pPr>
            <a:r>
              <a:rPr lang="it-IT" sz="3600" b="1" i="1" dirty="0">
                <a:effectLst>
                  <a:outerShdw blurRad="38100" dist="38100" dir="2700000" algn="tl">
                    <a:srgbClr val="000000"/>
                  </a:outerShdw>
                </a:effectLst>
              </a:rPr>
              <a:t>Considerazione conclusiva</a:t>
            </a:r>
          </a:p>
          <a:p>
            <a:pPr marL="609600" indent="-609600" algn="ctr" eaLnBrk="1" hangingPunct="1">
              <a:lnSpc>
                <a:spcPct val="90000"/>
              </a:lnSpc>
              <a:buNone/>
              <a:defRPr/>
            </a:pPr>
            <a:endParaRPr lang="it-IT" sz="2400" b="1" i="1" dirty="0">
              <a:solidFill>
                <a:srgbClr val="336600"/>
              </a:solidFill>
              <a:effectLst>
                <a:outerShdw blurRad="38100" dist="38100" dir="2700000" algn="tl">
                  <a:srgbClr val="000000"/>
                </a:outerShdw>
              </a:effectLst>
            </a:endParaRPr>
          </a:p>
          <a:p>
            <a:pPr marL="609600" indent="-609600" algn="ctr" eaLnBrk="1" hangingPunct="1">
              <a:lnSpc>
                <a:spcPct val="90000"/>
              </a:lnSpc>
              <a:buNone/>
              <a:defRPr/>
            </a:pPr>
            <a:endParaRPr lang="it-IT" sz="2400" b="1" i="1" dirty="0">
              <a:solidFill>
                <a:srgbClr val="336600"/>
              </a:solidFill>
              <a:effectLst>
                <a:outerShdw blurRad="38100" dist="38100" dir="2700000" algn="tl">
                  <a:srgbClr val="000000"/>
                </a:outerShdw>
              </a:effectLst>
            </a:endParaRPr>
          </a:p>
          <a:p>
            <a:pPr marL="609600" indent="-609600" algn="ctr" eaLnBrk="1" hangingPunct="1">
              <a:lnSpc>
                <a:spcPct val="90000"/>
              </a:lnSpc>
              <a:buNone/>
              <a:defRPr/>
            </a:pPr>
            <a:endParaRPr lang="it-IT" sz="2400" b="1" i="1" dirty="0">
              <a:solidFill>
                <a:srgbClr val="336600"/>
              </a:solidFill>
              <a:effectLst>
                <a:outerShdw blurRad="38100" dist="38100" dir="2700000" algn="tl">
                  <a:srgbClr val="000000"/>
                </a:outerShdw>
              </a:effectLst>
            </a:endParaRPr>
          </a:p>
          <a:p>
            <a:pPr marL="609600" indent="-609600" algn="ctr" eaLnBrk="1" hangingPunct="1">
              <a:lnSpc>
                <a:spcPct val="90000"/>
              </a:lnSpc>
              <a:buNone/>
              <a:defRPr/>
            </a:pPr>
            <a:endParaRPr lang="it-IT" sz="2400" b="1" i="1" dirty="0">
              <a:solidFill>
                <a:srgbClr val="336600"/>
              </a:solidFill>
              <a:effectLst>
                <a:outerShdw blurRad="38100" dist="38100" dir="2700000" algn="tl">
                  <a:srgbClr val="000000"/>
                </a:outerShdw>
              </a:effectLst>
            </a:endParaRPr>
          </a:p>
          <a:p>
            <a:pPr marL="609600" indent="-609600" algn="ctr" eaLnBrk="1" hangingPunct="1">
              <a:lnSpc>
                <a:spcPct val="90000"/>
              </a:lnSpc>
              <a:buNone/>
              <a:defRPr/>
            </a:pPr>
            <a:endParaRPr lang="it-IT" sz="2400" b="1" i="1" dirty="0">
              <a:solidFill>
                <a:srgbClr val="336600"/>
              </a:solidFill>
              <a:effectLst>
                <a:outerShdw blurRad="38100" dist="38100" dir="2700000" algn="tl">
                  <a:srgbClr val="000000"/>
                </a:outerShdw>
              </a:effectLst>
            </a:endParaRPr>
          </a:p>
          <a:p>
            <a:pPr marL="609600" indent="-609600" algn="ctr" eaLnBrk="1" hangingPunct="1">
              <a:lnSpc>
                <a:spcPct val="90000"/>
              </a:lnSpc>
              <a:buNone/>
              <a:defRPr/>
            </a:pPr>
            <a:r>
              <a:rPr lang="it-IT" sz="2400" b="1" i="1" dirty="0">
                <a:solidFill>
                  <a:srgbClr val="336600"/>
                </a:solidFill>
                <a:effectLst>
                  <a:outerShdw blurRad="38100" dist="38100" dir="2700000" algn="tl">
                    <a:srgbClr val="000000"/>
                  </a:outerShdw>
                </a:effectLst>
              </a:rPr>
              <a:t>reciproche, costose e spesso inconcludenti denunce, con conseguenti imprevedibili rischi:</a:t>
            </a:r>
          </a:p>
          <a:p>
            <a:pPr marL="609600" indent="-609600" algn="ctr" eaLnBrk="1" hangingPunct="1">
              <a:lnSpc>
                <a:spcPct val="90000"/>
              </a:lnSpc>
              <a:buNone/>
              <a:defRPr/>
            </a:pPr>
            <a:r>
              <a:rPr lang="it-IT" sz="2400" b="1" i="1" dirty="0">
                <a:solidFill>
                  <a:srgbClr val="FF0000"/>
                </a:solidFill>
                <a:effectLst>
                  <a:outerShdw blurRad="38100" dist="38100" dir="2700000" algn="tl">
                    <a:srgbClr val="000000"/>
                  </a:outerShdw>
                </a:effectLst>
              </a:rPr>
              <a:t>esercizio abusivo della professione,</a:t>
            </a:r>
          </a:p>
          <a:p>
            <a:pPr marL="609600" indent="-609600" algn="ctr" eaLnBrk="1" hangingPunct="1">
              <a:lnSpc>
                <a:spcPct val="90000"/>
              </a:lnSpc>
              <a:buNone/>
              <a:defRPr/>
            </a:pPr>
            <a:r>
              <a:rPr lang="it-IT" sz="2400" b="1" i="1" dirty="0">
                <a:solidFill>
                  <a:srgbClr val="0070C0"/>
                </a:solidFill>
                <a:effectLst>
                  <a:outerShdw blurRad="38100" dist="38100" dir="2700000" algn="tl">
                    <a:srgbClr val="000000"/>
                  </a:outerShdw>
                </a:effectLst>
              </a:rPr>
              <a:t>mancata copertura assicurativa </a:t>
            </a: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44</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pic>
        <p:nvPicPr>
          <p:cNvPr id="4" name="Immagine 3">
            <a:extLst>
              <a:ext uri="{FF2B5EF4-FFF2-40B4-BE49-F238E27FC236}">
                <a16:creationId xmlns:a16="http://schemas.microsoft.com/office/drawing/2014/main" xmlns="" id="{651B4B81-7A48-4564-BF82-6410B6A260B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57600" y="2586608"/>
            <a:ext cx="1994520" cy="1994520"/>
          </a:xfrm>
          <a:prstGeom prst="rect">
            <a:avLst/>
          </a:prstGeom>
        </p:spPr>
      </p:pic>
    </p:spTree>
    <p:extLst>
      <p:ext uri="{BB962C8B-B14F-4D97-AF65-F5344CB8AC3E}">
        <p14:creationId xmlns:p14="http://schemas.microsoft.com/office/powerpoint/2010/main" val="567383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6" end="6"/>
                                            </p:txEl>
                                          </p:spTgt>
                                        </p:tgtEl>
                                        <p:attrNameLst>
                                          <p:attrName>style.visibility</p:attrName>
                                        </p:attrNameLst>
                                      </p:cBhvr>
                                      <p:to>
                                        <p:strVal val="visible"/>
                                      </p:to>
                                    </p:set>
                                    <p:animEffect transition="in" filter="fade">
                                      <p:cBhvr>
                                        <p:cTn id="17" dur="2000"/>
                                        <p:tgtEl>
                                          <p:spTgt spid="9728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7283">
                                            <p:txEl>
                                              <p:pRg st="7" end="7"/>
                                            </p:txEl>
                                          </p:spTgt>
                                        </p:tgtEl>
                                        <p:attrNameLst>
                                          <p:attrName>style.visibility</p:attrName>
                                        </p:attrNameLst>
                                      </p:cBhvr>
                                      <p:to>
                                        <p:strVal val="visible"/>
                                      </p:to>
                                    </p:set>
                                    <p:animEffect transition="in" filter="fade">
                                      <p:cBhvr>
                                        <p:cTn id="22" dur="2000"/>
                                        <p:tgtEl>
                                          <p:spTgt spid="9728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7283">
                                            <p:txEl>
                                              <p:pRg st="8" end="8"/>
                                            </p:txEl>
                                          </p:spTgt>
                                        </p:tgtEl>
                                        <p:attrNameLst>
                                          <p:attrName>style.visibility</p:attrName>
                                        </p:attrNameLst>
                                      </p:cBhvr>
                                      <p:to>
                                        <p:strVal val="visible"/>
                                      </p:to>
                                    </p:set>
                                    <p:animEffect transition="in" filter="fade">
                                      <p:cBhvr>
                                        <p:cTn id="27" dur="2000"/>
                                        <p:tgtEl>
                                          <p:spTgt spid="9728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244976"/>
          </a:xfrm>
        </p:spPr>
        <p:txBody>
          <a:bodyPr/>
          <a:lstStyle/>
          <a:p>
            <a:pPr marL="609600" indent="-609600" algn="ctr" eaLnBrk="1" hangingPunct="1">
              <a:lnSpc>
                <a:spcPct val="90000"/>
              </a:lnSpc>
              <a:buNone/>
              <a:defRPr/>
            </a:pPr>
            <a:endParaRPr lang="it-IT" sz="3600" b="1" i="1" dirty="0">
              <a:effectLst>
                <a:outerShdw blurRad="38100" dist="38100" dir="2700000" algn="tl">
                  <a:srgbClr val="000000"/>
                </a:outerShdw>
              </a:effectLst>
            </a:endParaRPr>
          </a:p>
          <a:p>
            <a:pPr marL="609600" indent="-609600" algn="ctr" eaLnBrk="1" hangingPunct="1">
              <a:lnSpc>
                <a:spcPct val="90000"/>
              </a:lnSpc>
              <a:buNone/>
              <a:defRPr/>
            </a:pPr>
            <a:endParaRPr lang="it-IT" sz="3600" b="1" i="1" dirty="0">
              <a:effectLst>
                <a:outerShdw blurRad="38100" dist="38100" dir="2700000" algn="tl">
                  <a:srgbClr val="000000"/>
                </a:outerShdw>
              </a:effectLst>
            </a:endParaRPr>
          </a:p>
          <a:p>
            <a:pPr marL="609600" indent="-609600" algn="ctr" eaLnBrk="1" hangingPunct="1">
              <a:lnSpc>
                <a:spcPct val="90000"/>
              </a:lnSpc>
              <a:buNone/>
              <a:defRPr/>
            </a:pPr>
            <a:endParaRPr lang="it-IT" sz="3600" b="1" i="1" dirty="0">
              <a:effectLst>
                <a:outerShdw blurRad="38100" dist="38100" dir="2700000" algn="tl">
                  <a:srgbClr val="000000"/>
                </a:outerShdw>
              </a:effectLst>
            </a:endParaRPr>
          </a:p>
          <a:p>
            <a:pPr marL="609600" indent="-609600" algn="ctr" eaLnBrk="1" hangingPunct="1">
              <a:lnSpc>
                <a:spcPct val="90000"/>
              </a:lnSpc>
              <a:buNone/>
              <a:defRPr/>
            </a:pPr>
            <a:r>
              <a:rPr lang="it-IT" sz="3600" b="1" i="1" dirty="0">
                <a:effectLst>
                  <a:outerShdw blurRad="38100" dist="38100" dir="2700000" algn="tl">
                    <a:srgbClr val="000000"/>
                  </a:outerShdw>
                </a:effectLst>
              </a:rPr>
              <a:t>Grazie per l’attenzione</a:t>
            </a:r>
          </a:p>
          <a:p>
            <a:pPr marL="609600" indent="-609600" algn="ctr" eaLnBrk="1" hangingPunct="1">
              <a:lnSpc>
                <a:spcPct val="90000"/>
              </a:lnSpc>
              <a:buNone/>
              <a:defRPr/>
            </a:pPr>
            <a:endParaRPr lang="it-IT" sz="2400" b="1" i="1" dirty="0">
              <a:solidFill>
                <a:srgbClr val="336600"/>
              </a:solidFill>
              <a:effectLst>
                <a:outerShdw blurRad="38100" dist="38100" dir="2700000" algn="tl">
                  <a:srgbClr val="000000"/>
                </a:outerShdw>
              </a:effectLst>
            </a:endParaRPr>
          </a:p>
          <a:p>
            <a:pPr marL="609600" indent="-609600" algn="ctr" eaLnBrk="1" hangingPunct="1">
              <a:lnSpc>
                <a:spcPct val="90000"/>
              </a:lnSpc>
              <a:buNone/>
              <a:defRPr/>
            </a:pPr>
            <a:endParaRPr lang="it-IT" sz="2400" b="1" i="1" dirty="0">
              <a:solidFill>
                <a:srgbClr val="336600"/>
              </a:solidFill>
              <a:effectLst>
                <a:outerShdw blurRad="38100" dist="38100" dir="2700000" algn="tl">
                  <a:srgbClr val="000000"/>
                </a:outerShdw>
              </a:effectLst>
            </a:endParaRPr>
          </a:p>
          <a:p>
            <a:pPr marL="609600" indent="-609600" algn="ctr" eaLnBrk="1" hangingPunct="1">
              <a:lnSpc>
                <a:spcPct val="90000"/>
              </a:lnSpc>
              <a:buNone/>
              <a:defRPr/>
            </a:pPr>
            <a:endParaRPr lang="it-IT" sz="2400" b="1" i="1" dirty="0">
              <a:solidFill>
                <a:srgbClr val="336600"/>
              </a:solidFill>
              <a:effectLst>
                <a:outerShdw blurRad="38100" dist="38100" dir="2700000" algn="tl">
                  <a:srgbClr val="000000"/>
                </a:outerShdw>
              </a:effectLst>
            </a:endParaRPr>
          </a:p>
          <a:p>
            <a:pPr marL="609600" indent="-609600" algn="ctr" eaLnBrk="1" hangingPunct="1">
              <a:lnSpc>
                <a:spcPct val="90000"/>
              </a:lnSpc>
              <a:buNone/>
              <a:defRPr/>
            </a:pPr>
            <a:endParaRPr lang="it-IT" sz="2400" b="1" i="1" dirty="0">
              <a:solidFill>
                <a:srgbClr val="336600"/>
              </a:solidFill>
              <a:effectLst>
                <a:outerShdw blurRad="38100" dist="38100" dir="2700000" algn="tl">
                  <a:srgbClr val="000000"/>
                </a:outerShdw>
              </a:effectLst>
            </a:endParaRPr>
          </a:p>
          <a:p>
            <a:pPr marL="609600" indent="-609600" algn="ctr" eaLnBrk="1" hangingPunct="1">
              <a:lnSpc>
                <a:spcPct val="90000"/>
              </a:lnSpc>
              <a:buNone/>
              <a:defRPr/>
            </a:pPr>
            <a:endParaRPr lang="it-IT" sz="2400" b="1" i="1" dirty="0">
              <a:solidFill>
                <a:srgbClr val="336600"/>
              </a:solidFill>
              <a:effectLst>
                <a:outerShdw blurRad="38100" dist="38100" dir="2700000" algn="tl">
                  <a:srgbClr val="000000"/>
                </a:outerShdw>
              </a:effectLst>
            </a:endParaRPr>
          </a:p>
        </p:txBody>
      </p:sp>
      <p:sp>
        <p:nvSpPr>
          <p:cNvPr id="2560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B09C2E65-F24A-46CE-ABA7-0C0B5621DD65}" type="slidenum">
              <a:rPr lang="it-IT" sz="1000">
                <a:solidFill>
                  <a:srgbClr val="000000"/>
                </a:solidFill>
              </a:rPr>
              <a:pPr algn="r"/>
              <a:t>45</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560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extLst>
      <p:ext uri="{BB962C8B-B14F-4D97-AF65-F5344CB8AC3E}">
        <p14:creationId xmlns:p14="http://schemas.microsoft.com/office/powerpoint/2010/main" val="2873713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3" end="3"/>
                                            </p:txEl>
                                          </p:spTgt>
                                        </p:tgtEl>
                                        <p:attrNameLst>
                                          <p:attrName>style.visibility</p:attrName>
                                        </p:attrNameLst>
                                      </p:cBhvr>
                                      <p:to>
                                        <p:strVal val="visible"/>
                                      </p:to>
                                    </p:set>
                                    <p:animEffect transition="in" filter="fade">
                                      <p:cBhvr>
                                        <p:cTn id="12" dur="2000"/>
                                        <p:tgtEl>
                                          <p:spTgt spid="972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7"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114800"/>
          </a:xfrm>
        </p:spPr>
        <p:txBody>
          <a:bodyPr/>
          <a:lstStyle/>
          <a:p>
            <a:pPr algn="ctr" eaLnBrk="1" hangingPunct="1">
              <a:buNone/>
              <a:defRPr/>
            </a:pPr>
            <a:r>
              <a:rPr lang="it-IT" sz="4000" b="1" i="1" dirty="0">
                <a:solidFill>
                  <a:schemeClr val="accent1"/>
                </a:solidFill>
                <a:effectLst>
                  <a:outerShdw blurRad="38100" dist="38100" dir="2700000" algn="tl">
                    <a:srgbClr val="000000"/>
                  </a:outerShdw>
                </a:effectLst>
              </a:rPr>
              <a:t>R.D. 23 ottobre 1925 n. 2537</a:t>
            </a:r>
          </a:p>
          <a:p>
            <a:pPr algn="ctr" eaLnBrk="1" hangingPunct="1">
              <a:buNone/>
              <a:defRPr/>
            </a:pPr>
            <a:r>
              <a:rPr lang="it-IT" sz="4000" b="1" i="1" dirty="0">
                <a:solidFill>
                  <a:schemeClr val="tx2"/>
                </a:solidFill>
                <a:effectLst>
                  <a:outerShdw blurRad="38100" dist="38100" dir="2700000" algn="tl">
                    <a:srgbClr val="000000"/>
                  </a:outerShdw>
                </a:effectLst>
              </a:rPr>
              <a:t>«</a:t>
            </a:r>
            <a:r>
              <a:rPr lang="it-IT" sz="4000" b="1" i="1" dirty="0">
                <a:effectLst>
                  <a:outerShdw blurRad="38100" dist="38100" dir="2700000" algn="tl">
                    <a:srgbClr val="000000"/>
                  </a:outerShdw>
                </a:effectLst>
              </a:rPr>
              <a:t>art. 52</a:t>
            </a:r>
            <a:r>
              <a:rPr lang="it-IT" sz="4000" b="1" i="1" dirty="0">
                <a:solidFill>
                  <a:schemeClr val="tx2"/>
                </a:solidFill>
                <a:effectLst>
                  <a:outerShdw blurRad="38100" dist="38100" dir="2700000" algn="tl">
                    <a:srgbClr val="000000"/>
                  </a:outerShdw>
                </a:effectLst>
              </a:rPr>
              <a:t>»</a:t>
            </a:r>
          </a:p>
          <a:p>
            <a:pPr algn="ctr" eaLnBrk="1" hangingPunct="1">
              <a:buNone/>
              <a:defRPr/>
            </a:pPr>
            <a:r>
              <a:rPr lang="it-IT" sz="2800" b="1" i="1" dirty="0">
                <a:solidFill>
                  <a:schemeClr val="tx2"/>
                </a:solidFill>
                <a:effectLst>
                  <a:outerShdw blurRad="38100" dist="38100" dir="2700000" algn="tl">
                    <a:srgbClr val="000000"/>
                  </a:outerShdw>
                </a:effectLst>
              </a:rPr>
              <a:t>Formano oggetto tanto della professione di ingegnere quanto di quella di architetto le opere di edilizia civile, nonché i rilievi geometrici e le operazioni di estimo ad esse relative.</a:t>
            </a:r>
          </a:p>
          <a:p>
            <a:pPr marL="609600" indent="-609600" algn="ctr" eaLnBrk="1" hangingPunct="1">
              <a:lnSpc>
                <a:spcPct val="80000"/>
              </a:lnSpc>
              <a:buFont typeface="Wingdings" pitchFamily="2" charset="2"/>
              <a:buNone/>
              <a:defRPr/>
            </a:pPr>
            <a:endParaRPr lang="it-IT" sz="2400" dirty="0"/>
          </a:p>
        </p:txBody>
      </p:sp>
      <p:sp>
        <p:nvSpPr>
          <p:cNvPr id="19459"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3F76A8C8-481D-44F4-85DC-E4789F725DD8}" type="slidenum">
              <a:rPr lang="it-IT" sz="1000">
                <a:solidFill>
                  <a:srgbClr val="000000"/>
                </a:solidFill>
              </a:rPr>
              <a:pPr algn="r"/>
              <a:t>5</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19461"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1" end="1"/>
                                            </p:txEl>
                                          </p:spTgt>
                                        </p:tgtEl>
                                        <p:attrNameLst>
                                          <p:attrName>style.visibility</p:attrName>
                                        </p:attrNameLst>
                                      </p:cBhvr>
                                      <p:to>
                                        <p:strVal val="visible"/>
                                      </p:to>
                                    </p:set>
                                    <p:animEffect transition="in" filter="fade">
                                      <p:cBhvr>
                                        <p:cTn id="17" dur="2000"/>
                                        <p:tgtEl>
                                          <p:spTgt spid="972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7283">
                                            <p:txEl>
                                              <p:pRg st="2" end="2"/>
                                            </p:txEl>
                                          </p:spTgt>
                                        </p:tgtEl>
                                        <p:attrNameLst>
                                          <p:attrName>style.visibility</p:attrName>
                                        </p:attrNameLst>
                                      </p:cBhvr>
                                      <p:to>
                                        <p:strVal val="visible"/>
                                      </p:to>
                                    </p:set>
                                    <p:animEffect transition="in" filter="fade">
                                      <p:cBhvr>
                                        <p:cTn id="22" dur="2000"/>
                                        <p:tgtEl>
                                          <p:spTgt spid="972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1"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539553" y="1981200"/>
            <a:ext cx="8071048" cy="4114800"/>
          </a:xfrm>
        </p:spPr>
        <p:txBody>
          <a:bodyPr/>
          <a:lstStyle/>
          <a:p>
            <a:pPr algn="ctr" eaLnBrk="1" hangingPunct="1">
              <a:buNone/>
              <a:defRPr/>
            </a:pPr>
            <a:r>
              <a:rPr lang="it-IT" sz="4000" b="1" i="1" dirty="0">
                <a:solidFill>
                  <a:schemeClr val="accent1"/>
                </a:solidFill>
                <a:effectLst>
                  <a:outerShdw blurRad="38100" dist="38100" dir="2700000" algn="tl">
                    <a:srgbClr val="000000"/>
                  </a:outerShdw>
                </a:effectLst>
              </a:rPr>
              <a:t>R.D. 23 ottobre 1925 n. 2537</a:t>
            </a:r>
          </a:p>
          <a:p>
            <a:pPr algn="ctr" eaLnBrk="1" hangingPunct="1">
              <a:buNone/>
              <a:defRPr/>
            </a:pPr>
            <a:r>
              <a:rPr lang="it-IT" sz="4000" b="1" i="1" dirty="0">
                <a:solidFill>
                  <a:schemeClr val="tx2"/>
                </a:solidFill>
                <a:effectLst>
                  <a:outerShdw blurRad="38100" dist="38100" dir="2700000" algn="tl">
                    <a:srgbClr val="000000"/>
                  </a:outerShdw>
                </a:effectLst>
              </a:rPr>
              <a:t>«</a:t>
            </a:r>
            <a:r>
              <a:rPr lang="it-IT" sz="4000" b="1" i="1" dirty="0">
                <a:effectLst>
                  <a:outerShdw blurRad="38100" dist="38100" dir="2700000" algn="tl">
                    <a:srgbClr val="000000"/>
                  </a:outerShdw>
                </a:effectLst>
              </a:rPr>
              <a:t>art. 52</a:t>
            </a:r>
            <a:r>
              <a:rPr lang="it-IT" sz="4000" b="1" i="1" dirty="0">
                <a:solidFill>
                  <a:schemeClr val="tx2"/>
                </a:solidFill>
                <a:effectLst>
                  <a:outerShdw blurRad="38100" dist="38100" dir="2700000" algn="tl">
                    <a:srgbClr val="000000"/>
                  </a:outerShdw>
                </a:effectLst>
              </a:rPr>
              <a:t>»</a:t>
            </a:r>
          </a:p>
          <a:p>
            <a:pPr algn="ctr" eaLnBrk="1" hangingPunct="1">
              <a:buNone/>
              <a:defRPr/>
            </a:pPr>
            <a:r>
              <a:rPr lang="it-IT" sz="2800" b="1" i="1" dirty="0">
                <a:solidFill>
                  <a:schemeClr val="tx2"/>
                </a:solidFill>
                <a:effectLst>
                  <a:outerShdw blurRad="38100" dist="38100" dir="2700000" algn="tl">
                    <a:srgbClr val="000000"/>
                  </a:outerShdw>
                </a:effectLst>
              </a:rPr>
              <a:t>Tuttavia le opere di edilizia civile che presentano rilevante carattere artistico ed il restauro e il ripristino degli edifici contemplati dalla legge n. 364/1909 (</a:t>
            </a:r>
            <a:r>
              <a:rPr lang="it-IT" sz="2800" b="1" i="1" dirty="0">
                <a:effectLst>
                  <a:outerShdw blurRad="38100" dist="38100" dir="2700000" algn="tl">
                    <a:srgbClr val="000000"/>
                  </a:outerShdw>
                </a:effectLst>
              </a:rPr>
              <a:t>ora </a:t>
            </a:r>
            <a:r>
              <a:rPr lang="it-IT" sz="2800" b="1" i="1" dirty="0" err="1">
                <a:effectLst>
                  <a:outerShdw blurRad="38100" dist="38100" dir="2700000" algn="tl">
                    <a:srgbClr val="000000"/>
                  </a:outerShdw>
                </a:effectLst>
              </a:rPr>
              <a:t>DLgs</a:t>
            </a:r>
            <a:r>
              <a:rPr lang="it-IT" sz="2800" b="1" i="1" dirty="0">
                <a:effectLst>
                  <a:outerShdw blurRad="38100" dist="38100" dir="2700000" algn="tl">
                    <a:srgbClr val="000000"/>
                  </a:outerShdw>
                </a:effectLst>
              </a:rPr>
              <a:t> 42/2004</a:t>
            </a:r>
            <a:r>
              <a:rPr lang="it-IT" sz="2800" b="1" i="1" dirty="0">
                <a:solidFill>
                  <a:schemeClr val="tx2"/>
                </a:solidFill>
                <a:effectLst>
                  <a:outerShdw blurRad="38100" dist="38100" dir="2700000" algn="tl">
                    <a:srgbClr val="000000"/>
                  </a:outerShdw>
                </a:effectLst>
              </a:rPr>
              <a:t>), per l’antichità e le belle arti,</a:t>
            </a:r>
          </a:p>
        </p:txBody>
      </p:sp>
      <p:sp>
        <p:nvSpPr>
          <p:cNvPr id="20483"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3DA141C9-544E-4F23-BB64-FA64CE9D62D3}" type="slidenum">
              <a:rPr lang="it-IT" sz="1000">
                <a:solidFill>
                  <a:srgbClr val="000000"/>
                </a:solidFill>
              </a:rPr>
              <a:pPr algn="r"/>
              <a:t>6</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0485"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1" end="1"/>
                                            </p:txEl>
                                          </p:spTgt>
                                        </p:tgtEl>
                                        <p:attrNameLst>
                                          <p:attrName>style.visibility</p:attrName>
                                        </p:attrNameLst>
                                      </p:cBhvr>
                                      <p:to>
                                        <p:strVal val="visible"/>
                                      </p:to>
                                    </p:set>
                                    <p:animEffect transition="in" filter="fade">
                                      <p:cBhvr>
                                        <p:cTn id="17" dur="2000"/>
                                        <p:tgtEl>
                                          <p:spTgt spid="972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7283">
                                            <p:txEl>
                                              <p:pRg st="2" end="2"/>
                                            </p:txEl>
                                          </p:spTgt>
                                        </p:tgtEl>
                                        <p:attrNameLst>
                                          <p:attrName>style.visibility</p:attrName>
                                        </p:attrNameLst>
                                      </p:cBhvr>
                                      <p:to>
                                        <p:strVal val="visible"/>
                                      </p:to>
                                    </p:set>
                                    <p:animEffect transition="in" filter="fade">
                                      <p:cBhvr>
                                        <p:cTn id="22" dur="2000"/>
                                        <p:tgtEl>
                                          <p:spTgt spid="972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5"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539553" y="1981200"/>
            <a:ext cx="8071048" cy="4114800"/>
          </a:xfrm>
        </p:spPr>
        <p:txBody>
          <a:bodyPr/>
          <a:lstStyle/>
          <a:p>
            <a:pPr algn="ctr" eaLnBrk="1" hangingPunct="1">
              <a:buNone/>
              <a:defRPr/>
            </a:pPr>
            <a:r>
              <a:rPr lang="it-IT" sz="4000" b="1" i="1" dirty="0">
                <a:solidFill>
                  <a:schemeClr val="accent1"/>
                </a:solidFill>
                <a:effectLst>
                  <a:outerShdw blurRad="38100" dist="38100" dir="2700000" algn="tl">
                    <a:srgbClr val="000000"/>
                  </a:outerShdw>
                </a:effectLst>
              </a:rPr>
              <a:t>R.D. 23 ottobre 1925 n. 2537</a:t>
            </a:r>
          </a:p>
          <a:p>
            <a:pPr algn="ctr" eaLnBrk="1" hangingPunct="1">
              <a:buNone/>
              <a:defRPr/>
            </a:pPr>
            <a:r>
              <a:rPr lang="it-IT" sz="4000" b="1" i="1" dirty="0">
                <a:solidFill>
                  <a:schemeClr val="tx2"/>
                </a:solidFill>
                <a:effectLst>
                  <a:outerShdw blurRad="38100" dist="38100" dir="2700000" algn="tl">
                    <a:srgbClr val="000000"/>
                  </a:outerShdw>
                </a:effectLst>
              </a:rPr>
              <a:t>«</a:t>
            </a:r>
            <a:r>
              <a:rPr lang="it-IT" sz="4000" b="1" i="1" dirty="0">
                <a:effectLst>
                  <a:outerShdw blurRad="38100" dist="38100" dir="2700000" algn="tl">
                    <a:srgbClr val="000000"/>
                  </a:outerShdw>
                </a:effectLst>
              </a:rPr>
              <a:t>art. 52</a:t>
            </a:r>
            <a:r>
              <a:rPr lang="it-IT" sz="4000" b="1" i="1" dirty="0">
                <a:solidFill>
                  <a:schemeClr val="tx2"/>
                </a:solidFill>
                <a:effectLst>
                  <a:outerShdw blurRad="38100" dist="38100" dir="2700000" algn="tl">
                    <a:srgbClr val="000000"/>
                  </a:outerShdw>
                </a:effectLst>
              </a:rPr>
              <a:t>»</a:t>
            </a:r>
          </a:p>
          <a:p>
            <a:pPr algn="ctr" eaLnBrk="1" hangingPunct="1">
              <a:buNone/>
              <a:defRPr/>
            </a:pPr>
            <a:r>
              <a:rPr lang="it-IT" sz="2800" b="1" i="1" dirty="0">
                <a:solidFill>
                  <a:schemeClr val="tx2"/>
                </a:solidFill>
                <a:effectLst>
                  <a:outerShdw blurRad="38100" dist="38100" dir="2700000" algn="tl">
                    <a:srgbClr val="000000"/>
                  </a:outerShdw>
                </a:effectLst>
              </a:rPr>
              <a:t>sono di spettanza della professione di architetto, ma la parte tecnica può essere compiuta tanto dall’architetto quanto dall’ingegnere. </a:t>
            </a:r>
          </a:p>
        </p:txBody>
      </p:sp>
      <p:sp>
        <p:nvSpPr>
          <p:cNvPr id="21507"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E610D88B-B07F-48C4-89C1-D6CA461A321C}" type="slidenum">
              <a:rPr lang="it-IT" sz="1000">
                <a:solidFill>
                  <a:srgbClr val="000000"/>
                </a:solidFill>
              </a:rPr>
              <a:pPr algn="r"/>
              <a:t>7</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1509"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1" end="1"/>
                                            </p:txEl>
                                          </p:spTgt>
                                        </p:tgtEl>
                                        <p:attrNameLst>
                                          <p:attrName>style.visibility</p:attrName>
                                        </p:attrNameLst>
                                      </p:cBhvr>
                                      <p:to>
                                        <p:strVal val="visible"/>
                                      </p:to>
                                    </p:set>
                                    <p:animEffect transition="in" filter="fade">
                                      <p:cBhvr>
                                        <p:cTn id="17" dur="2000"/>
                                        <p:tgtEl>
                                          <p:spTgt spid="972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7283">
                                            <p:txEl>
                                              <p:pRg st="2" end="2"/>
                                            </p:txEl>
                                          </p:spTgt>
                                        </p:tgtEl>
                                        <p:attrNameLst>
                                          <p:attrName>style.visibility</p:attrName>
                                        </p:attrNameLst>
                                      </p:cBhvr>
                                      <p:to>
                                        <p:strVal val="visible"/>
                                      </p:to>
                                    </p:set>
                                    <p:animEffect transition="in" filter="fade">
                                      <p:cBhvr>
                                        <p:cTn id="22" dur="2000"/>
                                        <p:tgtEl>
                                          <p:spTgt spid="972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29"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467545" y="1981200"/>
            <a:ext cx="8143056" cy="4114800"/>
          </a:xfrm>
        </p:spPr>
        <p:txBody>
          <a:bodyPr/>
          <a:lstStyle/>
          <a:p>
            <a:pPr algn="ctr" eaLnBrk="1" hangingPunct="1">
              <a:buNone/>
              <a:defRPr/>
            </a:pPr>
            <a:r>
              <a:rPr lang="it-IT" sz="4000" b="1" i="1" dirty="0">
                <a:solidFill>
                  <a:schemeClr val="accent1"/>
                </a:solidFill>
                <a:effectLst>
                  <a:outerShdw blurRad="38100" dist="38100" dir="2700000" algn="tl">
                    <a:srgbClr val="000000"/>
                  </a:outerShdw>
                </a:effectLst>
              </a:rPr>
              <a:t>R.D. 23 ottobre 1925 n. 2537</a:t>
            </a:r>
          </a:p>
          <a:p>
            <a:pPr algn="ctr" eaLnBrk="1" hangingPunct="1">
              <a:buNone/>
              <a:defRPr/>
            </a:pPr>
            <a:r>
              <a:rPr lang="it-IT" sz="4000" b="1" i="1" dirty="0">
                <a:solidFill>
                  <a:schemeClr val="tx2"/>
                </a:solidFill>
                <a:effectLst>
                  <a:outerShdw blurRad="38100" dist="38100" dir="2700000" algn="tl">
                    <a:srgbClr val="000000"/>
                  </a:outerShdw>
                </a:effectLst>
              </a:rPr>
              <a:t>«</a:t>
            </a:r>
            <a:r>
              <a:rPr lang="it-IT" sz="4000" b="1" i="1" dirty="0">
                <a:effectLst>
                  <a:outerShdw blurRad="38100" dist="38100" dir="2700000" algn="tl">
                    <a:srgbClr val="000000"/>
                  </a:outerShdw>
                </a:effectLst>
              </a:rPr>
              <a:t>art. 54</a:t>
            </a:r>
            <a:r>
              <a:rPr lang="it-IT" sz="4000" b="1" i="1" dirty="0">
                <a:solidFill>
                  <a:schemeClr val="tx2"/>
                </a:solidFill>
                <a:effectLst>
                  <a:outerShdw blurRad="38100" dist="38100" dir="2700000" algn="tl">
                    <a:srgbClr val="000000"/>
                  </a:outerShdw>
                </a:effectLst>
              </a:rPr>
              <a:t>»</a:t>
            </a:r>
          </a:p>
          <a:p>
            <a:pPr algn="ctr" eaLnBrk="1" hangingPunct="1">
              <a:buNone/>
              <a:defRPr/>
            </a:pPr>
            <a:r>
              <a:rPr lang="it-IT" sz="2800" b="1" i="1" dirty="0">
                <a:solidFill>
                  <a:schemeClr val="tx2"/>
                </a:solidFill>
                <a:effectLst>
                  <a:outerShdw blurRad="38100" dist="38100" dir="2700000" algn="tl">
                    <a:srgbClr val="000000"/>
                  </a:outerShdw>
                </a:effectLst>
              </a:rPr>
              <a:t>La presente disposizione è applicabile anche a coloro che abbiano conseguito il diploma di architetto civile nei termini suddetti, ad eccezione però di quanto riguarda le applicazioni industriali e la fisica, </a:t>
            </a:r>
            <a:endParaRPr lang="it-IT" sz="3600" b="1" i="1" dirty="0">
              <a:solidFill>
                <a:schemeClr val="tx2"/>
              </a:solidFill>
              <a:effectLst>
                <a:outerShdw blurRad="38100" dist="38100" dir="2700000" algn="tl">
                  <a:srgbClr val="000000"/>
                </a:outerShdw>
              </a:effectLst>
            </a:endParaRPr>
          </a:p>
          <a:p>
            <a:pPr marL="609600" indent="-609600" eaLnBrk="1" hangingPunct="1">
              <a:lnSpc>
                <a:spcPct val="90000"/>
              </a:lnSpc>
              <a:buFont typeface="Wingdings" pitchFamily="2" charset="2"/>
              <a:buNone/>
              <a:defRPr/>
            </a:pPr>
            <a:r>
              <a:rPr lang="it-IT" sz="2800" b="1" i="1" dirty="0">
                <a:effectLst>
                  <a:outerShdw blurRad="38100" dist="38100" dir="2700000" algn="tl">
                    <a:srgbClr val="000000"/>
                  </a:outerShdw>
                </a:effectLst>
              </a:rPr>
              <a:t>          </a:t>
            </a:r>
            <a:endParaRPr lang="it-IT" sz="2800" b="1" i="1" dirty="0">
              <a:solidFill>
                <a:srgbClr val="FA4A78"/>
              </a:solidFill>
              <a:effectLst>
                <a:outerShdw blurRad="38100" dist="38100" dir="2700000" algn="tl">
                  <a:srgbClr val="000000"/>
                </a:outerShdw>
              </a:effectLst>
            </a:endParaRPr>
          </a:p>
          <a:p>
            <a:pPr marL="609600" indent="-609600" eaLnBrk="1" hangingPunct="1">
              <a:lnSpc>
                <a:spcPct val="90000"/>
              </a:lnSpc>
              <a:buFont typeface="Wingdings" pitchFamily="2" charset="2"/>
              <a:buNone/>
              <a:defRPr/>
            </a:pPr>
            <a:r>
              <a:rPr lang="it-IT" b="1" i="1" dirty="0">
                <a:solidFill>
                  <a:schemeClr val="tx2"/>
                </a:solidFill>
                <a:effectLst>
                  <a:outerShdw blurRad="38100" dist="38100" dir="2700000" algn="tl">
                    <a:srgbClr val="000000"/>
                  </a:outerShdw>
                </a:effectLst>
              </a:rPr>
              <a:t>        </a:t>
            </a:r>
          </a:p>
        </p:txBody>
      </p:sp>
      <p:sp>
        <p:nvSpPr>
          <p:cNvPr id="22531"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8AFE87E2-9E8D-4201-86C7-2C0A4DA76B57}" type="slidenum">
              <a:rPr lang="it-IT" sz="1000">
                <a:solidFill>
                  <a:srgbClr val="000000"/>
                </a:solidFill>
              </a:rPr>
              <a:pPr algn="r"/>
              <a:t>8</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2533"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1" end="1"/>
                                            </p:txEl>
                                          </p:spTgt>
                                        </p:tgtEl>
                                        <p:attrNameLst>
                                          <p:attrName>style.visibility</p:attrName>
                                        </p:attrNameLst>
                                      </p:cBhvr>
                                      <p:to>
                                        <p:strVal val="visible"/>
                                      </p:to>
                                    </p:set>
                                    <p:animEffect transition="in" filter="fade">
                                      <p:cBhvr>
                                        <p:cTn id="17" dur="2000"/>
                                        <p:tgtEl>
                                          <p:spTgt spid="972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7283">
                                            <p:txEl>
                                              <p:pRg st="2" end="2"/>
                                            </p:txEl>
                                          </p:spTgt>
                                        </p:tgtEl>
                                        <p:attrNameLst>
                                          <p:attrName>style.visibility</p:attrName>
                                        </p:attrNameLst>
                                      </p:cBhvr>
                                      <p:to>
                                        <p:strVal val="visible"/>
                                      </p:to>
                                    </p:set>
                                    <p:animEffect transition="in" filter="fade">
                                      <p:cBhvr>
                                        <p:cTn id="22" dur="2000"/>
                                        <p:tgtEl>
                                          <p:spTgt spid="9728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7283">
                                            <p:txEl>
                                              <p:pRg st="3" end="3"/>
                                            </p:txEl>
                                          </p:spTgt>
                                        </p:tgtEl>
                                        <p:attrNameLst>
                                          <p:attrName>style.visibility</p:attrName>
                                        </p:attrNameLst>
                                      </p:cBhvr>
                                      <p:to>
                                        <p:strVal val="visible"/>
                                      </p:to>
                                    </p:set>
                                    <p:animEffect transition="in" filter="fade">
                                      <p:cBhvr>
                                        <p:cTn id="27" dur="2000"/>
                                        <p:tgtEl>
                                          <p:spTgt spid="9728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7283">
                                            <p:txEl>
                                              <p:pRg st="4" end="4"/>
                                            </p:txEl>
                                          </p:spTgt>
                                        </p:tgtEl>
                                        <p:attrNameLst>
                                          <p:attrName>style.visibility</p:attrName>
                                        </p:attrNameLst>
                                      </p:cBhvr>
                                      <p:to>
                                        <p:strVal val="visible"/>
                                      </p:to>
                                    </p:set>
                                    <p:animEffect transition="in" filter="fade">
                                      <p:cBhvr>
                                        <p:cTn id="32" dur="2000"/>
                                        <p:tgtEl>
                                          <p:spTgt spid="972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3" name="Rectangle 7"/>
          <p:cNvSpPr txBox="1">
            <a:spLocks noGrp="1" noChangeArrowheads="1"/>
          </p:cNvSpPr>
          <p:nvPr/>
        </p:nvSpPr>
        <p:spPr bwMode="auto">
          <a:xfrm>
            <a:off x="3352800" y="6248400"/>
            <a:ext cx="2895600" cy="457200"/>
          </a:xfrm>
          <a:prstGeom prst="rect">
            <a:avLst/>
          </a:prstGeom>
          <a:noFill/>
          <a:ln w="9525">
            <a:noFill/>
            <a:miter lim="800000"/>
            <a:headEnd/>
            <a:tailEnd/>
          </a:ln>
        </p:spPr>
        <p:txBody>
          <a:bodyPr/>
          <a:lstStyle/>
          <a:p>
            <a:pPr algn="ctr"/>
            <a:r>
              <a:rPr lang="it-IT" sz="1000">
                <a:solidFill>
                  <a:schemeClr val="tx2"/>
                </a:solidFill>
              </a:rPr>
              <a:t>cappa francesco architetto-studio cappa</a:t>
            </a:r>
          </a:p>
        </p:txBody>
      </p:sp>
      <p:sp>
        <p:nvSpPr>
          <p:cNvPr id="97283" name="Rectangle 3"/>
          <p:cNvSpPr>
            <a:spLocks noGrp="1" noChangeArrowheads="1"/>
          </p:cNvSpPr>
          <p:nvPr>
            <p:ph type="body" idx="4294967295"/>
          </p:nvPr>
        </p:nvSpPr>
        <p:spPr>
          <a:xfrm>
            <a:off x="539553" y="1981200"/>
            <a:ext cx="8071048" cy="4114800"/>
          </a:xfrm>
        </p:spPr>
        <p:txBody>
          <a:bodyPr/>
          <a:lstStyle/>
          <a:p>
            <a:pPr algn="ctr" eaLnBrk="1" hangingPunct="1">
              <a:buNone/>
              <a:defRPr/>
            </a:pPr>
            <a:r>
              <a:rPr lang="it-IT" sz="4000" b="1" i="1" dirty="0">
                <a:solidFill>
                  <a:schemeClr val="accent1"/>
                </a:solidFill>
                <a:effectLst>
                  <a:outerShdw blurRad="38100" dist="38100" dir="2700000" algn="tl">
                    <a:srgbClr val="000000"/>
                  </a:outerShdw>
                </a:effectLst>
              </a:rPr>
              <a:t>R.D. 23 ottobre 1925 n. 2537</a:t>
            </a:r>
          </a:p>
          <a:p>
            <a:pPr algn="ctr" eaLnBrk="1" hangingPunct="1">
              <a:buNone/>
              <a:defRPr/>
            </a:pPr>
            <a:r>
              <a:rPr lang="it-IT" sz="4000" b="1" i="1" dirty="0">
                <a:solidFill>
                  <a:schemeClr val="tx2"/>
                </a:solidFill>
                <a:effectLst>
                  <a:outerShdw blurRad="38100" dist="38100" dir="2700000" algn="tl">
                    <a:srgbClr val="000000"/>
                  </a:outerShdw>
                </a:effectLst>
              </a:rPr>
              <a:t>«</a:t>
            </a:r>
            <a:r>
              <a:rPr lang="it-IT" sz="4000" b="1" i="1" dirty="0">
                <a:effectLst>
                  <a:outerShdw blurRad="38100" dist="38100" dir="2700000" algn="tl">
                    <a:srgbClr val="000000"/>
                  </a:outerShdw>
                </a:effectLst>
              </a:rPr>
              <a:t>art. 54</a:t>
            </a:r>
            <a:r>
              <a:rPr lang="it-IT" sz="4000" b="1" i="1" dirty="0">
                <a:solidFill>
                  <a:schemeClr val="tx2"/>
                </a:solidFill>
                <a:effectLst>
                  <a:outerShdw blurRad="38100" dist="38100" dir="2700000" algn="tl">
                    <a:srgbClr val="000000"/>
                  </a:outerShdw>
                </a:effectLst>
              </a:rPr>
              <a:t>»</a:t>
            </a:r>
          </a:p>
          <a:p>
            <a:pPr marL="609600" indent="-609600" algn="ctr" eaLnBrk="1" hangingPunct="1">
              <a:buNone/>
              <a:defRPr/>
            </a:pPr>
            <a:r>
              <a:rPr lang="it-IT" sz="2400" b="1" i="1" dirty="0">
                <a:solidFill>
                  <a:schemeClr val="tx2"/>
                </a:solidFill>
                <a:effectLst>
                  <a:outerShdw blurRad="38100" dist="38100" dir="2700000" algn="tl">
                    <a:srgbClr val="000000"/>
                  </a:outerShdw>
                </a:effectLst>
              </a:rPr>
              <a:t> </a:t>
            </a:r>
          </a:p>
          <a:p>
            <a:pPr marL="609600" indent="-609600" algn="ctr" eaLnBrk="1" hangingPunct="1">
              <a:buNone/>
              <a:defRPr/>
            </a:pPr>
            <a:r>
              <a:rPr lang="it-IT" sz="2800" b="1" i="1" dirty="0">
                <a:solidFill>
                  <a:srgbClr val="0070C0"/>
                </a:solidFill>
                <a:effectLst>
                  <a:outerShdw blurRad="38100" dist="38100" dir="2700000" algn="tl">
                    <a:srgbClr val="000000"/>
                  </a:outerShdw>
                </a:effectLst>
              </a:rPr>
              <a:t>nonché i lavori relativi alle vie, ai mezzi di comunicazione e di trasporto e alle opere idrauliche</a:t>
            </a:r>
            <a:r>
              <a:rPr lang="it-IT" sz="2800" b="1" i="1" dirty="0">
                <a:solidFill>
                  <a:schemeClr val="accent1"/>
                </a:solidFill>
                <a:effectLst>
                  <a:outerShdw blurRad="38100" dist="38100" dir="2700000" algn="tl">
                    <a:srgbClr val="000000"/>
                  </a:outerShdw>
                </a:effectLst>
              </a:rPr>
              <a:t>.</a:t>
            </a:r>
            <a:endParaRPr lang="it-IT" sz="2400" dirty="0">
              <a:solidFill>
                <a:schemeClr val="accent1"/>
              </a:solidFill>
            </a:endParaRPr>
          </a:p>
        </p:txBody>
      </p:sp>
      <p:sp>
        <p:nvSpPr>
          <p:cNvPr id="23555" name="Segnaposto numero diapositiva 3"/>
          <p:cNvSpPr txBox="1">
            <a:spLocks noGrp="1"/>
          </p:cNvSpPr>
          <p:nvPr/>
        </p:nvSpPr>
        <p:spPr bwMode="auto">
          <a:xfrm>
            <a:off x="6732588" y="6237288"/>
            <a:ext cx="1905000" cy="457200"/>
          </a:xfrm>
          <a:prstGeom prst="rect">
            <a:avLst/>
          </a:prstGeom>
          <a:noFill/>
          <a:ln w="9525">
            <a:noFill/>
            <a:miter lim="800000"/>
            <a:headEnd/>
            <a:tailEnd/>
          </a:ln>
        </p:spPr>
        <p:txBody>
          <a:bodyPr/>
          <a:lstStyle/>
          <a:p>
            <a:pPr algn="r"/>
            <a:fld id="{FE5EB378-02BA-46BF-ACD7-1836499D49A4}" type="slidenum">
              <a:rPr lang="it-IT" sz="1000">
                <a:solidFill>
                  <a:srgbClr val="000000"/>
                </a:solidFill>
              </a:rPr>
              <a:pPr algn="r"/>
              <a:t>9</a:t>
            </a:fld>
            <a:endParaRPr lang="it-IT" sz="1000">
              <a:solidFill>
                <a:srgbClr val="000000"/>
              </a:solidFill>
            </a:endParaRPr>
          </a:p>
        </p:txBody>
      </p:sp>
      <p:sp>
        <p:nvSpPr>
          <p:cNvPr id="5" name="Rectangle 2"/>
          <p:cNvSpPr>
            <a:spLocks noGrp="1" noChangeArrowheads="1"/>
          </p:cNvSpPr>
          <p:nvPr>
            <p:ph type="title" idx="4294967295"/>
          </p:nvPr>
        </p:nvSpPr>
        <p:spPr/>
        <p:txBody>
          <a:bodyPr/>
          <a:lstStyle/>
          <a:p>
            <a:pPr algn="ctr" eaLnBrk="1" hangingPunct="1">
              <a:defRPr/>
            </a:pPr>
            <a:r>
              <a:rPr lang="it-IT" sz="3600" b="1" i="1" dirty="0">
                <a:solidFill>
                  <a:srgbClr val="336600"/>
                </a:solidFill>
                <a:effectLst>
                  <a:outerShdw blurRad="38100" dist="38100" dir="2700000" algn="tl">
                    <a:srgbClr val="000000"/>
                  </a:outerShdw>
                </a:effectLst>
                <a:sym typeface="Wingdings" pitchFamily="2" charset="2"/>
              </a:rPr>
              <a:t>Competenze professionali</a:t>
            </a:r>
          </a:p>
        </p:txBody>
      </p:sp>
      <p:sp>
        <p:nvSpPr>
          <p:cNvPr id="23557" name="Segnaposto piè di pagina 5"/>
          <p:cNvSpPr txBox="1">
            <a:spLocks noGrp="1"/>
          </p:cNvSpPr>
          <p:nvPr/>
        </p:nvSpPr>
        <p:spPr bwMode="auto">
          <a:xfrm>
            <a:off x="3348038" y="6237288"/>
            <a:ext cx="2895600" cy="457200"/>
          </a:xfrm>
          <a:prstGeom prst="rect">
            <a:avLst/>
          </a:prstGeom>
          <a:noFill/>
          <a:ln w="9525">
            <a:noFill/>
            <a:miter lim="800000"/>
            <a:headEnd/>
            <a:tailEnd/>
          </a:ln>
        </p:spPr>
        <p:txBody>
          <a:bodyPr/>
          <a:lstStyle/>
          <a:p>
            <a:pPr algn="ctr"/>
            <a:endParaRPr lang="it-IT" sz="1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7283">
                                            <p:txEl>
                                              <p:pRg st="0" end="0"/>
                                            </p:txEl>
                                          </p:spTgt>
                                        </p:tgtEl>
                                        <p:attrNameLst>
                                          <p:attrName>style.visibility</p:attrName>
                                        </p:attrNameLst>
                                      </p:cBhvr>
                                      <p:to>
                                        <p:strVal val="visible"/>
                                      </p:to>
                                    </p:set>
                                    <p:animEffect transition="in" filter="fade">
                                      <p:cBhvr>
                                        <p:cTn id="12" dur="2000"/>
                                        <p:tgtEl>
                                          <p:spTgt spid="9728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7283">
                                            <p:txEl>
                                              <p:pRg st="1" end="1"/>
                                            </p:txEl>
                                          </p:spTgt>
                                        </p:tgtEl>
                                        <p:attrNameLst>
                                          <p:attrName>style.visibility</p:attrName>
                                        </p:attrNameLst>
                                      </p:cBhvr>
                                      <p:to>
                                        <p:strVal val="visible"/>
                                      </p:to>
                                    </p:set>
                                    <p:animEffect transition="in" filter="fade">
                                      <p:cBhvr>
                                        <p:cTn id="17" dur="2000"/>
                                        <p:tgtEl>
                                          <p:spTgt spid="9728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7283">
                                            <p:txEl>
                                              <p:pRg st="2" end="2"/>
                                            </p:txEl>
                                          </p:spTgt>
                                        </p:tgtEl>
                                        <p:attrNameLst>
                                          <p:attrName>style.visibility</p:attrName>
                                        </p:attrNameLst>
                                      </p:cBhvr>
                                      <p:to>
                                        <p:strVal val="visible"/>
                                      </p:to>
                                    </p:set>
                                    <p:animEffect transition="in" filter="fade">
                                      <p:cBhvr>
                                        <p:cTn id="22" dur="2000"/>
                                        <p:tgtEl>
                                          <p:spTgt spid="9728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7283">
                                            <p:txEl>
                                              <p:pRg st="3" end="3"/>
                                            </p:txEl>
                                          </p:spTgt>
                                        </p:tgtEl>
                                        <p:attrNameLst>
                                          <p:attrName>style.visibility</p:attrName>
                                        </p:attrNameLst>
                                      </p:cBhvr>
                                      <p:to>
                                        <p:strVal val="visible"/>
                                      </p:to>
                                    </p:set>
                                    <p:animEffect transition="in" filter="fade">
                                      <p:cBhvr>
                                        <p:cTn id="27" dur="2000"/>
                                        <p:tgtEl>
                                          <p:spTgt spid="972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p:bldP spid="5" grpId="0"/>
    </p:bldLst>
  </p:timing>
</p:sld>
</file>

<file path=ppt/theme/theme1.xml><?xml version="1.0" encoding="utf-8"?>
<a:theme xmlns:a="http://schemas.openxmlformats.org/drawingml/2006/main" name="Asse">
  <a:themeElements>
    <a:clrScheme name="Asse 9">
      <a:dk1>
        <a:srgbClr val="FF3300"/>
      </a:dk1>
      <a:lt1>
        <a:srgbClr val="CCFF99"/>
      </a:lt1>
      <a:dk2>
        <a:srgbClr val="372221"/>
      </a:dk2>
      <a:lt2>
        <a:srgbClr val="808080"/>
      </a:lt2>
      <a:accent1>
        <a:srgbClr val="009999"/>
      </a:accent1>
      <a:accent2>
        <a:srgbClr val="9AAC98"/>
      </a:accent2>
      <a:accent3>
        <a:srgbClr val="E2FFCA"/>
      </a:accent3>
      <a:accent4>
        <a:srgbClr val="DA2A00"/>
      </a:accent4>
      <a:accent5>
        <a:srgbClr val="AACACA"/>
      </a:accent5>
      <a:accent6>
        <a:srgbClr val="8B9B89"/>
      </a:accent6>
      <a:hlink>
        <a:srgbClr val="666699"/>
      </a:hlink>
      <a:folHlink>
        <a:srgbClr val="B2B2B2"/>
      </a:folHlink>
    </a:clrScheme>
    <a:fontScheme name="Ass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0000" tIns="46800" rIns="90000" bIns="4680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0000" tIns="46800" rIns="90000" bIns="4680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3200" b="0" i="0" u="none" strike="noStrike" cap="none" normalizeH="0" baseline="0" smtClean="0">
            <a:ln>
              <a:noFill/>
            </a:ln>
            <a:solidFill>
              <a:schemeClr val="tx1"/>
            </a:solidFill>
            <a:effectLst/>
            <a:latin typeface="Arial" charset="0"/>
          </a:defRPr>
        </a:defPPr>
      </a:lstStyle>
    </a:lnDef>
  </a:objectDefaults>
  <a:extraClrSchemeLst>
    <a:extraClrScheme>
      <a:clrScheme name="Asse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Asse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Asse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Asse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Asse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Asse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Asse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Asse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
      <a:clrScheme name="Asse 9">
        <a:dk1>
          <a:srgbClr val="FF3300"/>
        </a:dk1>
        <a:lt1>
          <a:srgbClr val="CCFF99"/>
        </a:lt1>
        <a:dk2>
          <a:srgbClr val="372221"/>
        </a:dk2>
        <a:lt2>
          <a:srgbClr val="808080"/>
        </a:lt2>
        <a:accent1>
          <a:srgbClr val="009999"/>
        </a:accent1>
        <a:accent2>
          <a:srgbClr val="9AAC98"/>
        </a:accent2>
        <a:accent3>
          <a:srgbClr val="E2FFCA"/>
        </a:accent3>
        <a:accent4>
          <a:srgbClr val="DA2A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Asse 10">
        <a:dk1>
          <a:srgbClr val="FF3300"/>
        </a:dk1>
        <a:lt1>
          <a:srgbClr val="FFFF99"/>
        </a:lt1>
        <a:dk2>
          <a:srgbClr val="372221"/>
        </a:dk2>
        <a:lt2>
          <a:srgbClr val="808080"/>
        </a:lt2>
        <a:accent1>
          <a:srgbClr val="009999"/>
        </a:accent1>
        <a:accent2>
          <a:srgbClr val="9AAC98"/>
        </a:accent2>
        <a:accent3>
          <a:srgbClr val="FFFFCA"/>
        </a:accent3>
        <a:accent4>
          <a:srgbClr val="DA2A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Asse 11">
        <a:dk1>
          <a:srgbClr val="FF3300"/>
        </a:dk1>
        <a:lt1>
          <a:srgbClr val="CCFF99"/>
        </a:lt1>
        <a:dk2>
          <a:srgbClr val="372221"/>
        </a:dk2>
        <a:lt2>
          <a:srgbClr val="808080"/>
        </a:lt2>
        <a:accent1>
          <a:srgbClr val="009999"/>
        </a:accent1>
        <a:accent2>
          <a:srgbClr val="E6755E"/>
        </a:accent2>
        <a:accent3>
          <a:srgbClr val="E2FFCA"/>
        </a:accent3>
        <a:accent4>
          <a:srgbClr val="DA2A00"/>
        </a:accent4>
        <a:accent5>
          <a:srgbClr val="AACACA"/>
        </a:accent5>
        <a:accent6>
          <a:srgbClr val="D06954"/>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Asse 12">
        <a:dk1>
          <a:srgbClr val="000000"/>
        </a:dk1>
        <a:lt1>
          <a:srgbClr val="CCFF99"/>
        </a:lt1>
        <a:dk2>
          <a:srgbClr val="372221"/>
        </a:dk2>
        <a:lt2>
          <a:srgbClr val="808080"/>
        </a:lt2>
        <a:accent1>
          <a:srgbClr val="009999"/>
        </a:accent1>
        <a:accent2>
          <a:srgbClr val="E6755E"/>
        </a:accent2>
        <a:accent3>
          <a:srgbClr val="E2FFCA"/>
        </a:accent3>
        <a:accent4>
          <a:srgbClr val="000000"/>
        </a:accent4>
        <a:accent5>
          <a:srgbClr val="AACACA"/>
        </a:accent5>
        <a:accent6>
          <a:srgbClr val="D06954"/>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Asse 13">
        <a:dk1>
          <a:srgbClr val="4D4D4D"/>
        </a:dk1>
        <a:lt1>
          <a:srgbClr val="CCFF99"/>
        </a:lt1>
        <a:dk2>
          <a:srgbClr val="372221"/>
        </a:dk2>
        <a:lt2>
          <a:srgbClr val="808080"/>
        </a:lt2>
        <a:accent1>
          <a:srgbClr val="009999"/>
        </a:accent1>
        <a:accent2>
          <a:srgbClr val="E6755E"/>
        </a:accent2>
        <a:accent3>
          <a:srgbClr val="E2FFCA"/>
        </a:accent3>
        <a:accent4>
          <a:srgbClr val="404040"/>
        </a:accent4>
        <a:accent5>
          <a:srgbClr val="AACACA"/>
        </a:accent5>
        <a:accent6>
          <a:srgbClr val="D06954"/>
        </a:accent6>
        <a:hlink>
          <a:srgbClr val="666699"/>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Axis</Template>
  <TotalTime>4928</TotalTime>
  <Words>2137</Words>
  <Application>Microsoft Office PowerPoint</Application>
  <PresentationFormat>Presentazione su schermo (4:3)</PresentationFormat>
  <Paragraphs>283</Paragraphs>
  <Slides>45</Slides>
  <Notes>0</Notes>
  <HiddenSlides>0</HiddenSlides>
  <MMClips>0</MMClips>
  <ScaleCrop>false</ScaleCrop>
  <HeadingPairs>
    <vt:vector size="4" baseType="variant">
      <vt:variant>
        <vt:lpstr>Tema</vt:lpstr>
      </vt:variant>
      <vt:variant>
        <vt:i4>1</vt:i4>
      </vt:variant>
      <vt:variant>
        <vt:lpstr>Titoli diapositive</vt:lpstr>
      </vt:variant>
      <vt:variant>
        <vt:i4>45</vt:i4>
      </vt:variant>
    </vt:vector>
  </HeadingPairs>
  <TitlesOfParts>
    <vt:vector size="46" baseType="lpstr">
      <vt:lpstr>Asse</vt:lpstr>
      <vt:lpstr>Competenze professionali</vt:lpstr>
      <vt:lpstr>Competenze professionali</vt:lpstr>
      <vt:lpstr>Competenze professionali</vt:lpstr>
      <vt:lpstr>Competenze professionali</vt:lpstr>
      <vt:lpstr>Competenze professionali</vt:lpstr>
      <vt:lpstr>Competenze professionali</vt:lpstr>
      <vt:lpstr>Competenze professionali</vt:lpstr>
      <vt:lpstr>Competenze professionali</vt:lpstr>
      <vt:lpstr>Competenze professionali</vt:lpstr>
      <vt:lpstr>Comptenze professionali</vt:lpstr>
      <vt:lpstr>Comptenze professionali</vt:lpstr>
      <vt:lpstr>Competenze professionali</vt:lpstr>
      <vt:lpstr>Competenze professionali</vt:lpstr>
      <vt:lpstr>Competenze professionali</vt:lpstr>
      <vt:lpstr>Competenze professionali</vt:lpstr>
      <vt:lpstr>Competenze professionali</vt:lpstr>
      <vt:lpstr>Competenze professionali</vt:lpstr>
      <vt:lpstr>Competenze professionali</vt:lpstr>
      <vt:lpstr>Competenze professionali</vt:lpstr>
      <vt:lpstr>Competenze professionali</vt:lpstr>
      <vt:lpstr>Competenze professionali</vt:lpstr>
      <vt:lpstr>Competenze professionali</vt:lpstr>
      <vt:lpstr>Competenze professionali</vt:lpstr>
      <vt:lpstr>Competenze professionali</vt:lpstr>
      <vt:lpstr>Competenze professionali</vt:lpstr>
      <vt:lpstr>Competenze professionali</vt:lpstr>
      <vt:lpstr>Competenze professionali</vt:lpstr>
      <vt:lpstr>Competenze professionali</vt:lpstr>
      <vt:lpstr>Competenze professionali</vt:lpstr>
      <vt:lpstr>Competenze professionali</vt:lpstr>
      <vt:lpstr>Competenze professionali</vt:lpstr>
      <vt:lpstr>Competenze professionali</vt:lpstr>
      <vt:lpstr>Competenze professionali</vt:lpstr>
      <vt:lpstr>Competenze professionali</vt:lpstr>
      <vt:lpstr>Competenze professionali</vt:lpstr>
      <vt:lpstr>Competenze professionali</vt:lpstr>
      <vt:lpstr>Competenze professionali</vt:lpstr>
      <vt:lpstr>Competenze professionali</vt:lpstr>
      <vt:lpstr>Competenze professionali</vt:lpstr>
      <vt:lpstr>Competenze professionali</vt:lpstr>
      <vt:lpstr>Competenze professionali</vt:lpstr>
      <vt:lpstr>Competenze professionali</vt:lpstr>
      <vt:lpstr>Competenze professionali</vt:lpstr>
      <vt:lpstr>Competenze professionali</vt:lpstr>
      <vt:lpstr>Competenze professionali</vt:lpstr>
    </vt:vector>
  </TitlesOfParts>
  <Company>Friusa Iberoamericana 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P.G.T. nella nuova L.R.</dc:title>
  <dc:creator>Arch. Cappa</dc:creator>
  <cp:lastModifiedBy>amministratore</cp:lastModifiedBy>
  <cp:revision>373</cp:revision>
  <cp:lastPrinted>2019-10-14T07:06:22Z</cp:lastPrinted>
  <dcterms:created xsi:type="dcterms:W3CDTF">2005-04-25T13:27:55Z</dcterms:created>
  <dcterms:modified xsi:type="dcterms:W3CDTF">2020-01-13T12:25:06Z</dcterms:modified>
</cp:coreProperties>
</file>