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2" r:id="rId6"/>
    <p:sldId id="260" r:id="rId7"/>
    <p:sldId id="261" r:id="rId8"/>
    <p:sldId id="259" r:id="rId9"/>
    <p:sldId id="277" r:id="rId10"/>
    <p:sldId id="278" r:id="rId11"/>
    <p:sldId id="279" r:id="rId12"/>
    <p:sldId id="265" r:id="rId13"/>
    <p:sldId id="266" r:id="rId14"/>
    <p:sldId id="267" r:id="rId15"/>
    <p:sldId id="268" r:id="rId16"/>
    <p:sldId id="269" r:id="rId17"/>
    <p:sldId id="271" r:id="rId18"/>
    <p:sldId id="270" r:id="rId19"/>
    <p:sldId id="272" r:id="rId20"/>
    <p:sldId id="273" r:id="rId21"/>
    <p:sldId id="274" r:id="rId22"/>
    <p:sldId id="275" r:id="rId23"/>
    <p:sldId id="276"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9" d="100"/>
          <a:sy n="119" d="100"/>
        </p:scale>
        <p:origin x="2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1E362C-54A6-48A5-B31F-6598228EFFA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B2D87DE-B804-47FA-A59C-76F19160C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250B62B-4C74-4145-B564-FEA785A0A52F}"/>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5" name="Segnaposto piè di pagina 4">
            <a:extLst>
              <a:ext uri="{FF2B5EF4-FFF2-40B4-BE49-F238E27FC236}">
                <a16:creationId xmlns:a16="http://schemas.microsoft.com/office/drawing/2014/main" id="{EC4F1872-18A7-4C2E-810E-FDA2475198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385F54-4734-42DB-B175-F08D01C45792}"/>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298572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713D32-A5FB-49A2-851F-A6662EF5ACC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A3E6F1-7170-48C1-A7F3-AF9757A5929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47E1F6-D898-4CDA-8D44-A8B57D8C2E39}"/>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5" name="Segnaposto piè di pagina 4">
            <a:extLst>
              <a:ext uri="{FF2B5EF4-FFF2-40B4-BE49-F238E27FC236}">
                <a16:creationId xmlns:a16="http://schemas.microsoft.com/office/drawing/2014/main" id="{DBF39B14-267E-49DC-99AB-E3BE2BFE95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AD99F2-F35B-41FC-8798-4B6FDB6F0DF8}"/>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154143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506CFFD-C51D-4B61-BC53-A92B600A03D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2C71D3-44AB-400E-9362-6BF5964C4EC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F9E0D4-DCA5-46CC-9702-F7D118299863}"/>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5" name="Segnaposto piè di pagina 4">
            <a:extLst>
              <a:ext uri="{FF2B5EF4-FFF2-40B4-BE49-F238E27FC236}">
                <a16:creationId xmlns:a16="http://schemas.microsoft.com/office/drawing/2014/main" id="{7549F632-D30C-4751-A03E-D97E42D891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32C479-7C6C-4BA6-9031-1F3863B3920A}"/>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274700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C51DA8-6625-4938-9264-9C89439B087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65C7CAA-ECA8-4086-ACD5-73EE4F39B78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38EA948-325A-4140-B8BF-55E46721C34C}"/>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5" name="Segnaposto piè di pagina 4">
            <a:extLst>
              <a:ext uri="{FF2B5EF4-FFF2-40B4-BE49-F238E27FC236}">
                <a16:creationId xmlns:a16="http://schemas.microsoft.com/office/drawing/2014/main" id="{ED64E526-B7F8-45D4-B3F8-B89A8EAF87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7D0B1C-BD89-434B-8449-096AFD897156}"/>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211567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61EEA-6418-4EBB-87ED-06553BF3CF1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2AD49CC-4BBE-41FD-8366-CEEE6D1ED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D8AE274-7E9A-437A-A3C5-BF5111F881B3}"/>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5" name="Segnaposto piè di pagina 4">
            <a:extLst>
              <a:ext uri="{FF2B5EF4-FFF2-40B4-BE49-F238E27FC236}">
                <a16:creationId xmlns:a16="http://schemas.microsoft.com/office/drawing/2014/main" id="{CFF308DA-0302-41D1-9F79-9BA62C4365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299EE5-8178-4469-B588-B08581F4DEF8}"/>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53171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6FDE80-D104-4810-A742-75F41006C4F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F4FDD19-D651-4BFF-942E-952E89A3DF5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BFB4AB2-16F0-484B-814E-A521CB59894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8177EAA-E430-43FC-BCB1-2E1727338455}"/>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6" name="Segnaposto piè di pagina 5">
            <a:extLst>
              <a:ext uri="{FF2B5EF4-FFF2-40B4-BE49-F238E27FC236}">
                <a16:creationId xmlns:a16="http://schemas.microsoft.com/office/drawing/2014/main" id="{D3DEA249-A515-45B1-B453-18B4195504E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0E27BFB-FC3B-431C-A914-51B3068CB6B6}"/>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38931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A2FD3F-741B-46E1-81DA-45CD7F2416F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27864B3-CDA4-4053-92BE-1E1A2505D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9690C80-F7C0-495A-80C7-A3BDD20A78E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F959C27-EB4E-45C6-9D47-D1D890CD7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FD50C6F-8F1C-4788-9419-A2063A694AF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E397FCB-B33A-461F-BC34-E388AB73880C}"/>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8" name="Segnaposto piè di pagina 7">
            <a:extLst>
              <a:ext uri="{FF2B5EF4-FFF2-40B4-BE49-F238E27FC236}">
                <a16:creationId xmlns:a16="http://schemas.microsoft.com/office/drawing/2014/main" id="{E419EDE6-6CA5-4A9A-822D-81356D77129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BB0D7AE-DB21-44E2-99F9-C7DC491CA8CD}"/>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264564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CD6106-5EE9-4953-A4C7-B2E65216CC3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CDACA1E-AF28-46C6-BF0B-536C18A04603}"/>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4" name="Segnaposto piè di pagina 3">
            <a:extLst>
              <a:ext uri="{FF2B5EF4-FFF2-40B4-BE49-F238E27FC236}">
                <a16:creationId xmlns:a16="http://schemas.microsoft.com/office/drawing/2014/main" id="{CA07B569-1123-4F46-859F-5B6E863E6FF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99FB6BB-8D03-47FC-B04C-80079795DCC1}"/>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188021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AEC30A4-40BB-47F0-B2E7-A1498D8B8343}"/>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3" name="Segnaposto piè di pagina 2">
            <a:extLst>
              <a:ext uri="{FF2B5EF4-FFF2-40B4-BE49-F238E27FC236}">
                <a16:creationId xmlns:a16="http://schemas.microsoft.com/office/drawing/2014/main" id="{24D1F96A-B420-4F3A-9579-E820596B4D1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788BA1D-8A3A-407A-A2D2-A9034C7E9E56}"/>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108233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78D6B-BBCB-4C61-A9B7-22C060B3BA0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FA4C46-9E6E-4FC2-A198-10EF5C2AF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2D9C1DD-AEA9-4F0E-9700-359723D44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A3425B-AE7B-450A-90F7-AE0C0A950FF6}"/>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6" name="Segnaposto piè di pagina 5">
            <a:extLst>
              <a:ext uri="{FF2B5EF4-FFF2-40B4-BE49-F238E27FC236}">
                <a16:creationId xmlns:a16="http://schemas.microsoft.com/office/drawing/2014/main" id="{66931FF8-0A18-4931-AE41-2D619A9087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FCF9B0-E249-4C7F-900C-C468DC794ECD}"/>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427448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6C3EF-2158-4DF5-9798-8358DF62834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6EE9980-69DC-4424-A483-33713E101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641C4AE-0014-439B-BDC0-037BE05CC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C1336E6-0D93-4E4B-BA12-22C22A0AA905}"/>
              </a:ext>
            </a:extLst>
          </p:cNvPr>
          <p:cNvSpPr>
            <a:spLocks noGrp="1"/>
          </p:cNvSpPr>
          <p:nvPr>
            <p:ph type="dt" sz="half" idx="10"/>
          </p:nvPr>
        </p:nvSpPr>
        <p:spPr/>
        <p:txBody>
          <a:bodyPr/>
          <a:lstStyle/>
          <a:p>
            <a:fld id="{EF59283C-2096-400B-B632-47B50B5040EF}" type="datetimeFigureOut">
              <a:rPr lang="it-IT" smtClean="0"/>
              <a:t>15/11/2019</a:t>
            </a:fld>
            <a:endParaRPr lang="it-IT"/>
          </a:p>
        </p:txBody>
      </p:sp>
      <p:sp>
        <p:nvSpPr>
          <p:cNvPr id="6" name="Segnaposto piè di pagina 5">
            <a:extLst>
              <a:ext uri="{FF2B5EF4-FFF2-40B4-BE49-F238E27FC236}">
                <a16:creationId xmlns:a16="http://schemas.microsoft.com/office/drawing/2014/main" id="{DF2355F3-658E-4BA2-B224-CA0E4F9A608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93B6331-5800-499A-A900-AA05D4F383B9}"/>
              </a:ext>
            </a:extLst>
          </p:cNvPr>
          <p:cNvSpPr>
            <a:spLocks noGrp="1"/>
          </p:cNvSpPr>
          <p:nvPr>
            <p:ph type="sldNum" sz="quarter" idx="12"/>
          </p:nvPr>
        </p:nvSpPr>
        <p:spPr/>
        <p:txBody>
          <a:bodyPr/>
          <a:lstStyle/>
          <a:p>
            <a:fld id="{1FC91F13-E261-44C0-8975-A91867EACFBA}" type="slidenum">
              <a:rPr lang="it-IT" smtClean="0"/>
              <a:t>‹N›</a:t>
            </a:fld>
            <a:endParaRPr lang="it-IT"/>
          </a:p>
        </p:txBody>
      </p:sp>
    </p:spTree>
    <p:extLst>
      <p:ext uri="{BB962C8B-B14F-4D97-AF65-F5344CB8AC3E}">
        <p14:creationId xmlns:p14="http://schemas.microsoft.com/office/powerpoint/2010/main" val="50125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912B986-A229-4823-B601-08C21D228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412948-76A0-45CA-9F1C-B8D8EAF33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EE4EE7-D192-4220-9D40-E63A13D45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9283C-2096-400B-B632-47B50B5040EF}" type="datetimeFigureOut">
              <a:rPr lang="it-IT" smtClean="0"/>
              <a:t>15/11/2019</a:t>
            </a:fld>
            <a:endParaRPr lang="it-IT"/>
          </a:p>
        </p:txBody>
      </p:sp>
      <p:sp>
        <p:nvSpPr>
          <p:cNvPr id="5" name="Segnaposto piè di pagina 4">
            <a:extLst>
              <a:ext uri="{FF2B5EF4-FFF2-40B4-BE49-F238E27FC236}">
                <a16:creationId xmlns:a16="http://schemas.microsoft.com/office/drawing/2014/main" id="{EFD36444-5A58-4D58-A1EB-F07AB059B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F8F7192-72F8-42FE-9B05-213A29C16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91F13-E261-44C0-8975-A91867EACFBA}" type="slidenum">
              <a:rPr lang="it-IT" smtClean="0"/>
              <a:t>‹N›</a:t>
            </a:fld>
            <a:endParaRPr lang="it-IT"/>
          </a:p>
        </p:txBody>
      </p:sp>
    </p:spTree>
    <p:extLst>
      <p:ext uri="{BB962C8B-B14F-4D97-AF65-F5344CB8AC3E}">
        <p14:creationId xmlns:p14="http://schemas.microsoft.com/office/powerpoint/2010/main" val="347640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3" Type="http://schemas.microsoft.com/office/2007/relationships/hdphoto" Target="../media/hdphoto1.wdp"/><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3.emf"/><Relationship Id="rId10" Type="http://schemas.openxmlformats.org/officeDocument/2006/relationships/image" Target="../media/image12.emf"/><Relationship Id="rId4" Type="http://schemas.openxmlformats.org/officeDocument/2006/relationships/image" Target="../media/image2.emf"/><Relationship Id="rId9"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hyperlink" Target="https://www.altalex.com/documents/codici-altalex/2015/01/02/codice-civil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582150" y="566551"/>
            <a:ext cx="9144000" cy="1447170"/>
          </a:xfrm>
        </p:spPr>
        <p:txBody>
          <a:bodyPr>
            <a:normAutofit fontScale="90000"/>
          </a:bodyPr>
          <a:lstStyle/>
          <a:p>
            <a:r>
              <a:rPr lang="it-IT" b="1" dirty="0">
                <a:solidFill>
                  <a:srgbClr val="FFFF00"/>
                </a:solidFill>
              </a:rPr>
              <a:t>Cultura scientifica e umanistica: un equivoco intellettuale? </a:t>
            </a:r>
            <a:endParaRPr lang="it-IT" dirty="0">
              <a:solidFill>
                <a:srgbClr val="FFFF00"/>
              </a:solidFill>
            </a:endParaRP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3"/>
          <a:stretch>
            <a:fillRect/>
          </a:stretch>
        </p:blipFill>
        <p:spPr>
          <a:xfrm>
            <a:off x="582150" y="4554474"/>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4"/>
          <a:stretch>
            <a:fillRect/>
          </a:stretch>
        </p:blipFill>
        <p:spPr>
          <a:xfrm>
            <a:off x="1524000" y="5360437"/>
            <a:ext cx="2825550" cy="1299200"/>
          </a:xfrm>
          <a:prstGeom prst="rect">
            <a:avLst/>
          </a:prstGeom>
        </p:spPr>
      </p:pic>
      <p:sp>
        <p:nvSpPr>
          <p:cNvPr id="6" name="Rettangolo 5">
            <a:extLst>
              <a:ext uri="{FF2B5EF4-FFF2-40B4-BE49-F238E27FC236}">
                <a16:creationId xmlns:a16="http://schemas.microsoft.com/office/drawing/2014/main" id="{5655468C-5C18-48AF-8540-E0720FD779A4}"/>
              </a:ext>
            </a:extLst>
          </p:cNvPr>
          <p:cNvSpPr/>
          <p:nvPr/>
        </p:nvSpPr>
        <p:spPr>
          <a:xfrm>
            <a:off x="4558490" y="6290305"/>
            <a:ext cx="2778133" cy="369332"/>
          </a:xfrm>
          <a:prstGeom prst="rect">
            <a:avLst/>
          </a:prstGeom>
        </p:spPr>
        <p:txBody>
          <a:bodyPr wrap="none">
            <a:spAutoFit/>
          </a:bodyPr>
          <a:lstStyle/>
          <a:p>
            <a:r>
              <a:rPr lang="it-IT" dirty="0"/>
              <a:t>Architetto Andrea Guastalla</a:t>
            </a:r>
          </a:p>
        </p:txBody>
      </p:sp>
    </p:spTree>
    <p:extLst>
      <p:ext uri="{BB962C8B-B14F-4D97-AF65-F5344CB8AC3E}">
        <p14:creationId xmlns:p14="http://schemas.microsoft.com/office/powerpoint/2010/main" val="371336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1210008"/>
          </a:xfrm>
        </p:spPr>
        <p:txBody>
          <a:bodyPr>
            <a:normAutofit fontScale="90000"/>
          </a:bodyPr>
          <a:lstStyle/>
          <a:p>
            <a:r>
              <a:rPr lang="it-IT" sz="3200" b="1" dirty="0">
                <a:solidFill>
                  <a:srgbClr val="C00000"/>
                </a:solidFill>
              </a:rPr>
              <a:t>Cultura scientifica e umanistica: un equivoco intellettuale? </a:t>
            </a:r>
            <a:r>
              <a:rPr lang="it-IT" sz="2200" b="1" dirty="0">
                <a:solidFill>
                  <a:srgbClr val="FF0000"/>
                </a:solidFill>
              </a:rPr>
              <a:t>Sono solo speculazioni mentali?</a:t>
            </a:r>
            <a:br>
              <a:rPr lang="it-IT" sz="2200" b="1" dirty="0">
                <a:solidFill>
                  <a:srgbClr val="FF0000"/>
                </a:solidFill>
              </a:rPr>
            </a:br>
            <a:endParaRPr lang="it-IT" sz="2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0" y="1231116"/>
            <a:ext cx="8465047" cy="4395767"/>
          </a:xfrm>
        </p:spPr>
        <p:txBody>
          <a:bodyPr>
            <a:noAutofit/>
          </a:bodyPr>
          <a:lstStyle/>
          <a:p>
            <a:r>
              <a:rPr lang="it-IT" dirty="0"/>
              <a:t>E solo poco dopo trovo un articolo che titola" Economia a misura d’uomo" .. vi lascio agli allegati per i contenuti, ma penso che il concetto espresso nel sottotitolo sia chiaro:” L’industria italiana deve eccellere in termini di bellezza, armonia, equilibrio e tecnologia, ma anche essere modello di azione e coesione culturale". Mi pare semplice comprendere il messaggio…</a:t>
            </a:r>
          </a:p>
          <a:p>
            <a:endParaRPr lang="it-IT" dirty="0"/>
          </a:p>
          <a:p>
            <a:endParaRPr lang="it-IT" dirty="0"/>
          </a:p>
          <a:p>
            <a:r>
              <a:rPr lang="it-IT" dirty="0"/>
              <a:t>E per finire, non ci credevo, a pagina 21 trovo una lunga e interessante illustrazione del fatto accertato storicamente, che anche </a:t>
            </a:r>
            <a:r>
              <a:rPr lang="it-IT" b="1" dirty="0"/>
              <a:t>Ippocrate</a:t>
            </a:r>
            <a:r>
              <a:rPr lang="it-IT" dirty="0"/>
              <a:t>, nel suo giuramento, comprendesse una parte scritta in forma di vero e proprio CONTRATTO… </a:t>
            </a: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pic>
        <p:nvPicPr>
          <p:cNvPr id="8" name="Immagine 7" descr="Immagine che contiene testo&#10;&#10;Descrizione generata automaticamente">
            <a:extLst>
              <a:ext uri="{FF2B5EF4-FFF2-40B4-BE49-F238E27FC236}">
                <a16:creationId xmlns:a16="http://schemas.microsoft.com/office/drawing/2014/main" id="{D17CF51B-FB8D-46B6-940E-05D531BB652C}"/>
              </a:ext>
            </a:extLst>
          </p:cNvPr>
          <p:cNvPicPr>
            <a:picLocks noChangeAspect="1"/>
          </p:cNvPicPr>
          <p:nvPr/>
        </p:nvPicPr>
        <p:blipFill rotWithShape="1">
          <a:blip r:embed="rId6">
            <a:extLst>
              <a:ext uri="{28A0092B-C50C-407E-A947-70E740481C1C}">
                <a14:useLocalDpi xmlns:a14="http://schemas.microsoft.com/office/drawing/2010/main" val="0"/>
              </a:ext>
            </a:extLst>
          </a:blip>
          <a:srcRect t="7406" r="30579"/>
          <a:stretch/>
        </p:blipFill>
        <p:spPr>
          <a:xfrm rot="5400000">
            <a:off x="8778592" y="138030"/>
            <a:ext cx="3038766" cy="3039800"/>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id="{57DA258F-B591-4413-BC45-FDF9D509FBCF}"/>
              </a:ext>
            </a:extLst>
          </p:cNvPr>
          <p:cNvPicPr>
            <a:picLocks noChangeAspect="1"/>
          </p:cNvPicPr>
          <p:nvPr/>
        </p:nvPicPr>
        <p:blipFill rotWithShape="1">
          <a:blip r:embed="rId7">
            <a:extLst>
              <a:ext uri="{28A0092B-C50C-407E-A947-70E740481C1C}">
                <a14:useLocalDpi xmlns:a14="http://schemas.microsoft.com/office/drawing/2010/main" val="0"/>
              </a:ext>
            </a:extLst>
          </a:blip>
          <a:srcRect l="6469" t="-1012" r="20132" b="1"/>
          <a:stretch/>
        </p:blipFill>
        <p:spPr>
          <a:xfrm rot="5400000">
            <a:off x="8833516" y="3213245"/>
            <a:ext cx="2937160" cy="3031557"/>
          </a:xfrm>
          <a:prstGeom prst="rect">
            <a:avLst/>
          </a:prstGeom>
        </p:spPr>
      </p:pic>
    </p:spTree>
    <p:extLst>
      <p:ext uri="{BB962C8B-B14F-4D97-AF65-F5344CB8AC3E}">
        <p14:creationId xmlns:p14="http://schemas.microsoft.com/office/powerpoint/2010/main" val="145967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1210008"/>
          </a:xfrm>
        </p:spPr>
        <p:txBody>
          <a:bodyPr>
            <a:normAutofit fontScale="90000"/>
          </a:bodyPr>
          <a:lstStyle/>
          <a:p>
            <a:r>
              <a:rPr lang="it-IT" sz="3200" b="1" dirty="0">
                <a:solidFill>
                  <a:srgbClr val="C00000"/>
                </a:solidFill>
              </a:rPr>
              <a:t>Cultura scientifica e umanistica: un equivoco intellettuale? </a:t>
            </a:r>
            <a:r>
              <a:rPr lang="it-IT" sz="2200" b="1" dirty="0">
                <a:solidFill>
                  <a:srgbClr val="FF0000"/>
                </a:solidFill>
              </a:rPr>
              <a:t>Sono solo speculazioni mentali?</a:t>
            </a:r>
            <a:br>
              <a:rPr lang="it-IT" sz="2200" b="1" dirty="0">
                <a:solidFill>
                  <a:srgbClr val="FF0000"/>
                </a:solidFill>
              </a:rPr>
            </a:br>
            <a:endParaRPr lang="it-IT" sz="2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278880" y="801508"/>
            <a:ext cx="8424600" cy="562467"/>
          </a:xfrm>
        </p:spPr>
        <p:txBody>
          <a:bodyPr>
            <a:noAutofit/>
          </a:bodyPr>
          <a:lstStyle/>
          <a:p>
            <a:pPr algn="l"/>
            <a:r>
              <a:rPr lang="it-IT" sz="1600" b="1" i="1" dirty="0">
                <a:solidFill>
                  <a:srgbClr val="00B050"/>
                </a:solidFill>
              </a:rPr>
              <a:t>Ma il senso di quanto stiamo sostenendo, ce lo offre in una interessante intervista nel Forum del Sole 24 Ore Ferruccio Resta:</a:t>
            </a: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pic>
        <p:nvPicPr>
          <p:cNvPr id="6" name="Immagine 5">
            <a:extLst>
              <a:ext uri="{FF2B5EF4-FFF2-40B4-BE49-F238E27FC236}">
                <a16:creationId xmlns:a16="http://schemas.microsoft.com/office/drawing/2014/main" id="{5C301B69-2DA9-458A-BEBC-396948651093}"/>
              </a:ext>
            </a:extLst>
          </p:cNvPr>
          <p:cNvPicPr>
            <a:picLocks noChangeAspect="1"/>
          </p:cNvPicPr>
          <p:nvPr/>
        </p:nvPicPr>
        <p:blipFill>
          <a:blip r:embed="rId6"/>
          <a:stretch>
            <a:fillRect/>
          </a:stretch>
        </p:blipFill>
        <p:spPr>
          <a:xfrm>
            <a:off x="8986981" y="2370220"/>
            <a:ext cx="3047043" cy="1980107"/>
          </a:xfrm>
          <a:prstGeom prst="rect">
            <a:avLst/>
          </a:prstGeom>
        </p:spPr>
      </p:pic>
      <p:pic>
        <p:nvPicPr>
          <p:cNvPr id="7" name="Immagine 6">
            <a:extLst>
              <a:ext uri="{FF2B5EF4-FFF2-40B4-BE49-F238E27FC236}">
                <a16:creationId xmlns:a16="http://schemas.microsoft.com/office/drawing/2014/main" id="{8B59B47D-7C5B-4210-870B-90F7BFD24DFB}"/>
              </a:ext>
            </a:extLst>
          </p:cNvPr>
          <p:cNvPicPr>
            <a:picLocks noChangeAspect="1"/>
          </p:cNvPicPr>
          <p:nvPr/>
        </p:nvPicPr>
        <p:blipFill>
          <a:blip r:embed="rId7"/>
          <a:stretch>
            <a:fillRect/>
          </a:stretch>
        </p:blipFill>
        <p:spPr>
          <a:xfrm>
            <a:off x="9153970" y="558296"/>
            <a:ext cx="2308659" cy="1811924"/>
          </a:xfrm>
          <a:prstGeom prst="rect">
            <a:avLst/>
          </a:prstGeom>
        </p:spPr>
      </p:pic>
      <p:pic>
        <p:nvPicPr>
          <p:cNvPr id="11" name="Immagine 10">
            <a:extLst>
              <a:ext uri="{FF2B5EF4-FFF2-40B4-BE49-F238E27FC236}">
                <a16:creationId xmlns:a16="http://schemas.microsoft.com/office/drawing/2014/main" id="{BBED7C09-ADAA-4578-9F48-76FAA1B9A32F}"/>
              </a:ext>
            </a:extLst>
          </p:cNvPr>
          <p:cNvPicPr>
            <a:picLocks noChangeAspect="1"/>
          </p:cNvPicPr>
          <p:nvPr/>
        </p:nvPicPr>
        <p:blipFill>
          <a:blip r:embed="rId8"/>
          <a:stretch>
            <a:fillRect/>
          </a:stretch>
        </p:blipFill>
        <p:spPr>
          <a:xfrm>
            <a:off x="157975" y="1552761"/>
            <a:ext cx="4234555" cy="2054491"/>
          </a:xfrm>
          <a:prstGeom prst="rect">
            <a:avLst/>
          </a:prstGeom>
        </p:spPr>
      </p:pic>
      <p:pic>
        <p:nvPicPr>
          <p:cNvPr id="12" name="Immagine 11">
            <a:extLst>
              <a:ext uri="{FF2B5EF4-FFF2-40B4-BE49-F238E27FC236}">
                <a16:creationId xmlns:a16="http://schemas.microsoft.com/office/drawing/2014/main" id="{1533038B-13B5-4C11-A0EE-043CE75301B7}"/>
              </a:ext>
            </a:extLst>
          </p:cNvPr>
          <p:cNvPicPr>
            <a:picLocks noChangeAspect="1"/>
          </p:cNvPicPr>
          <p:nvPr/>
        </p:nvPicPr>
        <p:blipFill>
          <a:blip r:embed="rId9"/>
          <a:stretch>
            <a:fillRect/>
          </a:stretch>
        </p:blipFill>
        <p:spPr>
          <a:xfrm>
            <a:off x="108583" y="3764350"/>
            <a:ext cx="4382597" cy="2260454"/>
          </a:xfrm>
          <a:prstGeom prst="rect">
            <a:avLst/>
          </a:prstGeom>
        </p:spPr>
      </p:pic>
      <p:pic>
        <p:nvPicPr>
          <p:cNvPr id="13" name="Immagine 12">
            <a:extLst>
              <a:ext uri="{FF2B5EF4-FFF2-40B4-BE49-F238E27FC236}">
                <a16:creationId xmlns:a16="http://schemas.microsoft.com/office/drawing/2014/main" id="{5EC065E5-2E25-4D52-9914-69EEFAE3E0CF}"/>
              </a:ext>
            </a:extLst>
          </p:cNvPr>
          <p:cNvPicPr>
            <a:picLocks noChangeAspect="1"/>
          </p:cNvPicPr>
          <p:nvPr/>
        </p:nvPicPr>
        <p:blipFill>
          <a:blip r:embed="rId10"/>
          <a:stretch>
            <a:fillRect/>
          </a:stretch>
        </p:blipFill>
        <p:spPr>
          <a:xfrm>
            <a:off x="4438479" y="1521073"/>
            <a:ext cx="4382597" cy="3819974"/>
          </a:xfrm>
          <a:prstGeom prst="rect">
            <a:avLst/>
          </a:prstGeom>
        </p:spPr>
      </p:pic>
      <p:sp>
        <p:nvSpPr>
          <p:cNvPr id="15" name="Rettangolo 14">
            <a:extLst>
              <a:ext uri="{FF2B5EF4-FFF2-40B4-BE49-F238E27FC236}">
                <a16:creationId xmlns:a16="http://schemas.microsoft.com/office/drawing/2014/main" id="{0E835A65-A4CF-4621-8F01-1ECF8A18E29C}"/>
              </a:ext>
            </a:extLst>
          </p:cNvPr>
          <p:cNvSpPr/>
          <p:nvPr/>
        </p:nvSpPr>
        <p:spPr>
          <a:xfrm>
            <a:off x="2237874" y="3360821"/>
            <a:ext cx="2154656" cy="24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11013EFF-C40F-41FB-B210-A0DAF509B4ED}"/>
              </a:ext>
            </a:extLst>
          </p:cNvPr>
          <p:cNvSpPr/>
          <p:nvPr/>
        </p:nvSpPr>
        <p:spPr>
          <a:xfrm>
            <a:off x="3352800" y="5823284"/>
            <a:ext cx="1039730" cy="184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diritto 17">
            <a:extLst>
              <a:ext uri="{FF2B5EF4-FFF2-40B4-BE49-F238E27FC236}">
                <a16:creationId xmlns:a16="http://schemas.microsoft.com/office/drawing/2014/main" id="{5D24AD9F-E9AF-4D8F-AE13-4FFE585F06EC}"/>
              </a:ext>
            </a:extLst>
          </p:cNvPr>
          <p:cNvCxnSpPr>
            <a:cxnSpLocks/>
          </p:cNvCxnSpPr>
          <p:nvPr/>
        </p:nvCxnSpPr>
        <p:spPr>
          <a:xfrm>
            <a:off x="4804611" y="2759242"/>
            <a:ext cx="38260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506A7FF7-5CED-44D9-82F5-712E85FA491F}"/>
              </a:ext>
            </a:extLst>
          </p:cNvPr>
          <p:cNvCxnSpPr>
            <a:cxnSpLocks/>
          </p:cNvCxnSpPr>
          <p:nvPr/>
        </p:nvCxnSpPr>
        <p:spPr>
          <a:xfrm>
            <a:off x="4491180" y="2975810"/>
            <a:ext cx="4212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B11536D8-BCB8-4C76-B445-134E30CD14D1}"/>
              </a:ext>
            </a:extLst>
          </p:cNvPr>
          <p:cNvCxnSpPr>
            <a:cxnSpLocks/>
          </p:cNvCxnSpPr>
          <p:nvPr/>
        </p:nvCxnSpPr>
        <p:spPr>
          <a:xfrm>
            <a:off x="4491180" y="3842084"/>
            <a:ext cx="36339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B2256676-F126-4058-A68C-19DF754F1B8F}"/>
              </a:ext>
            </a:extLst>
          </p:cNvPr>
          <p:cNvCxnSpPr>
            <a:cxnSpLocks/>
          </p:cNvCxnSpPr>
          <p:nvPr/>
        </p:nvCxnSpPr>
        <p:spPr>
          <a:xfrm>
            <a:off x="7844589" y="3607252"/>
            <a:ext cx="9384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04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2CBEE8-EC72-4B32-86F7-C6D2B0341CE1}"/>
              </a:ext>
            </a:extLst>
          </p:cNvPr>
          <p:cNvSpPr>
            <a:spLocks noGrp="1"/>
          </p:cNvSpPr>
          <p:nvPr>
            <p:ph idx="1"/>
          </p:nvPr>
        </p:nvSpPr>
        <p:spPr>
          <a:xfrm>
            <a:off x="809897" y="1839218"/>
            <a:ext cx="10543903" cy="4770587"/>
          </a:xfrm>
          <a:noFill/>
        </p:spPr>
        <p:txBody>
          <a:bodyPr>
            <a:normAutofit fontScale="40000" lnSpcReduction="20000"/>
          </a:bodyPr>
          <a:lstStyle/>
          <a:p>
            <a:r>
              <a:rPr lang="it-IT" sz="4500" b="1" i="1" u="sng" dirty="0"/>
              <a:t>Art. 2222. Contratto d'opera. </a:t>
            </a:r>
          </a:p>
          <a:p>
            <a:r>
              <a:rPr lang="it-IT" sz="4500" dirty="0"/>
              <a:t>Quando una persona si obbliga a compiere verso un corrispettivo un'opera o un servizio, con lavoro prevalentemente proprio e senza vincolo di subordinazione nei confronti del committente, si applicano le norme di questo capo, salvo che il rapporto abbia una disciplina particolare nel libro IV.</a:t>
            </a:r>
            <a:r>
              <a:rPr lang="it-IT" sz="4800" b="1" dirty="0">
                <a:solidFill>
                  <a:srgbClr val="92D050"/>
                </a:solidFill>
              </a:rPr>
              <a:t> (opera artigianale)</a:t>
            </a:r>
          </a:p>
          <a:p>
            <a:r>
              <a:rPr lang="it-IT" sz="4500" b="1" i="1" u="sng" dirty="0"/>
              <a:t>Art. 2223. Prestazione della materia</a:t>
            </a:r>
            <a:r>
              <a:rPr lang="it-IT" sz="4500" b="1" dirty="0"/>
              <a:t>.</a:t>
            </a:r>
          </a:p>
          <a:p>
            <a:r>
              <a:rPr lang="it-IT" sz="4500" b="1" dirty="0"/>
              <a:t> </a:t>
            </a:r>
            <a:r>
              <a:rPr lang="it-IT" sz="4500" dirty="0"/>
              <a:t>Le disposizioni di questo capo si osservano anche se la materia è fornita dal prestatore d'opera, purché le parti non abbiano avuto prevalentemente in considerazione la materia, nel qual caso si applicano le norme sulla vendita.</a:t>
            </a:r>
          </a:p>
          <a:p>
            <a:r>
              <a:rPr lang="it-IT" sz="4500" b="1" i="1" u="sng" dirty="0"/>
              <a:t>Art. 2224. Esecuzione dell'opera</a:t>
            </a:r>
            <a:r>
              <a:rPr lang="it-IT" sz="4500" b="1" dirty="0"/>
              <a:t>.</a:t>
            </a:r>
          </a:p>
          <a:p>
            <a:r>
              <a:rPr lang="it-IT" sz="4500" dirty="0"/>
              <a:t>Se il prestatore d'opera non procede all'esecuzione dell'opera secondo le condizioni stabilite dal contratto e a regola d'arte, il committente può fissare un congruo termine, entro il quale il prestatore d'opera deve conformarsi a tali condizioni. Trascorso inutilmente il termine fissato, il committente può recedere dal contratto, salvo il diritto al risarcimento dei danni.</a:t>
            </a:r>
          </a:p>
          <a:p>
            <a:r>
              <a:rPr lang="it-IT" sz="4500" b="1" i="1" u="sng" dirty="0"/>
              <a:t>Art. 2225.Corrispettivo.</a:t>
            </a:r>
          </a:p>
          <a:p>
            <a:r>
              <a:rPr lang="it-IT" sz="4500" dirty="0"/>
              <a:t>Il corrispettivo, se non è convenuto dalle parti e non può essere determinato secondo le tariffe professionali o gli usi, è stabilito dal giudice in relazione al risultato ottenuto e al lavoro normalmente necessario per ottenerlo.</a:t>
            </a:r>
          </a:p>
          <a:p>
            <a:pPr marL="0" indent="0">
              <a:buNone/>
            </a:pPr>
            <a:endParaRPr lang="it-IT" dirty="0"/>
          </a:p>
        </p:txBody>
      </p:sp>
      <p:sp>
        <p:nvSpPr>
          <p:cNvPr id="4" name="Rettangolo 3">
            <a:extLst>
              <a:ext uri="{FF2B5EF4-FFF2-40B4-BE49-F238E27FC236}">
                <a16:creationId xmlns:a16="http://schemas.microsoft.com/office/drawing/2014/main" id="{48F300EE-6F68-4828-B46E-C28FD3364EE9}"/>
              </a:ext>
            </a:extLst>
          </p:cNvPr>
          <p:cNvSpPr/>
          <p:nvPr/>
        </p:nvSpPr>
        <p:spPr>
          <a:xfrm>
            <a:off x="2773680" y="142087"/>
            <a:ext cx="6736080" cy="1697131"/>
          </a:xfrm>
          <a:prstGeom prst="rect">
            <a:avLst/>
          </a:prstGeom>
        </p:spPr>
        <p:txBody>
          <a:bodyPr wrap="square">
            <a:spAutoFit/>
          </a:bodyPr>
          <a:lstStyle/>
          <a:p>
            <a:pPr marL="36000" algn="ctr" fontAlgn="base">
              <a:lnSpc>
                <a:spcPts val="2105"/>
              </a:lnSpc>
              <a:spcBef>
                <a:spcPts val="600"/>
              </a:spcBef>
              <a:spcAft>
                <a:spcPts val="0"/>
              </a:spcAft>
            </a:pPr>
            <a:r>
              <a:rPr lang="it-IT" sz="2800"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sz="2800"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sz="2800"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sz="2800"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sz="2800" b="1" dirty="0">
                <a:solidFill>
                  <a:srgbClr val="0C0C0F"/>
                </a:solidFill>
                <a:latin typeface="inherit"/>
                <a:ea typeface="Times New Roman" panose="02020603050405020304" pitchFamily="18" charset="0"/>
                <a:cs typeface="Tahoma" panose="020B0604030504040204" pitchFamily="34" charset="0"/>
              </a:rPr>
              <a:t>Titolo III</a:t>
            </a:r>
            <a:br>
              <a:rPr lang="it-IT" sz="2800" b="1" dirty="0">
                <a:solidFill>
                  <a:srgbClr val="0C0C0F"/>
                </a:solidFill>
                <a:latin typeface="inherit"/>
                <a:ea typeface="Times New Roman" panose="02020603050405020304" pitchFamily="18" charset="0"/>
                <a:cs typeface="Tahoma" panose="020B0604030504040204" pitchFamily="34" charset="0"/>
              </a:rPr>
            </a:br>
            <a:r>
              <a:rPr lang="it-IT" sz="2800" b="1" dirty="0">
                <a:solidFill>
                  <a:srgbClr val="0C0C0F"/>
                </a:solidFill>
                <a:latin typeface="inherit"/>
                <a:ea typeface="Times New Roman" panose="02020603050405020304" pitchFamily="18" charset="0"/>
                <a:cs typeface="Tahoma" panose="020B0604030504040204" pitchFamily="34" charset="0"/>
              </a:rPr>
              <a:t>Del lavoro autonomo</a:t>
            </a:r>
            <a:endParaRPr lang="it-IT" sz="2800"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sz="2800" b="1" dirty="0">
                <a:solidFill>
                  <a:srgbClr val="0C0C0F"/>
                </a:solidFill>
                <a:latin typeface="inherit"/>
                <a:ea typeface="Times New Roman" panose="02020603050405020304" pitchFamily="18" charset="0"/>
                <a:cs typeface="Tahoma" panose="020B0604030504040204" pitchFamily="34" charset="0"/>
              </a:rPr>
              <a:t>Capo I : Disposizioni </a:t>
            </a:r>
            <a:r>
              <a:rPr lang="it-IT" sz="2800" b="1" dirty="0">
                <a:solidFill>
                  <a:srgbClr val="0C0C0F"/>
                </a:solidFill>
                <a:latin typeface="inherit"/>
                <a:cs typeface="Tahoma" panose="020B0604030504040204" pitchFamily="34" charset="0"/>
              </a:rPr>
              <a:t>generali</a:t>
            </a:r>
          </a:p>
        </p:txBody>
      </p:sp>
    </p:spTree>
    <p:extLst>
      <p:ext uri="{BB962C8B-B14F-4D97-AF65-F5344CB8AC3E}">
        <p14:creationId xmlns:p14="http://schemas.microsoft.com/office/powerpoint/2010/main" val="320540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1472928"/>
            <a:ext cx="10515600" cy="4823369"/>
          </a:xfrm>
        </p:spPr>
        <p:txBody>
          <a:bodyPr>
            <a:normAutofit fontScale="62500" lnSpcReduction="20000"/>
          </a:bodyPr>
          <a:lstStyle/>
          <a:p>
            <a:r>
              <a:rPr lang="it-IT" b="1" dirty="0"/>
              <a:t>Art. 2229.Esercizio delle professioni intellettuali.</a:t>
            </a:r>
          </a:p>
          <a:p>
            <a:r>
              <a:rPr lang="it-IT" dirty="0"/>
              <a:t> La legge determina </a:t>
            </a:r>
            <a:r>
              <a:rPr lang="it-IT" b="1" dirty="0"/>
              <a:t>le professioni intellettuali </a:t>
            </a:r>
            <a:r>
              <a:rPr lang="it-IT" dirty="0"/>
              <a:t>per l'esercizio delle quali </a:t>
            </a:r>
            <a:r>
              <a:rPr lang="it-IT" b="1" dirty="0"/>
              <a:t>è necessaria l'iscrizione in appositi albi o elenchi</a:t>
            </a:r>
            <a:r>
              <a:rPr lang="it-IT" dirty="0"/>
              <a:t>.</a:t>
            </a:r>
          </a:p>
          <a:p>
            <a:r>
              <a:rPr lang="it-IT" dirty="0"/>
              <a:t>L'accertamento dei requisiti per l'iscrizione negli albi o negli elenchi, la tenuta dei medesimi e il potere disciplinare sugli iscritti sono demandati [alle associazioni professionali] (1), sotto la vigilanza dello Stato, salvo che la legge disponga diversamente.</a:t>
            </a:r>
          </a:p>
          <a:p>
            <a:r>
              <a:rPr lang="it-IT" dirty="0"/>
              <a:t>Contro il rifiuto dell'iscrizione o la cancellazione dagli albi o elenchi, e contro i provvedimenti disciplinari che importano la perdita o la sospensione del diritto all'esercizio della professione è ammesso ricorso in via giurisdizionale nei modi e nei termini stabiliti dalle leggi speciali.</a:t>
            </a:r>
          </a:p>
          <a:p>
            <a:r>
              <a:rPr lang="it-IT" dirty="0"/>
              <a:t> (1) </a:t>
            </a:r>
            <a:r>
              <a:rPr lang="it-IT" i="1" dirty="0"/>
              <a:t>Le norme corporative sono state abrogate con R.D.L. 9 agosto 1943, n. 721.</a:t>
            </a:r>
            <a:endParaRPr lang="it-IT" dirty="0"/>
          </a:p>
          <a:p>
            <a:r>
              <a:rPr lang="it-IT" dirty="0"/>
              <a:t> </a:t>
            </a:r>
            <a:r>
              <a:rPr lang="it-IT" b="1" dirty="0"/>
              <a:t>SENTENZE</a:t>
            </a:r>
          </a:p>
          <a:p>
            <a:r>
              <a:rPr lang="it-IT" dirty="0"/>
              <a:t>L’esercizio in via esclusiva di un’attività professionale rientrante tra quelle per cui vige l’iscrizione vincolata nel relativo ordine professionale (avvocato, commercialista, giornalista, medico, etc..) di cui all'articolo 2229 cod. civ. costituisce, notoriamente e salvo particolari esenzioni o facoltà previste dai regolamenti degli stessi ordini, il presupposto per il sorgere del diritto alla contribuzione previdenziale in capo alla rispettiva Cassa previdenziale e del correlato obbligo di versamento contributivo in capo al professionista.</a:t>
            </a:r>
          </a:p>
          <a:p>
            <a:r>
              <a:rPr lang="it-IT" dirty="0"/>
              <a:t> Può, tuttavia, accadere che l’esercizio di un’attività libero-professionale in mancanza del detto presupposto legittimi la richiesta del versamento contributivo da parte dell’Ente previdenziale di riferimento, come la sentenza n. 10437 del 27 aprile 2017 pronunciata dalla Sezione lavoro della Corte di Cassazione ci insegna.</a:t>
            </a:r>
          </a:p>
          <a:p>
            <a:endParaRPr lang="it-IT" dirty="0"/>
          </a:p>
        </p:txBody>
      </p:sp>
      <p:sp>
        <p:nvSpPr>
          <p:cNvPr id="6" name="Rettangolo 5">
            <a:extLst>
              <a:ext uri="{FF2B5EF4-FFF2-40B4-BE49-F238E27FC236}">
                <a16:creationId xmlns:a16="http://schemas.microsoft.com/office/drawing/2014/main" id="{B69A3212-038C-4FA4-AD2B-5549AA39F169}"/>
              </a:ext>
            </a:extLst>
          </p:cNvPr>
          <p:cNvSpPr/>
          <p:nvPr/>
        </p:nvSpPr>
        <p:spPr>
          <a:xfrm>
            <a:off x="2760617" y="19317"/>
            <a:ext cx="6096000" cy="1331134"/>
          </a:xfrm>
          <a:prstGeom prst="rect">
            <a:avLst/>
          </a:prstGeom>
        </p:spPr>
        <p:txBody>
          <a:bodyPr>
            <a:spAutoFit/>
          </a:bodyPr>
          <a:lstStyle/>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dirty="0">
                <a:solidFill>
                  <a:srgbClr val="0C0C0F"/>
                </a:solidFill>
                <a:latin typeface="inherit"/>
                <a:ea typeface="Times New Roman" panose="02020603050405020304" pitchFamily="18" charset="0"/>
                <a:cs typeface="Tahoma" panose="020B0604030504040204" pitchFamily="34" charset="0"/>
              </a:rPr>
              <a:t>Titolo III Del lavoro autonomo</a:t>
            </a:r>
          </a:p>
          <a:p>
            <a:pPr algn="ctr" fontAlgn="base"/>
            <a:r>
              <a:rPr lang="it-IT" b="1" dirty="0"/>
              <a:t>Capo II - Delle professioni intellettuali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22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1734186"/>
            <a:ext cx="10515600" cy="4222478"/>
          </a:xfrm>
        </p:spPr>
        <p:txBody>
          <a:bodyPr>
            <a:normAutofit fontScale="70000" lnSpcReduction="20000"/>
          </a:bodyPr>
          <a:lstStyle/>
          <a:p>
            <a:r>
              <a:rPr lang="it-IT" b="1" dirty="0"/>
              <a:t>Art. 2230. Prestazione d'opera intellettuale.</a:t>
            </a:r>
          </a:p>
          <a:p>
            <a:r>
              <a:rPr lang="it-IT" dirty="0"/>
              <a:t>Il contratto che ha per oggetto una prestazione d'opera intellettuale è regolato dalle norme seguenti e, in quanto compatibili con queste e con la natura del rapporto, dalle disposizioni del capo precedente.</a:t>
            </a:r>
          </a:p>
          <a:p>
            <a:r>
              <a:rPr lang="it-IT" dirty="0"/>
              <a:t> </a:t>
            </a:r>
          </a:p>
          <a:p>
            <a:r>
              <a:rPr lang="it-IT" b="1" dirty="0"/>
              <a:t>Art. 2231. Mancanza d'iscrizione</a:t>
            </a:r>
          </a:p>
          <a:p>
            <a:r>
              <a:rPr lang="it-IT" dirty="0"/>
              <a:t> Quando l'esercizio di un'attività professionale è condizionato all'iscrizione in un albo o elenco, la prestazione eseguita da chi non è iscritto non gli dà azione per il pagamento della retribuzione. La cancellazione dall'albo o elenco risolve il contratto in corso, salvo il diritto del prestatore d'opera al rimborso delle spese incontrate e a un compenso adeguato all'utilità del lavoro compiuto</a:t>
            </a:r>
          </a:p>
          <a:p>
            <a:r>
              <a:rPr lang="it-IT" dirty="0"/>
              <a:t> </a:t>
            </a:r>
            <a:r>
              <a:rPr lang="it-IT" b="1" dirty="0"/>
              <a:t>Art. 2232. Esecuzione dell'opera.</a:t>
            </a:r>
          </a:p>
          <a:p>
            <a:r>
              <a:rPr lang="it-IT" dirty="0"/>
              <a:t>Il prestatore d'opera deve eseguire personalmente l'incarico assunto. Può tuttavia valersi, sotto la propria direzione e responsabilità, di sostituti e ausiliari, se la collaborazione di altri è consentita dal contratto o dagli usi e non è incompatibile con l'oggetto della prestazione.</a:t>
            </a:r>
          </a:p>
          <a:p>
            <a:r>
              <a:rPr lang="it-IT" dirty="0"/>
              <a:t> </a:t>
            </a:r>
          </a:p>
          <a:p>
            <a:endParaRPr lang="it-IT" dirty="0"/>
          </a:p>
        </p:txBody>
      </p:sp>
      <p:sp>
        <p:nvSpPr>
          <p:cNvPr id="6" name="Rettangolo 5">
            <a:extLst>
              <a:ext uri="{FF2B5EF4-FFF2-40B4-BE49-F238E27FC236}">
                <a16:creationId xmlns:a16="http://schemas.microsoft.com/office/drawing/2014/main" id="{B69A3212-038C-4FA4-AD2B-5549AA39F169}"/>
              </a:ext>
            </a:extLst>
          </p:cNvPr>
          <p:cNvSpPr/>
          <p:nvPr/>
        </p:nvSpPr>
        <p:spPr>
          <a:xfrm>
            <a:off x="2760617" y="19317"/>
            <a:ext cx="6096000" cy="1331134"/>
          </a:xfrm>
          <a:prstGeom prst="rect">
            <a:avLst/>
          </a:prstGeom>
        </p:spPr>
        <p:txBody>
          <a:bodyPr>
            <a:spAutoFit/>
          </a:bodyPr>
          <a:lstStyle/>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dirty="0">
                <a:solidFill>
                  <a:srgbClr val="0C0C0F"/>
                </a:solidFill>
                <a:latin typeface="inherit"/>
                <a:ea typeface="Times New Roman" panose="02020603050405020304" pitchFamily="18" charset="0"/>
                <a:cs typeface="Tahoma" panose="020B0604030504040204" pitchFamily="34" charset="0"/>
              </a:rPr>
              <a:t>Titolo III Del lavoro autonomo</a:t>
            </a:r>
          </a:p>
          <a:p>
            <a:pPr algn="ctr" fontAlgn="base"/>
            <a:r>
              <a:rPr lang="it-IT" b="1" dirty="0"/>
              <a:t>Capo II - Delle professioni intellettuali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318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1350451"/>
            <a:ext cx="10515600" cy="5063412"/>
          </a:xfrm>
        </p:spPr>
        <p:txBody>
          <a:bodyPr>
            <a:normAutofit fontScale="40000" lnSpcReduction="20000"/>
          </a:bodyPr>
          <a:lstStyle/>
          <a:p>
            <a:r>
              <a:rPr lang="it-IT" sz="4500" b="1" dirty="0"/>
              <a:t>Art. 2233. Compenso</a:t>
            </a:r>
          </a:p>
          <a:p>
            <a:r>
              <a:rPr lang="it-IT" sz="4500" dirty="0"/>
              <a:t>Il compenso (</a:t>
            </a:r>
            <a:r>
              <a:rPr lang="it-IT" sz="4500" b="1" dirty="0"/>
              <a:t>1</a:t>
            </a:r>
            <a:r>
              <a:rPr lang="it-IT" sz="4500" dirty="0"/>
              <a:t>), se non è convenuto dalle parti e non può essere determinato secondo le tariffe o gli usi, è determinato dal giudice, sentito il parere dell’associazione professionale a cui il professionista appartiene. In ogni caso la misura del compenso deve essere adeguata all’importanza dell’opera e al decoro della professione. Sono nulli, se non redatti in forma scritta, i patti conclusi tra gli avvocati ed i praticanti abilitati con i loro clienti che stabiliscono i compensi professionali.</a:t>
            </a:r>
          </a:p>
          <a:p>
            <a:r>
              <a:rPr lang="it-IT" sz="4500" i="1" dirty="0"/>
              <a:t>(1) Nell’ articolo in esame viene usato il termine compenso e non corrispettivo (usato per il contratto d’opera) perché non si può valutare in precisi termini economici la prestazione intellettuale: ciò giustifica il richiamo al decoro della professione quale criterio ultimo per determinare il compenso</a:t>
            </a:r>
          </a:p>
          <a:p>
            <a:pPr marL="0" indent="0" algn="ctr">
              <a:buNone/>
            </a:pPr>
            <a:r>
              <a:rPr lang="it-IT" sz="5000" b="1" dirty="0"/>
              <a:t>SENTENZE</a:t>
            </a:r>
          </a:p>
          <a:p>
            <a:r>
              <a:rPr lang="it-IT" dirty="0"/>
              <a:t>In ambito di lavoro autonomo, ove le prestazioni siano state remunerate in base a compenso previamente pattuito, pur in misura inferiore a quanto stabilito dal tariffario professionale applicabile, non può trovare applicazione l'art. 2233 c.c., nella parte in cui prevede che il compenso spettante sia determinato dal giudice, ciò in quanto il potere di determinazione giudiziale del corrispettivo presuppone l'inesistenza di una pattuizione, non la sua insufficienza o difformità rispetto alle tariffe professionali.</a:t>
            </a:r>
          </a:p>
          <a:p>
            <a:r>
              <a:rPr lang="it-IT" dirty="0"/>
              <a:t> Cassazione civile sez. lav.  11 settembre 2014 n. 19224</a:t>
            </a:r>
          </a:p>
          <a:p>
            <a:r>
              <a:rPr lang="it-IT" dirty="0"/>
              <a:t> In tema di contratto d'opera intellettuale, ai sensi dell'art. 2233, primo comma, cod. civ., per la liquidazione del compenso del professionista (nella specie, curatore allo scomparso), ove il compenso stesso non sia stato pattuito tra le parti, né sia determinabile in base a tariffe o usi, il giudice deve acquisire il parere dell'associazione professionale di appartenenza. Cassa con rinvio, </a:t>
            </a:r>
            <a:r>
              <a:rPr lang="it-IT" dirty="0" err="1"/>
              <a:t>Trib</a:t>
            </a:r>
            <a:r>
              <a:rPr lang="it-IT" dirty="0"/>
              <a:t>. Piacenza, 09/10/2007</a:t>
            </a:r>
          </a:p>
          <a:p>
            <a:r>
              <a:rPr lang="it-IT" dirty="0"/>
              <a:t> Cassazione civile sez. II  20 febbraio 2014 n. 4081  </a:t>
            </a:r>
          </a:p>
          <a:p>
            <a:r>
              <a:rPr lang="it-IT" dirty="0"/>
              <a:t> Il compenso per prestazioni professionali va determinato in base alla tariffa e adeguato all'importanza dell'opera solo nel caso in cui esso non sia stato liberamente pattuito, in quanto l'art. 2233 c.c. pone una garanzia di carattere preferenziale tra i vari criteri di determinazione del compenso, attribuendo rilevanza in primo luogo alla convenzione che sia intervenuta fra le parti e poi, solo in mancanza di quest'ultima, e in ordine successivo, alle tariffe e agli usi e, infine, alla determinazione del giudice mentre non operano i criteri di cui all'art. 36, comma 1, cost., applicabili solo ai rapporti di lavoro subordinato. La violazione dei precetti normativi che impongono l'inderogabilità dei minimi tariffari non importa la nullità, ex art.1418 c.c., del patto in deroga, in quanto trattasi di precetti non riferibili a un interesse generale, cioè dell'intera collettività, ma solo a un interesse della categoria professionale.</a:t>
            </a:r>
          </a:p>
          <a:p>
            <a:r>
              <a:rPr lang="it-IT" dirty="0"/>
              <a:t> Cassazione civile sez. II  24 giugno 2013 n. 15786</a:t>
            </a:r>
          </a:p>
          <a:p>
            <a:endParaRPr lang="it-IT" dirty="0"/>
          </a:p>
        </p:txBody>
      </p:sp>
      <p:sp>
        <p:nvSpPr>
          <p:cNvPr id="6" name="Rettangolo 5">
            <a:extLst>
              <a:ext uri="{FF2B5EF4-FFF2-40B4-BE49-F238E27FC236}">
                <a16:creationId xmlns:a16="http://schemas.microsoft.com/office/drawing/2014/main" id="{B69A3212-038C-4FA4-AD2B-5549AA39F169}"/>
              </a:ext>
            </a:extLst>
          </p:cNvPr>
          <p:cNvSpPr/>
          <p:nvPr/>
        </p:nvSpPr>
        <p:spPr>
          <a:xfrm>
            <a:off x="2760617" y="19317"/>
            <a:ext cx="6096000" cy="1331134"/>
          </a:xfrm>
          <a:prstGeom prst="rect">
            <a:avLst/>
          </a:prstGeom>
        </p:spPr>
        <p:txBody>
          <a:bodyPr>
            <a:spAutoFit/>
          </a:bodyPr>
          <a:lstStyle/>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dirty="0">
                <a:solidFill>
                  <a:srgbClr val="0C0C0F"/>
                </a:solidFill>
                <a:latin typeface="inherit"/>
                <a:ea typeface="Times New Roman" panose="02020603050405020304" pitchFamily="18" charset="0"/>
                <a:cs typeface="Tahoma" panose="020B0604030504040204" pitchFamily="34" charset="0"/>
              </a:rPr>
              <a:t>Titolo III Del lavoro autonomo</a:t>
            </a:r>
          </a:p>
          <a:p>
            <a:pPr algn="ctr" fontAlgn="base"/>
            <a:r>
              <a:rPr lang="it-IT" b="1" dirty="0"/>
              <a:t>Capo II - Delle professioni intellettuali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97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1350451"/>
            <a:ext cx="10515600" cy="5063412"/>
          </a:xfrm>
        </p:spPr>
        <p:txBody>
          <a:bodyPr>
            <a:normAutofit fontScale="70000" lnSpcReduction="20000"/>
          </a:bodyPr>
          <a:lstStyle/>
          <a:p>
            <a:r>
              <a:rPr lang="it-IT" b="1" dirty="0"/>
              <a:t>Art. 2234 codice civile: Spese e acconti</a:t>
            </a:r>
          </a:p>
          <a:p>
            <a:r>
              <a:rPr lang="it-IT" dirty="0"/>
              <a:t> Il cliente, salvo diversa pattuizione, deve anticipare al prestatore d’opera le spese occorrenti al compimento dell’opera e corrispondere, secondo gli usi, gli acconti sul compenso (1).</a:t>
            </a:r>
          </a:p>
          <a:p>
            <a:pPr lvl="0"/>
            <a:r>
              <a:rPr lang="it-IT" i="1" dirty="0"/>
              <a:t>La regola è quella della cd. postnumerazione, per cui il compenso va pagato solo dopo l’esecuzione dell’opera, ma è prevista la possibilità, in base agli usi, di corrispondere al prestatore un acconto sul compenso</a:t>
            </a:r>
            <a:r>
              <a:rPr lang="it-IT" dirty="0"/>
              <a:t>.</a:t>
            </a:r>
          </a:p>
          <a:p>
            <a:pPr lvl="0"/>
            <a:endParaRPr lang="it-IT" dirty="0"/>
          </a:p>
          <a:p>
            <a:r>
              <a:rPr lang="it-IT" dirty="0"/>
              <a:t> </a:t>
            </a:r>
            <a:r>
              <a:rPr lang="it-IT" b="1" dirty="0"/>
              <a:t>SENTENZE</a:t>
            </a:r>
          </a:p>
          <a:p>
            <a:r>
              <a:rPr lang="it-IT" sz="2300" dirty="0"/>
              <a:t>Nel contratto d'opera, l'anticipazione delle spese occorrenti per il compimento dell'opera e la corresponsione degli acconti dovuti secondo gli usi, previste dall'art. 2234 c.c., costituiscono manifestazione dell'obbligo di collaborazione che grava sul cliente al fine di mettere la controparte in grado di dare inizio all'opera e proseguirla, e rispondono alla finalità di mitigare la regola della postnumerazione, in virtù della quale il diritto al compenso matura solo a seguito dell'effettuazione di una prestazione tecnicamente idonea a conseguire il risultato cui è destinata: i relativi importi, pertanto, costituiscono oggetto di un debito liquido, in quanto determinato o determinabile in base ad accordi tra le parti o facendo ricorso agli usi, ed esigibile, in quanto il professionista ne può pretendere il pagamento, con la conseguenza che, se effettuato dal debitore fallito nell'anno anteriore alla dichiarazione di fallimento, il pagamento resta esposto alla revocatoria fallimentare, ai sensi dell'art. 67, comma 2 r.d.16 marzo 1942 n. 267. (In applicazione di tale principio, la S.C. ha confermato la sentenza impugnata, che aveva ritenuto assoggettabili a revocatoria fallimentare i pagamenti eseguiti dal fallito in favore di un avvocato a titolo di fondo spese ed acconto sul compenso dovuto per l'assistenza professionale fornita nella procedura di concordato preventivo).</a:t>
            </a:r>
          </a:p>
          <a:p>
            <a:r>
              <a:rPr lang="it-IT" sz="2300" dirty="0"/>
              <a:t> Cassazione civile sez. I  10 novembre 2006 n. 24046</a:t>
            </a:r>
          </a:p>
        </p:txBody>
      </p:sp>
      <p:sp>
        <p:nvSpPr>
          <p:cNvPr id="6" name="Rettangolo 5">
            <a:extLst>
              <a:ext uri="{FF2B5EF4-FFF2-40B4-BE49-F238E27FC236}">
                <a16:creationId xmlns:a16="http://schemas.microsoft.com/office/drawing/2014/main" id="{B69A3212-038C-4FA4-AD2B-5549AA39F169}"/>
              </a:ext>
            </a:extLst>
          </p:cNvPr>
          <p:cNvSpPr/>
          <p:nvPr/>
        </p:nvSpPr>
        <p:spPr>
          <a:xfrm>
            <a:off x="2760617" y="19317"/>
            <a:ext cx="6096000" cy="1331134"/>
          </a:xfrm>
          <a:prstGeom prst="rect">
            <a:avLst/>
          </a:prstGeom>
        </p:spPr>
        <p:txBody>
          <a:bodyPr>
            <a:spAutoFit/>
          </a:bodyPr>
          <a:lstStyle/>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dirty="0">
                <a:solidFill>
                  <a:srgbClr val="0C0C0F"/>
                </a:solidFill>
                <a:latin typeface="inherit"/>
                <a:ea typeface="Times New Roman" panose="02020603050405020304" pitchFamily="18" charset="0"/>
                <a:cs typeface="Tahoma" panose="020B0604030504040204" pitchFamily="34" charset="0"/>
              </a:rPr>
              <a:t>Titolo III Del lavoro autonomo</a:t>
            </a:r>
          </a:p>
          <a:p>
            <a:pPr algn="ctr" fontAlgn="base"/>
            <a:r>
              <a:rPr lang="it-IT" b="1" dirty="0"/>
              <a:t>Capo II - Delle professioni intellettuali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08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1350451"/>
            <a:ext cx="10515600" cy="5063412"/>
          </a:xfrm>
        </p:spPr>
        <p:txBody>
          <a:bodyPr>
            <a:normAutofit fontScale="55000" lnSpcReduction="20000"/>
          </a:bodyPr>
          <a:lstStyle/>
          <a:p>
            <a:r>
              <a:rPr lang="it-IT" sz="3600" b="1" dirty="0"/>
              <a:t>Art. 2235 codice civile: Divieto di ritenzione</a:t>
            </a:r>
          </a:p>
          <a:p>
            <a:r>
              <a:rPr lang="it-IT" dirty="0"/>
              <a:t> </a:t>
            </a:r>
            <a:r>
              <a:rPr lang="it-IT" sz="3600" dirty="0"/>
              <a:t>Il prestatore d’opera non può ritenere le cose e i documenti ricevuti, se non per il periodo strettamente necessario alla tutela dei propri diritti secondo le leggi professionali (1).</a:t>
            </a:r>
          </a:p>
          <a:p>
            <a:r>
              <a:rPr lang="it-IT" sz="3600" i="1" dirty="0"/>
              <a:t>La violazione dell’obbligo di restituzione potrebbe configurare il reato di appropriazione indebita (art. 646 c.p.).</a:t>
            </a:r>
          </a:p>
          <a:p>
            <a:r>
              <a:rPr lang="it-IT" i="1" dirty="0"/>
              <a:t> </a:t>
            </a:r>
            <a:r>
              <a:rPr lang="it-IT" b="1" dirty="0"/>
              <a:t>SENTENZE</a:t>
            </a:r>
          </a:p>
          <a:p>
            <a:r>
              <a:rPr lang="it-IT" dirty="0"/>
              <a:t>Il diritto di ritenzione, sancito per i professionisti dall'art. 2235 c.c. e ribadito per i notai dall'art. 93 n. 5 l. 16 febbraio 1913 n. 89, si riferisce ai soli documenti occorrenti per la dimostrazione dell'opera svolta. Ne consegue che il trattenimento della carta d'identità del cliente a garanzia del compenso per il pagamento dell'opera professionale prestata costituisce un comportamento affatto disdicevole, come tale idoneo ad integrare l'illecito disciplinare previsto dall'art. 147 lett. a) l. n. 89 del 1913, come modificato dall'art. 30 </a:t>
            </a:r>
            <a:r>
              <a:rPr lang="it-IT" dirty="0" err="1"/>
              <a:t>d.lg.</a:t>
            </a:r>
            <a:r>
              <a:rPr lang="it-IT" dirty="0"/>
              <a:t> n. 249 del 2006, il quale configura come fattispecie rilevante ogni condotta del notaio che comprometta in qualunque modo, nella vita pubblica o privata, la sua dignità o reputazione, o il decoro e prestigio della classe notarile, ininfluente essendo, a tal fine, che il privato abbia aderito alla richiesta di consegnare il documento senza sentirsi costretto e che la conoscenza dell'episodio sia inizialmente rimasta circoscritta ai suoi unici due protagonisti.</a:t>
            </a:r>
          </a:p>
          <a:p>
            <a:r>
              <a:rPr lang="it-IT" dirty="0"/>
              <a:t> Cassazione civile sez. un.  31 luglio 2012 n. 13617  </a:t>
            </a:r>
          </a:p>
          <a:p>
            <a:r>
              <a:rPr lang="it-IT" dirty="0"/>
              <a:t>  È consentito il trattenimento da parte del legale revocato dall'incarico di copie di documenti precedentemente a lui consegnate dal rappresentato, al fine di consentire la predisposizione di adeguata difesa; tale ritenzione integra una ipotesi di trattamento dei dati personali, può in via astratta essere considerato legittimo, atteso l'incontestato mancato pagamento degli onorari professionali e la conseguente connessione con il diritto di azione del legale insoddisfatto, finalizzato alla determinazione, liquidazione e riscossione del compenso dovuto.</a:t>
            </a:r>
          </a:p>
          <a:p>
            <a:r>
              <a:rPr lang="it-IT" dirty="0"/>
              <a:t> Cassazione civile sez. un.  08 febbraio 2011 n. 3033</a:t>
            </a:r>
            <a:endParaRPr lang="it-IT" sz="2300" dirty="0"/>
          </a:p>
        </p:txBody>
      </p:sp>
      <p:sp>
        <p:nvSpPr>
          <p:cNvPr id="6" name="Rettangolo 5">
            <a:extLst>
              <a:ext uri="{FF2B5EF4-FFF2-40B4-BE49-F238E27FC236}">
                <a16:creationId xmlns:a16="http://schemas.microsoft.com/office/drawing/2014/main" id="{B69A3212-038C-4FA4-AD2B-5549AA39F169}"/>
              </a:ext>
            </a:extLst>
          </p:cNvPr>
          <p:cNvSpPr/>
          <p:nvPr/>
        </p:nvSpPr>
        <p:spPr>
          <a:xfrm>
            <a:off x="2760617" y="19317"/>
            <a:ext cx="6096000" cy="1331134"/>
          </a:xfrm>
          <a:prstGeom prst="rect">
            <a:avLst/>
          </a:prstGeom>
        </p:spPr>
        <p:txBody>
          <a:bodyPr>
            <a:spAutoFit/>
          </a:bodyPr>
          <a:lstStyle/>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dirty="0">
                <a:solidFill>
                  <a:srgbClr val="0C0C0F"/>
                </a:solidFill>
                <a:latin typeface="inherit"/>
                <a:ea typeface="Times New Roman" panose="02020603050405020304" pitchFamily="18" charset="0"/>
                <a:cs typeface="Tahoma" panose="020B0604030504040204" pitchFamily="34" charset="0"/>
              </a:rPr>
              <a:t>Titolo III Del lavoro autonomo</a:t>
            </a:r>
          </a:p>
          <a:p>
            <a:pPr algn="ctr" fontAlgn="base"/>
            <a:r>
              <a:rPr lang="it-IT" b="1" dirty="0"/>
              <a:t>Capo II - Delle professioni intellettuali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50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1350451"/>
            <a:ext cx="10515600" cy="5063412"/>
          </a:xfrm>
        </p:spPr>
        <p:txBody>
          <a:bodyPr>
            <a:normAutofit fontScale="62500" lnSpcReduction="20000"/>
          </a:bodyPr>
          <a:lstStyle/>
          <a:p>
            <a:r>
              <a:rPr lang="it-IT" dirty="0"/>
              <a:t> </a:t>
            </a:r>
            <a:r>
              <a:rPr lang="it-IT" sz="2900" b="1" dirty="0"/>
              <a:t>Art. 2236 codice civile: Responsabilità del prestatore d’opera</a:t>
            </a:r>
          </a:p>
          <a:p>
            <a:r>
              <a:rPr lang="it-IT" dirty="0"/>
              <a:t>Se la prestazione implica la soluzione di problemi tecnici di speciale difficoltà (1), il prestatore d’opera non risponde dei danni, se non in caso di dolo o di colpa grave (2) (3).</a:t>
            </a:r>
          </a:p>
          <a:p>
            <a:r>
              <a:rPr lang="it-IT" dirty="0"/>
              <a:t>(</a:t>
            </a:r>
            <a:r>
              <a:rPr lang="it-IT" i="1" dirty="0"/>
              <a:t>1) Sono tali i problemi obiettivamente risolvibili solo mediante una preparazione professionale superiore alla media. Difatti la diligenza qualificata (cioè specifica) del prestatore d’opera intellettuale (avvocato, medico, ingegnere, architetto etc.) è quella di un professionista di preparazione ed attenzione media, che abbia anche sperimentato nella pratica la sua conoscenza teorica.</a:t>
            </a:r>
            <a:endParaRPr lang="it-IT" dirty="0"/>
          </a:p>
          <a:p>
            <a:pPr lvl="0"/>
            <a:r>
              <a:rPr lang="it-IT" i="1" dirty="0"/>
              <a:t>(2) Egli risponderà, pertanto, anche per colpa lieve, laddove il caso non presenti le difficoltà suddette. Non potrà, invece, giovarsi della limitazione di responsabilità il professionista generico che, pur essendo cosciente della necessità di farlo, volutamente non abbia consultato lo specialista (salvo che non fosse possibile o fosse comunque inutile consultarlo).</a:t>
            </a:r>
            <a:endParaRPr lang="it-IT" dirty="0"/>
          </a:p>
          <a:p>
            <a:pPr lvl="0"/>
            <a:r>
              <a:rPr lang="it-IT" i="1" dirty="0"/>
              <a:t>(3) Comunque è a carico del cliente che voglia ottenere il risarcimento, l’onere di provare [v. 2697] non solo il danno, ma anche la colpa del prestatore d’opera intellettuale e il nesso di causalità tra colpa e danno.</a:t>
            </a:r>
            <a:endParaRPr lang="it-IT" dirty="0"/>
          </a:p>
          <a:p>
            <a:r>
              <a:rPr lang="it-IT" i="1" dirty="0"/>
              <a:t> </a:t>
            </a:r>
            <a:r>
              <a:rPr lang="it-IT" b="1" dirty="0"/>
              <a:t>SENTENZE</a:t>
            </a:r>
          </a:p>
          <a:p>
            <a:r>
              <a:rPr lang="it-IT" dirty="0"/>
              <a:t>Nel giudizio di responsabilità per inadempimento contrattuale del professionista (nella specie, fondato sull'asserita insufficienza dell'opera di un ingegnere edile nell'approntare i rimedi preventivi alle infiltrazioni d'acqua in un fabbricato), non costituisce mutamento della domanda, ma semplice "emendatio libelli", l'allegazione di profili di inadeguatezza della prestazione diversi da quelli inizialmente prospettati (nella specie, relativi alla mancata previsione di un fenomeno di risalita per capillarità dell'acqua), restando immutato il fatto giuridico invocato a "causa </a:t>
            </a:r>
            <a:r>
              <a:rPr lang="it-IT" dirty="0" err="1"/>
              <a:t>petendi</a:t>
            </a:r>
            <a:r>
              <a:rPr lang="it-IT" dirty="0"/>
              <a:t>" del risarcimento. </a:t>
            </a:r>
          </a:p>
          <a:p>
            <a:r>
              <a:rPr lang="it-IT" dirty="0"/>
              <a:t> Cassazione civile sez. II  26 agosto 2014 n. 18275</a:t>
            </a:r>
          </a:p>
        </p:txBody>
      </p:sp>
      <p:sp>
        <p:nvSpPr>
          <p:cNvPr id="6" name="Rettangolo 5">
            <a:extLst>
              <a:ext uri="{FF2B5EF4-FFF2-40B4-BE49-F238E27FC236}">
                <a16:creationId xmlns:a16="http://schemas.microsoft.com/office/drawing/2014/main" id="{B69A3212-038C-4FA4-AD2B-5549AA39F169}"/>
              </a:ext>
            </a:extLst>
          </p:cNvPr>
          <p:cNvSpPr/>
          <p:nvPr/>
        </p:nvSpPr>
        <p:spPr>
          <a:xfrm>
            <a:off x="2760617" y="19317"/>
            <a:ext cx="6096000" cy="1331134"/>
          </a:xfrm>
          <a:prstGeom prst="rect">
            <a:avLst/>
          </a:prstGeom>
        </p:spPr>
        <p:txBody>
          <a:bodyPr>
            <a:spAutoFit/>
          </a:bodyPr>
          <a:lstStyle/>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dirty="0">
                <a:solidFill>
                  <a:srgbClr val="0C0C0F"/>
                </a:solidFill>
                <a:latin typeface="inherit"/>
                <a:ea typeface="Times New Roman" panose="02020603050405020304" pitchFamily="18" charset="0"/>
                <a:cs typeface="Tahoma" panose="020B0604030504040204" pitchFamily="34" charset="0"/>
              </a:rPr>
              <a:t>Titolo III Del lavoro autonomo</a:t>
            </a:r>
          </a:p>
          <a:p>
            <a:pPr algn="ctr" fontAlgn="base"/>
            <a:r>
              <a:rPr lang="it-IT" b="1" dirty="0"/>
              <a:t>Capo II - Delle professioni intellettuali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94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1350451"/>
            <a:ext cx="10515600" cy="5063412"/>
          </a:xfrm>
        </p:spPr>
        <p:txBody>
          <a:bodyPr>
            <a:normAutofit fontScale="62500" lnSpcReduction="20000"/>
          </a:bodyPr>
          <a:lstStyle/>
          <a:p>
            <a:r>
              <a:rPr lang="it-IT" dirty="0"/>
              <a:t> </a:t>
            </a:r>
            <a:r>
              <a:rPr lang="it-IT" b="1" dirty="0"/>
              <a:t>Art. 2237 codice civile: Recesso</a:t>
            </a:r>
          </a:p>
          <a:p>
            <a:r>
              <a:rPr lang="it-IT" dirty="0"/>
              <a:t> Il cliente può recedere dal contratto, rimborsando al prestatore d’opera le spese sostenute e pagando il compenso per l’opera svolta (</a:t>
            </a:r>
            <a:r>
              <a:rPr lang="it-IT" b="1" dirty="0"/>
              <a:t>1</a:t>
            </a:r>
            <a:r>
              <a:rPr lang="it-IT" dirty="0"/>
              <a:t>).</a:t>
            </a:r>
          </a:p>
          <a:p>
            <a:r>
              <a:rPr lang="it-IT" dirty="0"/>
              <a:t>Il prestatore d’opera può recedere dal contratto per giusta causa (</a:t>
            </a:r>
            <a:r>
              <a:rPr lang="it-IT" b="1" dirty="0"/>
              <a:t>2</a:t>
            </a:r>
            <a:r>
              <a:rPr lang="it-IT" dirty="0"/>
              <a:t>). In tal caso egli ha diritto al rimborso delle spese fatte e al compenso per l’opera svolta, da determinarsi con riguardo al risultato utile che ne sia derivato al cliente. Il recesso del prestatore d’opera deve essere esercitato in modo da evitare pregiudizio al cliente.</a:t>
            </a:r>
          </a:p>
          <a:p>
            <a:r>
              <a:rPr lang="it-IT" dirty="0"/>
              <a:t> (</a:t>
            </a:r>
            <a:r>
              <a:rPr lang="it-IT" i="1" dirty="0"/>
              <a:t>1) Il cliente può recedere ad </a:t>
            </a:r>
            <a:r>
              <a:rPr lang="it-IT" i="1" dirty="0" err="1"/>
              <a:t>nutum</a:t>
            </a:r>
            <a:r>
              <a:rPr lang="it-IT" i="1" dirty="0"/>
              <a:t>, ossia in qualunque momento e senza giustificazione causale: secondo una parte minoritaria della dottrina, però, potendo il recesso del cliente compromettere la reputazione del professionista, sarebbe prospettabile un obbligo del primo di risarcire i danni [v. 1223] eventualmente subiti dal secondo. Solo le parti possono pattuire l’inosservanza (deroga) dei termini di recesso previsti per il cliente.</a:t>
            </a:r>
            <a:endParaRPr lang="it-IT" dirty="0"/>
          </a:p>
          <a:p>
            <a:r>
              <a:rPr lang="it-IT" i="1" dirty="0"/>
              <a:t>(2) È giusta causa, ad esempio, la costante inutilizzazione, da parte del cliente, dei pareri del professionista nella misura in cui ciò danneggi la sua dignità professionale.</a:t>
            </a:r>
            <a:endParaRPr lang="it-IT" dirty="0"/>
          </a:p>
          <a:p>
            <a:r>
              <a:rPr lang="it-IT" dirty="0"/>
              <a:t> </a:t>
            </a:r>
            <a:r>
              <a:rPr lang="it-IT" b="1" dirty="0"/>
              <a:t>SENTENZE</a:t>
            </a:r>
          </a:p>
          <a:p>
            <a:r>
              <a:rPr lang="it-IT" dirty="0"/>
              <a:t>Il recesso per giusta causa del prestatore d'opera intellettuale, ai sensi dell'art. 2237, terzo comma, cod. civ., particolare applicazione del principio di buona fede oggettiva, va esercitato con modalità tali da evitare al cliente il pregiudizio dell'improvvisa rottura del rapporto, concedendogli il tempo di provvedere agli interessi sottesi al contratto. Rigetta, App. Roma, 13/03/2007</a:t>
            </a:r>
          </a:p>
          <a:p>
            <a:r>
              <a:rPr lang="it-IT" i="1" dirty="0"/>
              <a:t>Cassazione civile sez. II  23 aprile 2014 n. 9220 </a:t>
            </a:r>
            <a:endParaRPr lang="it-IT" dirty="0"/>
          </a:p>
        </p:txBody>
      </p:sp>
      <p:sp>
        <p:nvSpPr>
          <p:cNvPr id="6" name="Rettangolo 5">
            <a:extLst>
              <a:ext uri="{FF2B5EF4-FFF2-40B4-BE49-F238E27FC236}">
                <a16:creationId xmlns:a16="http://schemas.microsoft.com/office/drawing/2014/main" id="{B69A3212-038C-4FA4-AD2B-5549AA39F169}"/>
              </a:ext>
            </a:extLst>
          </p:cNvPr>
          <p:cNvSpPr/>
          <p:nvPr/>
        </p:nvSpPr>
        <p:spPr>
          <a:xfrm>
            <a:off x="2760617" y="19317"/>
            <a:ext cx="6096000" cy="1331134"/>
          </a:xfrm>
          <a:prstGeom prst="rect">
            <a:avLst/>
          </a:prstGeom>
        </p:spPr>
        <p:txBody>
          <a:bodyPr>
            <a:spAutoFit/>
          </a:bodyPr>
          <a:lstStyle/>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dirty="0">
                <a:solidFill>
                  <a:srgbClr val="0C0C0F"/>
                </a:solidFill>
                <a:latin typeface="inherit"/>
                <a:ea typeface="Times New Roman" panose="02020603050405020304" pitchFamily="18" charset="0"/>
                <a:cs typeface="Tahoma" panose="020B0604030504040204" pitchFamily="34" charset="0"/>
              </a:rPr>
              <a:t>Titolo III Del lavoro autonomo</a:t>
            </a:r>
          </a:p>
          <a:p>
            <a:pPr algn="ctr" fontAlgn="base"/>
            <a:r>
              <a:rPr lang="it-IT" b="1" dirty="0"/>
              <a:t>Capo II - Delle professioni intellettuali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69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913000"/>
          </a:xfrm>
        </p:spPr>
        <p:txBody>
          <a:bodyPr>
            <a:normAutofit fontScale="90000"/>
          </a:bodyPr>
          <a:lstStyle/>
          <a:p>
            <a:r>
              <a:rPr lang="it-IT" sz="3200" b="1" dirty="0">
                <a:solidFill>
                  <a:srgbClr val="C00000"/>
                </a:solidFill>
              </a:rPr>
              <a:t>Cultura scientifica e umanistica: un equivoco intellettuale? </a:t>
            </a:r>
            <a:endParaRPr lang="it-IT" sz="3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143692" y="809897"/>
            <a:ext cx="11875856" cy="5146766"/>
          </a:xfrm>
        </p:spPr>
        <p:txBody>
          <a:bodyPr>
            <a:noAutofit/>
          </a:bodyPr>
          <a:lstStyle/>
          <a:p>
            <a:pPr algn="l"/>
            <a:r>
              <a:rPr lang="it-IT" dirty="0"/>
              <a:t>Agli inizi del secolo scorso vi furono </a:t>
            </a:r>
            <a:r>
              <a:rPr lang="it-IT" b="1" dirty="0"/>
              <a:t>rapidissimi progressi </a:t>
            </a:r>
            <a:r>
              <a:rPr lang="it-IT" dirty="0"/>
              <a:t>nel campo scientifico. Questi hanno causato una progressiva </a:t>
            </a:r>
            <a:r>
              <a:rPr lang="it-IT" b="1" dirty="0"/>
              <a:t>divaricazione tra cultura umanistica e scientifica</a:t>
            </a:r>
            <a:r>
              <a:rPr lang="it-IT" dirty="0"/>
              <a:t>, in quanto ciò di cui si occupava la scienza era di scarsa comprensione per gli umanisti, e viceversa.</a:t>
            </a:r>
          </a:p>
          <a:p>
            <a:pPr algn="l"/>
            <a:r>
              <a:rPr lang="it-IT" dirty="0"/>
              <a:t>Alla fine degli anni ’50 lo scienziato Charles Percy Snow, si rende conto della divisione che sta avvenendo tra cultura scientifico-tecnologica e cultura umanistica, perciò immagina le </a:t>
            </a:r>
            <a:r>
              <a:rPr lang="it-IT" b="1" dirty="0"/>
              <a:t>Accademie separate</a:t>
            </a:r>
            <a:r>
              <a:rPr lang="it-IT" dirty="0"/>
              <a:t>: da una parte gli scienziati che non hanno mai letto romanzi, e dell’altra parte gli umanisti che, cosa più plausibile, non conoscono la seconda legge della termodinamica.</a:t>
            </a:r>
          </a:p>
          <a:p>
            <a:pPr algn="l"/>
            <a:r>
              <a:rPr lang="it-IT" b="1" dirty="0"/>
              <a:t>Massimo Cacciari definisce</a:t>
            </a:r>
            <a:r>
              <a:rPr lang="it-IT" dirty="0"/>
              <a:t>, nel “Il computer di Dio”, </a:t>
            </a:r>
            <a:r>
              <a:rPr lang="it-IT" b="1" dirty="0"/>
              <a:t>la separazione </a:t>
            </a:r>
            <a:r>
              <a:rPr lang="it-IT" dirty="0"/>
              <a:t>tra cultura umanistica e scientifica </a:t>
            </a:r>
            <a:r>
              <a:rPr lang="it-IT" b="1" dirty="0"/>
              <a:t>come un anacronistico equivoco intellettuale</a:t>
            </a:r>
            <a:r>
              <a:rPr lang="it-IT" dirty="0"/>
              <a:t>.</a:t>
            </a:r>
          </a:p>
          <a:p>
            <a:pPr algn="l"/>
            <a:r>
              <a:rPr lang="it-IT" dirty="0"/>
              <a:t> È un equivoco perchè la cultura è una sola e le cosiddette “culture umanistica e scientifica” sono ciascuna una metà di un tutto. È una disputa senza senso, analoga a quella di chi dicesse di essere a favore di uno dei due emisferi del cervello, ma non dell’altro. In realtà, così come abbiamo bisogno di entrambi gli emisferi, abbiamo bisogno di entrambe le culture.</a:t>
            </a:r>
            <a:endParaRPr lang="it-IT" sz="2800" dirty="0">
              <a:solidFill>
                <a:srgbClr val="FF0000"/>
              </a:solidFill>
            </a:endParaRP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spTree>
    <p:extLst>
      <p:ext uri="{BB962C8B-B14F-4D97-AF65-F5344CB8AC3E}">
        <p14:creationId xmlns:p14="http://schemas.microsoft.com/office/powerpoint/2010/main" val="396598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1350451"/>
            <a:ext cx="10515600" cy="5063412"/>
          </a:xfrm>
        </p:spPr>
        <p:txBody>
          <a:bodyPr>
            <a:normAutofit fontScale="55000" lnSpcReduction="20000"/>
          </a:bodyPr>
          <a:lstStyle/>
          <a:p>
            <a:r>
              <a:rPr lang="it-IT" dirty="0"/>
              <a:t> </a:t>
            </a:r>
            <a:r>
              <a:rPr lang="it-IT" sz="3300" b="1" dirty="0"/>
              <a:t>Art. 2237 codice civile: Recesso – sentenze Cassazione</a:t>
            </a:r>
          </a:p>
          <a:p>
            <a:r>
              <a:rPr lang="it-IT" dirty="0"/>
              <a:t> L'art. 2237 c.c. ammette la facoltà di recedere indipendentemente da quello che è stato il comportamento del prestatore d'opera intellettuale, ossia prescindendo dalla presenza o meno di giusti motivi a carico di quest'ultimo. Tale amplissima facoltà ha come contropartita l'imposizione a carico del cliente dell'obbligo di rimborsare il prestatore delle spese sostenute e di corrispondergli il compenso per l'opera da lui svolta, mentre nessuna indennità è prevista, a differenza di quanto prescritto dall'art. 2227 c.c., per il mancato guadagno.</a:t>
            </a:r>
          </a:p>
          <a:p>
            <a:r>
              <a:rPr lang="it-IT" i="1" dirty="0"/>
              <a:t>Cassazione civile sez. VI  07 novembre 2012 n. 19265  </a:t>
            </a:r>
            <a:endParaRPr lang="it-IT" dirty="0"/>
          </a:p>
          <a:p>
            <a:r>
              <a:rPr lang="it-IT" dirty="0"/>
              <a:t>L'art. 2237 c.c., il quale pone a carico del cliente che receda dal contratto d'opera il compenso per l'opera svolta (indipendentemente dall'utilità che ne sia derivata), può essere derogato dai contraenti, i quali possono subordinare il diritto del professionista al compenso alla realizzazione di un determinato risultato, con la conseguenza che il fatto oggettivo del mancato verificarsi dell'evento dedotto come oggetto della condizione sospensiva comporta l'esclusione del compenso stesso, salvo che il recesso ante tempus da parte del cliente sia stato causa del venir meno del risultato oggetto di tale condizione. (Nella specie, la S.C. ha confermato la sentenza di merito che, in applicazione dell'enunciato principio, aveva negato il diritto al compenso al professionista per l'assistenza medico-legale svolta in un giudizio risarcitorio, avendo le parti condizionato il compenso stesso all'esito positivo della lite, laddove la causa si era conclusa con il definitivo rigetto della domanda di risarcimento, escludendo altresì che il recesso, operato dal cliente già al termine del procedimento di primo grado, potesse valutarsi come causa del mancato avveramento del risultato auspicato).</a:t>
            </a:r>
          </a:p>
          <a:p>
            <a:r>
              <a:rPr lang="it-IT" dirty="0"/>
              <a:t> Cassazione civile sez. II  14 agosto 2012 n. 14510  </a:t>
            </a:r>
          </a:p>
          <a:p>
            <a:r>
              <a:rPr lang="it-IT" dirty="0"/>
              <a:t> L'art. 2237 c.c. consente al cliente di recedere dal contratto di prestazione di opera intellettuale indipendentemente da quello che è stato il comportamento del prestatore d'opera intellettuale, cioè prescindendo dalla presenza o meno di giusti motivi a carico di quest'ultimo. Tale facoltà ha come contropartita l'imposizione a carico del cliente dell'obbligo di rimborsare il prestatore delle spese sostenute e di corrispondergli il compenso per l'opera da lui svolta, mentre nessuna indennità è prevista per il mancato guadagno. Tuttavia, resta a carico del prestatore d'opera intellettuale dimostrare le spese sostenute e l'attività che abbia "medio tempore" svolto.</a:t>
            </a:r>
          </a:p>
          <a:p>
            <a:r>
              <a:rPr lang="it-IT" dirty="0"/>
              <a:t> Cassazione civile sez. II  11 luglio 2012 n. 11737</a:t>
            </a:r>
          </a:p>
        </p:txBody>
      </p:sp>
      <p:sp>
        <p:nvSpPr>
          <p:cNvPr id="6" name="Rettangolo 5">
            <a:extLst>
              <a:ext uri="{FF2B5EF4-FFF2-40B4-BE49-F238E27FC236}">
                <a16:creationId xmlns:a16="http://schemas.microsoft.com/office/drawing/2014/main" id="{B69A3212-038C-4FA4-AD2B-5549AA39F169}"/>
              </a:ext>
            </a:extLst>
          </p:cNvPr>
          <p:cNvSpPr/>
          <p:nvPr/>
        </p:nvSpPr>
        <p:spPr>
          <a:xfrm>
            <a:off x="2760617" y="19317"/>
            <a:ext cx="6096000" cy="1331134"/>
          </a:xfrm>
          <a:prstGeom prst="rect">
            <a:avLst/>
          </a:prstGeom>
        </p:spPr>
        <p:txBody>
          <a:bodyPr>
            <a:spAutoFit/>
          </a:bodyPr>
          <a:lstStyle/>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Codice Civile</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u="sng" dirty="0">
                <a:solidFill>
                  <a:srgbClr val="1E5192"/>
                </a:solidFill>
                <a:latin typeface="inherit"/>
                <a:ea typeface="Times New Roman" panose="02020603050405020304" pitchFamily="18" charset="0"/>
                <a:cs typeface="Tahoma" panose="020B0604030504040204" pitchFamily="34" charset="0"/>
                <a:hlinkClick r:id="rId2">
                  <a:extLst>
                    <a:ext uri="{A12FA001-AC4F-418D-AE19-62706E023703}">
                      <ahyp:hlinkClr xmlns:ahyp="http://schemas.microsoft.com/office/drawing/2018/hyperlinkcolor" val="tx"/>
                    </a:ext>
                  </a:extLst>
                </a:hlinkClick>
              </a:rPr>
              <a:t>Libro Quinto Del lavoro</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marL="36000" algn="ctr" fontAlgn="base">
              <a:lnSpc>
                <a:spcPts val="2105"/>
              </a:lnSpc>
              <a:spcBef>
                <a:spcPts val="600"/>
              </a:spcBef>
              <a:spcAft>
                <a:spcPts val="0"/>
              </a:spcAft>
            </a:pPr>
            <a:r>
              <a:rPr lang="it-IT" b="1" dirty="0">
                <a:solidFill>
                  <a:srgbClr val="0C0C0F"/>
                </a:solidFill>
                <a:latin typeface="inherit"/>
                <a:ea typeface="Times New Roman" panose="02020603050405020304" pitchFamily="18" charset="0"/>
                <a:cs typeface="Tahoma" panose="020B0604030504040204" pitchFamily="34" charset="0"/>
              </a:rPr>
              <a:t>Titolo III Del lavoro autonomo</a:t>
            </a:r>
          </a:p>
          <a:p>
            <a:pPr algn="ctr" fontAlgn="base"/>
            <a:r>
              <a:rPr lang="it-IT" b="1" dirty="0"/>
              <a:t>Capo II - Delle professioni intellettuali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56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2C57D9-A3EA-4A6B-A6BF-A0939EE44ECB}"/>
              </a:ext>
            </a:extLst>
          </p:cNvPr>
          <p:cNvSpPr>
            <a:spLocks noGrp="1"/>
          </p:cNvSpPr>
          <p:nvPr>
            <p:ph idx="1"/>
          </p:nvPr>
        </p:nvSpPr>
        <p:spPr>
          <a:xfrm>
            <a:off x="838200" y="757646"/>
            <a:ext cx="10515600" cy="5656217"/>
          </a:xfrm>
        </p:spPr>
        <p:txBody>
          <a:bodyPr>
            <a:normAutofit fontScale="55000" lnSpcReduction="20000"/>
          </a:bodyPr>
          <a:lstStyle/>
          <a:p>
            <a:pPr marL="0" indent="0">
              <a:buNone/>
            </a:pPr>
            <a:r>
              <a:rPr lang="it-IT" sz="3300" b="1" dirty="0"/>
              <a:t>Cosa è:</a:t>
            </a:r>
          </a:p>
          <a:p>
            <a:pPr marL="0" indent="0">
              <a:buNone/>
            </a:pPr>
            <a:r>
              <a:rPr lang="it-IT" sz="2900" b="1" u="sng" dirty="0">
                <a:solidFill>
                  <a:srgbClr val="FF0000"/>
                </a:solidFill>
              </a:rPr>
              <a:t>Art. 4 - Commissione Parcelle</a:t>
            </a:r>
          </a:p>
          <a:p>
            <a:pPr marL="0" indent="0">
              <a:buNone/>
            </a:pPr>
            <a:r>
              <a:rPr lang="it-IT" dirty="0"/>
              <a:t>Nell’esercizio delle funzioni di cui all’art. 1, (</a:t>
            </a:r>
            <a:r>
              <a:rPr lang="it-IT" i="1" dirty="0"/>
              <a:t>formulazione e al rilascio dei pareri di congruità sui corrispettivi per le prestazioni professionali degli Architetti</a:t>
            </a:r>
            <a:r>
              <a:rPr lang="it-IT" dirty="0"/>
              <a:t> ) il Consiglio dell’Ordine si avvale di un’apposita Commissione consultiva, denominata “</a:t>
            </a:r>
            <a:r>
              <a:rPr lang="it-IT" b="1" dirty="0"/>
              <a:t>Commissione Parcelle</a:t>
            </a:r>
            <a:r>
              <a:rPr lang="it-IT" dirty="0"/>
              <a:t>”.</a:t>
            </a:r>
          </a:p>
          <a:p>
            <a:pPr marL="0" indent="0">
              <a:buNone/>
            </a:pPr>
            <a:r>
              <a:rPr lang="it-IT" dirty="0"/>
              <a:t>Il Consiglio dell’Ordine può consultare la </a:t>
            </a:r>
            <a:r>
              <a:rPr lang="it-IT" b="1" dirty="0"/>
              <a:t>CP</a:t>
            </a:r>
            <a:r>
              <a:rPr lang="it-IT" dirty="0"/>
              <a:t> anche in merito a </a:t>
            </a:r>
            <a:r>
              <a:rPr lang="it-IT" u="sng" dirty="0"/>
              <a:t>problemi di interpretazione </a:t>
            </a:r>
            <a:r>
              <a:rPr lang="it-IT" dirty="0"/>
              <a:t>e </a:t>
            </a:r>
            <a:r>
              <a:rPr lang="it-IT" u="sng" dirty="0"/>
              <a:t>di applicazione</a:t>
            </a:r>
            <a:r>
              <a:rPr lang="it-IT" dirty="0"/>
              <a:t> della normativa relativa  alla determinazione e al calcolo dei corrispettivi per le prestazioni professionali.</a:t>
            </a:r>
          </a:p>
          <a:p>
            <a:pPr marL="0" indent="0">
              <a:buNone/>
            </a:pPr>
            <a:r>
              <a:rPr lang="it-IT" dirty="0"/>
              <a:t> </a:t>
            </a:r>
            <a:r>
              <a:rPr lang="it-IT" sz="3300" b="1" dirty="0"/>
              <a:t>Come è composta:</a:t>
            </a:r>
          </a:p>
          <a:p>
            <a:pPr marL="0" indent="0">
              <a:buNone/>
            </a:pPr>
            <a:r>
              <a:rPr lang="it-IT" dirty="0"/>
              <a:t>Il Consiglio dell’Ordine successivamente al suo insediamento, nomina mediante votazione palese i componenti della CP scegliendoli fra gli iscritti all’Albo.</a:t>
            </a:r>
          </a:p>
          <a:p>
            <a:pPr marL="0" indent="0">
              <a:buNone/>
            </a:pPr>
            <a:r>
              <a:rPr lang="it-IT" dirty="0"/>
              <a:t>Il Consiglio ha facoltà di integrare o ridurre il numero dei componenti la Commissione e di sostituirli in caso di rinuncia, durante il corso del mandato.</a:t>
            </a:r>
          </a:p>
          <a:p>
            <a:pPr marL="0" indent="0">
              <a:buNone/>
            </a:pPr>
            <a:r>
              <a:rPr lang="it-IT" dirty="0"/>
              <a:t>I Commissari sono tenuti al rispetto assoluto del segreto di ufficio e di quello professionale; ogni violazione costituisce mancanza deontologica e verrà perseguita come tale.</a:t>
            </a:r>
          </a:p>
          <a:p>
            <a:pPr marL="0" indent="0">
              <a:buNone/>
            </a:pPr>
            <a:r>
              <a:rPr lang="it-IT" dirty="0"/>
              <a:t> </a:t>
            </a:r>
            <a:r>
              <a:rPr lang="it-IT" sz="3300" b="1" dirty="0"/>
              <a:t>Cosa fa:</a:t>
            </a:r>
          </a:p>
          <a:p>
            <a:pPr marL="0" indent="0">
              <a:buNone/>
            </a:pPr>
            <a:r>
              <a:rPr lang="it-IT" dirty="0"/>
              <a:t>La CP esamina la documentazione depositata, ai sensi degli articoli successivi, dal richiedente e dal contro interessato, verificando preliminarmente il contenuto della prestazione e, in particolare:</a:t>
            </a:r>
          </a:p>
          <a:p>
            <a:pPr marL="0" indent="0">
              <a:buNone/>
            </a:pPr>
            <a:r>
              <a:rPr lang="it-IT" dirty="0"/>
              <a:t>• la titolarità dell'incarico e la corrispondenza tra il Committente dichiarato e quanto desumibile dalla documentazione depositata;</a:t>
            </a:r>
          </a:p>
          <a:p>
            <a:pPr marL="0" indent="0">
              <a:buNone/>
            </a:pPr>
            <a:r>
              <a:rPr lang="it-IT" dirty="0"/>
              <a:t>• la conformità della prestazione effettivamente svolta dal Professionista a quanto convenuto e definito nel disciplinare d’incarico e negli eventuali allegati. (ovvero dichiarato nell’autocertificazione Allegato B della Procedura di cui all’art. 9);</a:t>
            </a:r>
          </a:p>
          <a:p>
            <a:pPr marL="0" indent="0">
              <a:buNone/>
            </a:pPr>
            <a:r>
              <a:rPr lang="it-IT" dirty="0"/>
              <a:t>• la completezza della prestazione professionale, desumibile dagli elaborati progettuali e/o dai documenti depositati, valutata con riferimento ai contenuti delle prestazioni descritte nel disciplinare d’incarico e negli eventuali allegati.</a:t>
            </a:r>
          </a:p>
          <a:p>
            <a:pPr marL="0" indent="0">
              <a:buNone/>
            </a:pPr>
            <a:endParaRPr lang="it-IT" dirty="0"/>
          </a:p>
        </p:txBody>
      </p:sp>
      <p:sp>
        <p:nvSpPr>
          <p:cNvPr id="6" name="Rettangolo 5">
            <a:extLst>
              <a:ext uri="{FF2B5EF4-FFF2-40B4-BE49-F238E27FC236}">
                <a16:creationId xmlns:a16="http://schemas.microsoft.com/office/drawing/2014/main" id="{B69A3212-038C-4FA4-AD2B-5549AA39F169}"/>
              </a:ext>
            </a:extLst>
          </p:cNvPr>
          <p:cNvSpPr/>
          <p:nvPr/>
        </p:nvSpPr>
        <p:spPr>
          <a:xfrm>
            <a:off x="2760616" y="19317"/>
            <a:ext cx="7141029" cy="646331"/>
          </a:xfrm>
          <a:prstGeom prst="rect">
            <a:avLst/>
          </a:prstGeom>
        </p:spPr>
        <p:txBody>
          <a:bodyPr wrap="square">
            <a:spAutoFit/>
          </a:bodyPr>
          <a:lstStyle/>
          <a:p>
            <a:pPr algn="ctr"/>
            <a:r>
              <a:rPr lang="it-IT" b="1" dirty="0"/>
              <a:t>Alcune note di chiarimento per tutti:</a:t>
            </a:r>
          </a:p>
          <a:p>
            <a:pPr algn="ctr"/>
            <a:r>
              <a:rPr lang="it-IT" b="1" dirty="0">
                <a:solidFill>
                  <a:srgbClr val="FF0000"/>
                </a:solidFill>
              </a:rPr>
              <a:t>COMMISSIONE PARCELLE</a:t>
            </a:r>
            <a:r>
              <a:rPr lang="it-IT" dirty="0"/>
              <a:t>: Cosa è e cosa fa, soprattutto… cosa </a:t>
            </a:r>
            <a:r>
              <a:rPr lang="it-IT" b="1" dirty="0"/>
              <a:t>NON</a:t>
            </a:r>
            <a:r>
              <a:rPr lang="it-IT" dirty="0"/>
              <a:t> fa!</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50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FDCC5C-B6ED-479F-B743-91D0C4DFEB2D}"/>
              </a:ext>
            </a:extLst>
          </p:cNvPr>
          <p:cNvSpPr>
            <a:spLocks noGrp="1"/>
          </p:cNvSpPr>
          <p:nvPr>
            <p:ph idx="1"/>
          </p:nvPr>
        </p:nvSpPr>
        <p:spPr>
          <a:xfrm>
            <a:off x="838200" y="300446"/>
            <a:ext cx="10515600" cy="5876517"/>
          </a:xfrm>
        </p:spPr>
        <p:txBody>
          <a:bodyPr>
            <a:normAutofit fontScale="70000" lnSpcReduction="20000"/>
          </a:bodyPr>
          <a:lstStyle/>
          <a:p>
            <a:pPr marL="0" indent="0">
              <a:buNone/>
            </a:pPr>
            <a:r>
              <a:rPr lang="it-IT" b="1" dirty="0"/>
              <a:t>Cosa fa:</a:t>
            </a:r>
          </a:p>
          <a:p>
            <a:pPr marL="0" indent="0">
              <a:buNone/>
            </a:pPr>
            <a:r>
              <a:rPr lang="it-IT" dirty="0"/>
              <a:t>Una volta valutato il contenuto della prestazione, ai sensi di quanto sopra esposto, la CP esamina gli aspetti economici della prestazione professionale.</a:t>
            </a:r>
          </a:p>
          <a:p>
            <a:pPr marL="0" indent="0">
              <a:buNone/>
            </a:pPr>
            <a:r>
              <a:rPr lang="it-IT" b="1" dirty="0"/>
              <a:t>L'Ordine</a:t>
            </a:r>
            <a:r>
              <a:rPr lang="it-IT" dirty="0"/>
              <a:t> è tenuto ad esprimere il proprio parere in merito ai corrispettivi professionali (compenso + spese) sulla base dei criteri di proporzionalità, adeguatezza di cui alle Premesse e all’articolo 7, tenuto conto della complessità della prestazione professionale e, in ogni caso, in conformità con la normativa vigente.</a:t>
            </a:r>
          </a:p>
          <a:p>
            <a:pPr marL="0" indent="0">
              <a:buNone/>
            </a:pPr>
            <a:r>
              <a:rPr lang="it-IT" dirty="0"/>
              <a:t>In particolare, in presenza di una espressa pattuizione fra il Committente e il Professionista avente ad oggetto il valore economico delle prestazioni professionali, la valutazione della convalida del corrispettivo viene condotta dalla CP sulla base di quanto pattuito.</a:t>
            </a:r>
          </a:p>
          <a:p>
            <a:pPr marL="0" indent="0">
              <a:buNone/>
            </a:pPr>
            <a:r>
              <a:rPr lang="it-IT" i="1" u="sng" dirty="0"/>
              <a:t>Tuttavia, qualora la CP riscontrasse la mancata corrispondenza fra le prestazioni pattuite e quelle effettivamente svolte dal Professionista, il corrispettivo potrà essere riparametrato in base ai criteri per la determinazione del corrispettivo definiti dalla legge e dalla giurisprudenza e, in particolare, dalla Corte di Cassazione Civile a Sezioni Unite con sentenza n. 17406 del 12.10.2012</a:t>
            </a:r>
            <a:endParaRPr lang="it-IT" i="1" dirty="0"/>
          </a:p>
          <a:p>
            <a:pPr marL="0" indent="0">
              <a:buNone/>
            </a:pPr>
            <a:r>
              <a:rPr lang="it-IT" dirty="0"/>
              <a:t>In assenza di contratto non vengono rilasciati pareri relativi a prestazioni rese a Committenti pubblici. </a:t>
            </a:r>
          </a:p>
          <a:p>
            <a:pPr marL="0" indent="0">
              <a:buNone/>
            </a:pPr>
            <a:r>
              <a:rPr lang="it-IT" dirty="0"/>
              <a:t>Le pratiche oggetto di disamina da parte della CP – ivi comprese le attività di Consulenza - sono sempre riservate e possono essere rese note esclusivamente al Consiglio dell’Ordine ed al diretto interessato.</a:t>
            </a:r>
          </a:p>
          <a:p>
            <a:pPr marL="0" indent="0">
              <a:buNone/>
            </a:pPr>
            <a:r>
              <a:rPr lang="it-IT" u="sng" dirty="0"/>
              <a:t>I pareri vengono espressi in forma scritta e sono rilasciati dall’Ordine su deliberazione del</a:t>
            </a:r>
            <a:endParaRPr lang="it-IT" dirty="0"/>
          </a:p>
          <a:p>
            <a:pPr marL="0" indent="0">
              <a:buNone/>
            </a:pPr>
            <a:r>
              <a:rPr lang="it-IT" u="sng" dirty="0"/>
              <a:t>Consiglio.</a:t>
            </a:r>
            <a:endParaRPr lang="it-IT" dirty="0"/>
          </a:p>
          <a:p>
            <a:pPr marL="0" indent="0">
              <a:buNone/>
            </a:pPr>
            <a:endParaRPr lang="it-IT" b="1" dirty="0"/>
          </a:p>
          <a:p>
            <a:pPr marL="0" indent="0">
              <a:buNone/>
            </a:pPr>
            <a:endParaRPr lang="it-IT" dirty="0"/>
          </a:p>
        </p:txBody>
      </p:sp>
    </p:spTree>
    <p:extLst>
      <p:ext uri="{BB962C8B-B14F-4D97-AF65-F5344CB8AC3E}">
        <p14:creationId xmlns:p14="http://schemas.microsoft.com/office/powerpoint/2010/main" val="1132003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FDCC5C-B6ED-479F-B743-91D0C4DFEB2D}"/>
              </a:ext>
            </a:extLst>
          </p:cNvPr>
          <p:cNvSpPr>
            <a:spLocks noGrp="1"/>
          </p:cNvSpPr>
          <p:nvPr>
            <p:ph idx="1"/>
          </p:nvPr>
        </p:nvSpPr>
        <p:spPr>
          <a:xfrm>
            <a:off x="838200" y="300446"/>
            <a:ext cx="10515600" cy="5876517"/>
          </a:xfrm>
        </p:spPr>
        <p:txBody>
          <a:bodyPr>
            <a:normAutofit lnSpcReduction="10000"/>
          </a:bodyPr>
          <a:lstStyle/>
          <a:p>
            <a:pPr marL="0" indent="0">
              <a:buNone/>
            </a:pPr>
            <a:r>
              <a:rPr lang="it-IT" b="1" dirty="0"/>
              <a:t>Cosa NON  fa:</a:t>
            </a:r>
            <a:endParaRPr lang="it-IT" dirty="0"/>
          </a:p>
          <a:p>
            <a:pPr marL="0" indent="0">
              <a:buNone/>
            </a:pPr>
            <a:r>
              <a:rPr lang="it-IT" b="1" dirty="0"/>
              <a:t> </a:t>
            </a:r>
            <a:endParaRPr lang="it-IT" dirty="0"/>
          </a:p>
          <a:p>
            <a:pPr marL="0" indent="0">
              <a:buNone/>
            </a:pPr>
            <a:r>
              <a:rPr lang="it-IT" dirty="0"/>
              <a:t>La C.P. </a:t>
            </a:r>
            <a:r>
              <a:rPr lang="it-IT" b="1" i="1" dirty="0"/>
              <a:t>non </a:t>
            </a:r>
            <a:r>
              <a:rPr lang="it-IT" dirty="0"/>
              <a:t>redige le parcelle, ma semplicemente </a:t>
            </a:r>
            <a:r>
              <a:rPr lang="it-IT" i="1" dirty="0"/>
              <a:t>indica il criterio corretto</a:t>
            </a:r>
            <a:r>
              <a:rPr lang="it-IT" dirty="0"/>
              <a:t> per redigerla.</a:t>
            </a:r>
          </a:p>
          <a:p>
            <a:pPr marL="0" indent="0">
              <a:buNone/>
            </a:pPr>
            <a:r>
              <a:rPr lang="it-IT" dirty="0"/>
              <a:t> </a:t>
            </a:r>
          </a:p>
          <a:p>
            <a:pPr marL="0" indent="0">
              <a:buNone/>
            </a:pPr>
            <a:r>
              <a:rPr lang="it-IT" dirty="0"/>
              <a:t>La C.P. </a:t>
            </a:r>
            <a:r>
              <a:rPr lang="it-IT" b="1" i="1" dirty="0"/>
              <a:t>non </a:t>
            </a:r>
            <a:r>
              <a:rPr lang="it-IT" dirty="0"/>
              <a:t>aiuta a risolvere contenziosi tra cliente e professionista.</a:t>
            </a:r>
          </a:p>
          <a:p>
            <a:pPr marL="0" indent="0">
              <a:buNone/>
            </a:pPr>
            <a:r>
              <a:rPr lang="it-IT" dirty="0"/>
              <a:t> </a:t>
            </a:r>
          </a:p>
          <a:p>
            <a:pPr marL="0" indent="0">
              <a:buNone/>
            </a:pPr>
            <a:r>
              <a:rPr lang="it-IT" dirty="0"/>
              <a:t>La C.P. </a:t>
            </a:r>
            <a:r>
              <a:rPr lang="it-IT" b="1" i="1" dirty="0"/>
              <a:t>non </a:t>
            </a:r>
            <a:r>
              <a:rPr lang="it-IT" dirty="0"/>
              <a:t>aiuta a “</a:t>
            </a:r>
            <a:r>
              <a:rPr lang="it-IT" i="1" dirty="0"/>
              <a:t>guadagnare di più…” </a:t>
            </a:r>
            <a:endParaRPr lang="it-IT" dirty="0"/>
          </a:p>
          <a:p>
            <a:pPr marL="0" indent="0">
              <a:buNone/>
            </a:pPr>
            <a:r>
              <a:rPr lang="it-IT" dirty="0"/>
              <a:t> </a:t>
            </a:r>
          </a:p>
          <a:p>
            <a:pPr marL="0" indent="0">
              <a:buNone/>
            </a:pPr>
            <a:r>
              <a:rPr lang="it-IT" dirty="0"/>
              <a:t>La C.P. </a:t>
            </a:r>
            <a:r>
              <a:rPr lang="it-IT" b="1" i="1" dirty="0"/>
              <a:t>non </a:t>
            </a:r>
            <a:r>
              <a:rPr lang="it-IT" dirty="0"/>
              <a:t>evita la seccatura di studiare ed informarsi in tema di </a:t>
            </a:r>
            <a:r>
              <a:rPr lang="it-IT" i="1" dirty="0"/>
              <a:t>corrispettivi</a:t>
            </a:r>
            <a:r>
              <a:rPr lang="it-IT" dirty="0"/>
              <a:t>  (“</a:t>
            </a:r>
            <a:r>
              <a:rPr lang="it-IT" i="1" dirty="0"/>
              <a:t>tanto se sbaglio mi dicono loro quanto posso guadagnare.</a:t>
            </a:r>
            <a:r>
              <a:rPr lang="it-IT" dirty="0"/>
              <a:t>.”) </a:t>
            </a:r>
          </a:p>
          <a:p>
            <a:pPr marL="0" indent="0">
              <a:buNone/>
            </a:pPr>
            <a:r>
              <a:rPr lang="it-IT" dirty="0"/>
              <a:t> </a:t>
            </a:r>
          </a:p>
          <a:p>
            <a:pPr marL="0" indent="0">
              <a:buNone/>
            </a:pPr>
            <a:endParaRPr lang="it-IT" b="1" dirty="0"/>
          </a:p>
          <a:p>
            <a:pPr marL="0" indent="0">
              <a:buNone/>
            </a:pPr>
            <a:endParaRPr lang="it-IT" dirty="0"/>
          </a:p>
        </p:txBody>
      </p:sp>
    </p:spTree>
    <p:extLst>
      <p:ext uri="{BB962C8B-B14F-4D97-AF65-F5344CB8AC3E}">
        <p14:creationId xmlns:p14="http://schemas.microsoft.com/office/powerpoint/2010/main" val="34920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913000"/>
          </a:xfrm>
        </p:spPr>
        <p:txBody>
          <a:bodyPr>
            <a:normAutofit fontScale="90000"/>
          </a:bodyPr>
          <a:lstStyle/>
          <a:p>
            <a:r>
              <a:rPr lang="it-IT" sz="3200" b="1" dirty="0">
                <a:solidFill>
                  <a:srgbClr val="C00000"/>
                </a:solidFill>
              </a:rPr>
              <a:t>Cultura scientifica e umanistica: un equivoco intellettuale? </a:t>
            </a:r>
            <a:endParaRPr lang="it-IT" sz="3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143692" y="809897"/>
            <a:ext cx="11875856" cy="4885509"/>
          </a:xfrm>
        </p:spPr>
        <p:txBody>
          <a:bodyPr>
            <a:noAutofit/>
          </a:bodyPr>
          <a:lstStyle/>
          <a:p>
            <a:pPr algn="l"/>
            <a:r>
              <a:rPr lang="it-IT" dirty="0"/>
              <a:t>In realtà </a:t>
            </a:r>
            <a:r>
              <a:rPr lang="it-IT" b="1" dirty="0"/>
              <a:t>la cultura è un insieme di conoscenze </a:t>
            </a:r>
            <a:r>
              <a:rPr lang="it-IT" dirty="0"/>
              <a:t>specialistiche </a:t>
            </a:r>
            <a:r>
              <a:rPr lang="it-IT" b="1" dirty="0"/>
              <a:t>dotate di un valore teorico, contemplativo e soprattutto pratico</a:t>
            </a:r>
            <a:r>
              <a:rPr lang="it-IT" dirty="0"/>
              <a:t>. </a:t>
            </a:r>
            <a:r>
              <a:rPr lang="it-IT" sz="2800" dirty="0">
                <a:solidFill>
                  <a:srgbClr val="C00000"/>
                </a:solidFill>
              </a:rPr>
              <a:t>Non esistono due culture, ma una sola</a:t>
            </a:r>
            <a:r>
              <a:rPr lang="it-IT" dirty="0"/>
              <a:t>. </a:t>
            </a:r>
          </a:p>
          <a:p>
            <a:pPr algn="l"/>
            <a:r>
              <a:rPr lang="it-IT" dirty="0"/>
              <a:t>La distinzione che si dovrebbe fare è quella tra </a:t>
            </a:r>
            <a:r>
              <a:rPr lang="it-IT" b="1" dirty="0">
                <a:solidFill>
                  <a:srgbClr val="C00000"/>
                </a:solidFill>
              </a:rPr>
              <a:t>cultura e in-cultura</a:t>
            </a:r>
            <a:r>
              <a:rPr lang="it-IT" dirty="0"/>
              <a:t>. La conoscenza non diventa cultura se è incomunicabile e ciò vale per ambedue i versanti.</a:t>
            </a:r>
          </a:p>
          <a:p>
            <a:pPr algn="l"/>
            <a:r>
              <a:rPr lang="it-IT" dirty="0"/>
              <a:t> Dice Rita Levi-Montalcini: </a:t>
            </a:r>
            <a:r>
              <a:rPr lang="it-IT" i="1" dirty="0"/>
              <a:t>Non è passato un secolo dai miei tempi, ma molti secoli. La tecnologia di oggi era impensabile </a:t>
            </a:r>
            <a:r>
              <a:rPr lang="it-IT" i="1" dirty="0" err="1"/>
              <a:t>cinquanta-sessant’anni</a:t>
            </a:r>
            <a:r>
              <a:rPr lang="it-IT" i="1" dirty="0"/>
              <a:t> fa. Ma la tecnica da sola non basta, serve una visione più ampia.” </a:t>
            </a:r>
            <a:endParaRPr lang="it-IT" dirty="0"/>
          </a:p>
          <a:p>
            <a:pPr algn="l"/>
            <a:r>
              <a:rPr lang="it-IT" dirty="0"/>
              <a:t>Quale figura rappresenta meglio questa divisione? Quale professione si trova maggiormente sospesa tra il lato scientifico e quello umanistico della cultura del fare? La nostra, sicuramente.</a:t>
            </a:r>
          </a:p>
          <a:p>
            <a:pPr algn="l"/>
            <a:r>
              <a:rPr lang="it-IT" dirty="0"/>
              <a:t> Da questa premessa prende il via la comunicazione di oggi: per recuperare qualche certezza crediamo sia utile ricordare come la normativa vigente ci governa e come ci orienta nel nostro agire professionale.</a:t>
            </a:r>
            <a:endParaRPr lang="it-IT" sz="2800" dirty="0">
              <a:solidFill>
                <a:srgbClr val="FF0000"/>
              </a:solidFill>
            </a:endParaRP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spTree>
    <p:extLst>
      <p:ext uri="{BB962C8B-B14F-4D97-AF65-F5344CB8AC3E}">
        <p14:creationId xmlns:p14="http://schemas.microsoft.com/office/powerpoint/2010/main" val="315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196325" y="145092"/>
            <a:ext cx="8347547" cy="913000"/>
          </a:xfrm>
        </p:spPr>
        <p:txBody>
          <a:bodyPr>
            <a:normAutofit fontScale="90000"/>
          </a:bodyPr>
          <a:lstStyle/>
          <a:p>
            <a:r>
              <a:rPr lang="it-IT" sz="3200" b="1" dirty="0">
                <a:solidFill>
                  <a:srgbClr val="C00000"/>
                </a:solidFill>
              </a:rPr>
              <a:t>Cultura scientifica e umanistica: un equivoco intellettuale? </a:t>
            </a:r>
            <a:endParaRPr lang="it-IT" sz="3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0" y="692332"/>
            <a:ext cx="12192000" cy="5146766"/>
          </a:xfrm>
        </p:spPr>
        <p:txBody>
          <a:bodyPr>
            <a:noAutofit/>
          </a:bodyPr>
          <a:lstStyle/>
          <a:p>
            <a:r>
              <a:rPr lang="it-IT" b="1" dirty="0"/>
              <a:t>Quindi:</a:t>
            </a:r>
          </a:p>
          <a:p>
            <a:r>
              <a:rPr lang="it-IT" i="1" u="sng" dirty="0"/>
              <a:t>L’Architetto redige un </a:t>
            </a:r>
            <a:r>
              <a:rPr lang="it-IT" i="1" u="sng" dirty="0">
                <a:solidFill>
                  <a:srgbClr val="FF0000"/>
                </a:solidFill>
              </a:rPr>
              <a:t>“Contratto d’opera” </a:t>
            </a:r>
            <a:r>
              <a:rPr lang="it-IT" i="1" u="sng" dirty="0"/>
              <a:t>o svolge una </a:t>
            </a:r>
            <a:r>
              <a:rPr lang="it-IT" i="1" u="sng" dirty="0">
                <a:solidFill>
                  <a:srgbClr val="FF0000"/>
                </a:solidFill>
              </a:rPr>
              <a:t>“Prestazione d'opera intellettuale” ?</a:t>
            </a:r>
          </a:p>
          <a:p>
            <a:pPr algn="l"/>
            <a:r>
              <a:rPr lang="it-IT" dirty="0"/>
              <a:t>Il </a:t>
            </a:r>
            <a:r>
              <a:rPr lang="it-IT" b="1" dirty="0"/>
              <a:t>Codice Civile </a:t>
            </a:r>
            <a:r>
              <a:rPr lang="it-IT" dirty="0"/>
              <a:t>ci mostra la differenza.</a:t>
            </a:r>
          </a:p>
          <a:p>
            <a:r>
              <a:rPr lang="it-IT" dirty="0"/>
              <a:t> </a:t>
            </a:r>
            <a:r>
              <a:rPr lang="it-IT" b="1" dirty="0"/>
              <a:t>E ancora:</a:t>
            </a:r>
          </a:p>
          <a:p>
            <a:r>
              <a:rPr lang="it-IT" dirty="0"/>
              <a:t> </a:t>
            </a:r>
            <a:r>
              <a:rPr lang="it-IT" i="1" u="sng" dirty="0">
                <a:solidFill>
                  <a:srgbClr val="FF0000"/>
                </a:solidFill>
              </a:rPr>
              <a:t>Ingegneri-tecnici  VS Architetti-umanisti?</a:t>
            </a:r>
          </a:p>
          <a:p>
            <a:r>
              <a:rPr lang="it-IT" dirty="0"/>
              <a:t>Ha senso questa diatriba? E ha senso che venga dipanata per via legale?</a:t>
            </a:r>
          </a:p>
          <a:p>
            <a:pPr algn="l"/>
            <a:r>
              <a:rPr lang="it-IT" dirty="0"/>
              <a:t>Crediamo di no, ma </a:t>
            </a:r>
            <a:r>
              <a:rPr lang="it-IT" b="1" dirty="0"/>
              <a:t>Francesco Cappa </a:t>
            </a:r>
            <a:r>
              <a:rPr lang="it-IT" dirty="0"/>
              <a:t>ci potrà dare un interessante contributo sul tema.</a:t>
            </a:r>
          </a:p>
          <a:p>
            <a:endParaRPr lang="it-IT" b="1" dirty="0"/>
          </a:p>
          <a:p>
            <a:r>
              <a:rPr lang="it-IT" b="1" dirty="0"/>
              <a:t>Infine,</a:t>
            </a:r>
            <a:r>
              <a:rPr lang="it-IT" dirty="0"/>
              <a:t> se questi temi sono alla base del Progetto :</a:t>
            </a:r>
          </a:p>
          <a:p>
            <a:r>
              <a:rPr lang="it-IT" i="1" u="sng" dirty="0">
                <a:solidFill>
                  <a:srgbClr val="FF0000"/>
                </a:solidFill>
              </a:rPr>
              <a:t>l’Opera Pubblica, che è Progetto per eccellenza</a:t>
            </a:r>
            <a:r>
              <a:rPr lang="it-IT" dirty="0"/>
              <a:t>,</a:t>
            </a:r>
          </a:p>
          <a:p>
            <a:r>
              <a:rPr lang="it-IT" dirty="0"/>
              <a:t>come si sviluppa e soprattutto, come si verifica il suo contenuto? </a:t>
            </a:r>
          </a:p>
          <a:p>
            <a:pPr algn="l"/>
            <a:r>
              <a:rPr lang="it-IT" dirty="0"/>
              <a:t> </a:t>
            </a:r>
            <a:r>
              <a:rPr lang="it-IT" b="1" dirty="0"/>
              <a:t>Giovanni Zandonella Maiucco </a:t>
            </a:r>
            <a:r>
              <a:rPr lang="it-IT" dirty="0"/>
              <a:t>ce ne illustra contenuti e caratteristiche secondo il </a:t>
            </a:r>
            <a:r>
              <a:rPr lang="it-IT" dirty="0" err="1"/>
              <a:t>D.Lgs</a:t>
            </a:r>
            <a:r>
              <a:rPr lang="it-IT" dirty="0"/>
              <a:t> 50/2016 . </a:t>
            </a: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spTree>
    <p:extLst>
      <p:ext uri="{BB962C8B-B14F-4D97-AF65-F5344CB8AC3E}">
        <p14:creationId xmlns:p14="http://schemas.microsoft.com/office/powerpoint/2010/main" val="808612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913000"/>
          </a:xfrm>
        </p:spPr>
        <p:txBody>
          <a:bodyPr>
            <a:normAutofit fontScale="90000"/>
          </a:bodyPr>
          <a:lstStyle/>
          <a:p>
            <a:r>
              <a:rPr lang="it-IT" sz="3200" b="1" dirty="0">
                <a:solidFill>
                  <a:srgbClr val="C00000"/>
                </a:solidFill>
              </a:rPr>
              <a:t>Cultura scientifica e umanistica: un equivoco intellettuale? </a:t>
            </a:r>
            <a:endParaRPr lang="it-IT" sz="3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381128" y="809897"/>
            <a:ext cx="11638419" cy="1542232"/>
          </a:xfrm>
        </p:spPr>
        <p:txBody>
          <a:bodyPr>
            <a:noAutofit/>
          </a:bodyPr>
          <a:lstStyle/>
          <a:p>
            <a:pPr algn="r"/>
            <a:r>
              <a:rPr lang="it-IT" sz="2800" dirty="0">
                <a:solidFill>
                  <a:srgbClr val="002060"/>
                </a:solidFill>
              </a:rPr>
              <a:t>Tra cultura scientifica (le tecniche) </a:t>
            </a:r>
          </a:p>
          <a:p>
            <a:pPr algn="r"/>
            <a:r>
              <a:rPr lang="it-IT" sz="2800" dirty="0">
                <a:solidFill>
                  <a:srgbClr val="002060"/>
                </a:solidFill>
              </a:rPr>
              <a:t>e cultura umanistica      (estetica e poetica)</a:t>
            </a:r>
          </a:p>
          <a:p>
            <a:pPr algn="r"/>
            <a:r>
              <a:rPr lang="it-IT" sz="2800" dirty="0">
                <a:solidFill>
                  <a:srgbClr val="002060"/>
                </a:solidFill>
              </a:rPr>
              <a:t> il Progetto di architettura si trova spesso </a:t>
            </a:r>
          </a:p>
          <a:p>
            <a:pPr algn="r"/>
            <a:r>
              <a:rPr lang="it-IT" sz="2800" dirty="0">
                <a:solidFill>
                  <a:srgbClr val="002060"/>
                </a:solidFill>
              </a:rPr>
              <a:t>ad essere oggetto di diatribe.</a:t>
            </a:r>
          </a:p>
          <a:p>
            <a:pPr algn="r"/>
            <a:r>
              <a:rPr lang="it-IT" sz="2800" dirty="0">
                <a:solidFill>
                  <a:srgbClr val="FF0000"/>
                </a:solidFill>
              </a:rPr>
              <a:t>Privilegiare la funzionalità o privilegiare la bellezza,</a:t>
            </a:r>
          </a:p>
          <a:p>
            <a:pPr algn="r"/>
            <a:r>
              <a:rPr lang="it-IT" sz="2800" dirty="0">
                <a:solidFill>
                  <a:srgbClr val="FF0000"/>
                </a:solidFill>
              </a:rPr>
              <a:t> essere pratico o essere ben contestualizzato, e così via.</a:t>
            </a:r>
          </a:p>
          <a:p>
            <a:pPr algn="r"/>
            <a:r>
              <a:rPr lang="it-IT" sz="2800" dirty="0">
                <a:solidFill>
                  <a:srgbClr val="FF0000"/>
                </a:solidFill>
              </a:rPr>
              <a:t>In realtà il </a:t>
            </a:r>
            <a:r>
              <a:rPr lang="it-IT" sz="2800" b="1" dirty="0">
                <a:solidFill>
                  <a:srgbClr val="FF0000"/>
                </a:solidFill>
              </a:rPr>
              <a:t>PROGETTO DI ARCHITETTURA </a:t>
            </a:r>
            <a:r>
              <a:rPr lang="it-IT" sz="2800" dirty="0">
                <a:solidFill>
                  <a:srgbClr val="FF0000"/>
                </a:solidFill>
              </a:rPr>
              <a:t>è proprio quello </a:t>
            </a:r>
          </a:p>
          <a:p>
            <a:pPr algn="r"/>
            <a:r>
              <a:rPr lang="it-IT" sz="2800" dirty="0">
                <a:solidFill>
                  <a:srgbClr val="FF0000"/>
                </a:solidFill>
              </a:rPr>
              <a:t>in grado di contemperare entrambe le esigenze </a:t>
            </a:r>
          </a:p>
          <a:p>
            <a:pPr algn="r"/>
            <a:r>
              <a:rPr lang="it-IT" sz="2800" dirty="0">
                <a:solidFill>
                  <a:srgbClr val="FF0000"/>
                </a:solidFill>
              </a:rPr>
              <a:t>e (per arrivare ad essere eccellenza) </a:t>
            </a:r>
          </a:p>
          <a:p>
            <a:pPr algn="r"/>
            <a:r>
              <a:rPr lang="it-IT" sz="2800" dirty="0">
                <a:solidFill>
                  <a:srgbClr val="FF0000"/>
                </a:solidFill>
              </a:rPr>
              <a:t>senza scendere a compromessi in nessuno dei due campi.</a:t>
            </a: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spTree>
    <p:extLst>
      <p:ext uri="{BB962C8B-B14F-4D97-AF65-F5344CB8AC3E}">
        <p14:creationId xmlns:p14="http://schemas.microsoft.com/office/powerpoint/2010/main" val="44530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913000"/>
          </a:xfrm>
        </p:spPr>
        <p:txBody>
          <a:bodyPr>
            <a:normAutofit fontScale="90000"/>
          </a:bodyPr>
          <a:lstStyle/>
          <a:p>
            <a:r>
              <a:rPr lang="it-IT" sz="3200" b="1" dirty="0">
                <a:solidFill>
                  <a:srgbClr val="C00000"/>
                </a:solidFill>
              </a:rPr>
              <a:t>Cultura scientifica e umanistica: un equivoco intellettuale? </a:t>
            </a:r>
            <a:endParaRPr lang="it-IT" sz="3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45290" y="809896"/>
            <a:ext cx="11750470" cy="5297703"/>
          </a:xfrm>
        </p:spPr>
        <p:txBody>
          <a:bodyPr>
            <a:noAutofit/>
          </a:bodyPr>
          <a:lstStyle/>
          <a:p>
            <a:pPr algn="l"/>
            <a:r>
              <a:rPr lang="it-IT" sz="2800" b="1" dirty="0">
                <a:solidFill>
                  <a:srgbClr val="FF0000"/>
                </a:solidFill>
              </a:rPr>
              <a:t>Il contratto e le sue caratteristiche</a:t>
            </a:r>
          </a:p>
          <a:p>
            <a:pPr algn="l"/>
            <a:endParaRPr lang="it-IT" sz="2800" b="1" dirty="0">
              <a:solidFill>
                <a:srgbClr val="FF0000"/>
              </a:solidFill>
            </a:endParaRPr>
          </a:p>
          <a:p>
            <a:pPr algn="l"/>
            <a:r>
              <a:rPr lang="it-IT" dirty="0"/>
              <a:t>Per nostra somma sfortuna le leggi (e la giurisprudenza), che vengono applicate dai giudici per dirimere i contenziosi, non sono chiarissime e spesso ci si trova di fronte ad una duplice disciplina. Come ho più volte chiarito in questa sede, infatti, la cosiddetta “obbligazione” che deriva dal contratto tra professionista e committente si carica del valore di </a:t>
            </a:r>
            <a:r>
              <a:rPr lang="it-IT" b="1" dirty="0"/>
              <a:t>obbligazione di mezzi</a:t>
            </a:r>
            <a:r>
              <a:rPr lang="it-IT" dirty="0"/>
              <a:t> e </a:t>
            </a:r>
            <a:r>
              <a:rPr lang="it-IT" b="1" dirty="0"/>
              <a:t>obbligazione di risultato</a:t>
            </a:r>
            <a:r>
              <a:rPr lang="it-IT" dirty="0"/>
              <a:t> </a:t>
            </a:r>
            <a:r>
              <a:rPr lang="it-IT" i="1" dirty="0"/>
              <a:t>contemporaneamente</a:t>
            </a:r>
            <a:r>
              <a:rPr lang="it-IT" dirty="0"/>
              <a:t>.</a:t>
            </a:r>
          </a:p>
          <a:p>
            <a:pPr algn="l"/>
            <a:endParaRPr lang="it-IT" dirty="0"/>
          </a:p>
          <a:p>
            <a:pPr algn="l"/>
            <a:r>
              <a:rPr lang="it-IT" b="1" dirty="0"/>
              <a:t>La prima riguarda la pura opera intellettuale </a:t>
            </a:r>
            <a:r>
              <a:rPr lang="it-IT" dirty="0"/>
              <a:t>(pensiamo alla prestazione dell’avvocato, che si impegna a fare il meglio che può o sa fare, ma non ti garantisce l’esito del processo o a quella del medico, che ti cura ma non garantisce la guarigione), mentre </a:t>
            </a:r>
            <a:r>
              <a:rPr lang="it-IT" b="1" dirty="0"/>
              <a:t>la seconda riguarda il prestatore d’opera</a:t>
            </a:r>
            <a:r>
              <a:rPr lang="it-IT" dirty="0"/>
              <a:t>, che al termine ti deve garantire che la cosa sia fatta (pensiamo tipicamente all’artigiano o al prestatore di servizi).</a:t>
            </a:r>
          </a:p>
          <a:p>
            <a:pPr algn="l"/>
            <a:endParaRPr lang="it-IT" sz="2800" dirty="0">
              <a:solidFill>
                <a:srgbClr val="FF0000"/>
              </a:solidFill>
            </a:endParaRP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spTree>
    <p:extLst>
      <p:ext uri="{BB962C8B-B14F-4D97-AF65-F5344CB8AC3E}">
        <p14:creationId xmlns:p14="http://schemas.microsoft.com/office/powerpoint/2010/main" val="174482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913000"/>
          </a:xfrm>
        </p:spPr>
        <p:txBody>
          <a:bodyPr>
            <a:normAutofit fontScale="90000"/>
          </a:bodyPr>
          <a:lstStyle/>
          <a:p>
            <a:r>
              <a:rPr lang="it-IT" sz="3200" b="1" dirty="0">
                <a:solidFill>
                  <a:srgbClr val="C00000"/>
                </a:solidFill>
              </a:rPr>
              <a:t>Cultura scientifica e umanistica: un equivoco intellettuale? </a:t>
            </a:r>
            <a:endParaRPr lang="it-IT" sz="3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45290" y="809896"/>
            <a:ext cx="11750470" cy="5297703"/>
          </a:xfrm>
        </p:spPr>
        <p:txBody>
          <a:bodyPr>
            <a:noAutofit/>
          </a:bodyPr>
          <a:lstStyle/>
          <a:p>
            <a:pPr algn="l"/>
            <a:r>
              <a:rPr lang="it-IT" sz="2800" b="1" dirty="0">
                <a:solidFill>
                  <a:srgbClr val="FF0000"/>
                </a:solidFill>
              </a:rPr>
              <a:t>CILA – SCIA – ASSEVERAZIONI - …….</a:t>
            </a:r>
          </a:p>
          <a:p>
            <a:pPr algn="l"/>
            <a:endParaRPr lang="it-IT" sz="2800" b="1" dirty="0">
              <a:solidFill>
                <a:srgbClr val="FF0000"/>
              </a:solidFill>
            </a:endParaRPr>
          </a:p>
          <a:p>
            <a:pPr algn="l"/>
            <a:r>
              <a:rPr lang="it-IT" b="1" dirty="0"/>
              <a:t>Oggi noi dobbiamo </a:t>
            </a:r>
            <a:r>
              <a:rPr lang="it-IT" dirty="0"/>
              <a:t>(stante la giurisprudenza della Suprema Corte) </a:t>
            </a:r>
            <a:r>
              <a:rPr lang="it-IT" b="1" dirty="0"/>
              <a:t>garantire entrambe</a:t>
            </a:r>
            <a:r>
              <a:rPr lang="it-IT" dirty="0"/>
              <a:t>. </a:t>
            </a:r>
          </a:p>
          <a:p>
            <a:pPr algn="l"/>
            <a:r>
              <a:rPr lang="it-IT" dirty="0"/>
              <a:t>Come non bastasse, poiché la pubblica amministrazione si è rivelata “carente” (di mezzi, personale, risorse </a:t>
            </a:r>
            <a:r>
              <a:rPr lang="it-IT" dirty="0" err="1"/>
              <a:t>ecc</a:t>
            </a:r>
            <a:r>
              <a:rPr lang="it-IT" dirty="0"/>
              <a:t>…) per nostra somma sfortuna il legislatore ci ha assegnato anche il ruolo di “</a:t>
            </a:r>
            <a:r>
              <a:rPr lang="it-IT" b="1" dirty="0"/>
              <a:t>controllore a monte</a:t>
            </a:r>
            <a:r>
              <a:rPr lang="it-IT" dirty="0"/>
              <a:t>” ovvero di “</a:t>
            </a:r>
            <a:r>
              <a:rPr lang="it-IT" b="1" dirty="0"/>
              <a:t>sostituto di pubblico ufficio” </a:t>
            </a:r>
            <a:r>
              <a:rPr lang="it-IT" i="1" u="sng" dirty="0"/>
              <a:t>nell’asseverare</a:t>
            </a:r>
            <a:r>
              <a:rPr lang="it-IT" dirty="0"/>
              <a:t> il rispetto di una miriade di norme e codici, circolari interpretative e direttive interne, sentenze di Cassazione e amenità varie prodotte da burocrati legiferanti (nel rispetto, per giunta, delle autonomie locali e delle loro differenze).</a:t>
            </a:r>
          </a:p>
          <a:p>
            <a:pPr algn="l"/>
            <a:endParaRPr lang="it-IT" sz="2800" dirty="0">
              <a:solidFill>
                <a:srgbClr val="FF0000"/>
              </a:solidFill>
            </a:endParaRP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spTree>
    <p:extLst>
      <p:ext uri="{BB962C8B-B14F-4D97-AF65-F5344CB8AC3E}">
        <p14:creationId xmlns:p14="http://schemas.microsoft.com/office/powerpoint/2010/main" val="271631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913000"/>
          </a:xfrm>
        </p:spPr>
        <p:txBody>
          <a:bodyPr>
            <a:normAutofit fontScale="90000"/>
          </a:bodyPr>
          <a:lstStyle/>
          <a:p>
            <a:r>
              <a:rPr lang="it-IT" sz="3200" b="1" dirty="0">
                <a:solidFill>
                  <a:srgbClr val="C00000"/>
                </a:solidFill>
              </a:rPr>
              <a:t>Cultura scientifica e umanistica: un equivoco intellettuale? </a:t>
            </a:r>
            <a:endParaRPr lang="it-IT" sz="3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45290" y="809896"/>
            <a:ext cx="11750470" cy="4389121"/>
          </a:xfrm>
        </p:spPr>
        <p:txBody>
          <a:bodyPr>
            <a:noAutofit/>
          </a:bodyPr>
          <a:lstStyle/>
          <a:p>
            <a:pPr algn="l"/>
            <a:r>
              <a:rPr lang="it-IT" sz="2800" b="1" dirty="0">
                <a:solidFill>
                  <a:srgbClr val="FF0000"/>
                </a:solidFill>
              </a:rPr>
              <a:t>Tra Commissione Parcelle e Collegio di Deontologia</a:t>
            </a:r>
          </a:p>
          <a:p>
            <a:pPr algn="l"/>
            <a:r>
              <a:rPr lang="it-IT" dirty="0"/>
              <a:t>Eccoci allora alla esperienza maturata negli ultimi anni trascorsi tra Commissione Parcelle e Collegio di Deontologia:</a:t>
            </a:r>
          </a:p>
          <a:p>
            <a:pPr algn="l"/>
            <a:r>
              <a:rPr lang="it-IT" dirty="0"/>
              <a:t>Per prima cosa: </a:t>
            </a:r>
            <a:r>
              <a:rPr lang="it-IT" b="1" dirty="0"/>
              <a:t>la redazione di un contratto chiaro </a:t>
            </a:r>
            <a:r>
              <a:rPr lang="it-IT" dirty="0"/>
              <a:t>e sempre aggiornato </a:t>
            </a:r>
            <a:r>
              <a:rPr lang="it-IT" b="1" dirty="0"/>
              <a:t>elimina molti equivoci e malafede</a:t>
            </a:r>
            <a:r>
              <a:rPr lang="it-IT" dirty="0"/>
              <a:t>, almeno da parte di chi lo dovrà far applicare. </a:t>
            </a:r>
          </a:p>
          <a:p>
            <a:pPr algn="l"/>
            <a:r>
              <a:rPr lang="it-IT" dirty="0"/>
              <a:t>Prima però, </a:t>
            </a:r>
            <a:r>
              <a:rPr lang="it-IT" b="1" dirty="0"/>
              <a:t>un rapporto personale che sia chiaro e lineare</a:t>
            </a:r>
            <a:r>
              <a:rPr lang="it-IT" dirty="0"/>
              <a:t>, trasparente e onesto, elimina i rischi di contenzioso.</a:t>
            </a:r>
          </a:p>
          <a:p>
            <a:pPr algn="l"/>
            <a:r>
              <a:rPr lang="it-IT" dirty="0"/>
              <a:t>Come direi in poche righe? Il rispetto del </a:t>
            </a:r>
            <a:r>
              <a:rPr lang="it-IT" b="1" dirty="0"/>
              <a:t>Codice deontologico </a:t>
            </a:r>
            <a:r>
              <a:rPr lang="it-IT" dirty="0"/>
              <a:t>può evitare il ricorso al Codice Civile, e se proprio devo discutere del mio operato, tutelarmi e farmi tutelare, scrivere un contratto prima di accettare un incarico, allora è bene conoscere le basi del </a:t>
            </a:r>
            <a:r>
              <a:rPr lang="it-IT" sz="2800" b="1" dirty="0"/>
              <a:t>Codice Civile</a:t>
            </a:r>
            <a:r>
              <a:rPr lang="it-IT" dirty="0"/>
              <a:t>. </a:t>
            </a:r>
            <a:endParaRPr lang="it-IT" sz="2800" dirty="0">
              <a:solidFill>
                <a:srgbClr val="FF0000"/>
              </a:solidFill>
            </a:endParaRP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spTree>
    <p:extLst>
      <p:ext uri="{BB962C8B-B14F-4D97-AF65-F5344CB8AC3E}">
        <p14:creationId xmlns:p14="http://schemas.microsoft.com/office/powerpoint/2010/main" val="160363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GlowDiffused/>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B520A-48CC-488D-8A84-BE11C395B3AC}"/>
              </a:ext>
            </a:extLst>
          </p:cNvPr>
          <p:cNvSpPr>
            <a:spLocks noGrp="1"/>
          </p:cNvSpPr>
          <p:nvPr>
            <p:ph type="ctrTitle"/>
          </p:nvPr>
        </p:nvSpPr>
        <p:spPr>
          <a:xfrm>
            <a:off x="-222450" y="-103103"/>
            <a:ext cx="8347547" cy="1210008"/>
          </a:xfrm>
        </p:spPr>
        <p:txBody>
          <a:bodyPr>
            <a:normAutofit fontScale="90000"/>
          </a:bodyPr>
          <a:lstStyle/>
          <a:p>
            <a:r>
              <a:rPr lang="it-IT" sz="3200" b="1" dirty="0">
                <a:solidFill>
                  <a:srgbClr val="C00000"/>
                </a:solidFill>
              </a:rPr>
              <a:t>Cultura scientifica e umanistica: un equivoco intellettuale? </a:t>
            </a:r>
            <a:r>
              <a:rPr lang="it-IT" sz="2200" b="1" dirty="0">
                <a:solidFill>
                  <a:srgbClr val="FF0000"/>
                </a:solidFill>
              </a:rPr>
              <a:t>Sono solo speculazioni mentali?</a:t>
            </a:r>
            <a:br>
              <a:rPr lang="it-IT" sz="2200" b="1" dirty="0">
                <a:solidFill>
                  <a:srgbClr val="FF0000"/>
                </a:solidFill>
              </a:rPr>
            </a:br>
            <a:endParaRPr lang="it-IT" sz="2200" dirty="0">
              <a:solidFill>
                <a:srgbClr val="C00000"/>
              </a:solidFill>
            </a:endParaRPr>
          </a:p>
        </p:txBody>
      </p:sp>
      <p:sp>
        <p:nvSpPr>
          <p:cNvPr id="3" name="Sottotitolo 2">
            <a:extLst>
              <a:ext uri="{FF2B5EF4-FFF2-40B4-BE49-F238E27FC236}">
                <a16:creationId xmlns:a16="http://schemas.microsoft.com/office/drawing/2014/main" id="{DCCF82AB-5FF2-4C44-B52C-699220D562F9}"/>
              </a:ext>
            </a:extLst>
          </p:cNvPr>
          <p:cNvSpPr>
            <a:spLocks noGrp="1"/>
          </p:cNvSpPr>
          <p:nvPr>
            <p:ph type="subTitle" idx="1"/>
          </p:nvPr>
        </p:nvSpPr>
        <p:spPr>
          <a:xfrm>
            <a:off x="45290" y="809896"/>
            <a:ext cx="8817974" cy="4395767"/>
          </a:xfrm>
        </p:spPr>
        <p:txBody>
          <a:bodyPr>
            <a:noAutofit/>
          </a:bodyPr>
          <a:lstStyle/>
          <a:p>
            <a:pPr algn="l"/>
            <a:r>
              <a:rPr lang="it-IT" dirty="0"/>
              <a:t>Ci rendiamo conto che i riferimenti all’umanesimo nella trattazione di argomenti così apparentemente diversi e specifici sembrano un espediente, ma noi siamo  di opinione diversa. Il dubbio mi era sorto subito, ma domenica 20 ottobre, nel leggere il sole 24 ore, mi sono imbattuto in tre articoli interessanti che hanno placato questa incertezza e ancor più chiaro il Rettore del </a:t>
            </a:r>
            <a:r>
              <a:rPr lang="it-IT" dirty="0" err="1"/>
              <a:t>PoliMi</a:t>
            </a:r>
            <a:r>
              <a:rPr lang="it-IT" dirty="0"/>
              <a:t> – Ferruccio Resta.</a:t>
            </a:r>
          </a:p>
          <a:p>
            <a:pPr algn="l"/>
            <a:r>
              <a:rPr lang="it-IT" dirty="0"/>
              <a:t>Il primo, a pagina 22 a firma di Nicola Scaffai, ci parla della ecologia come scienza umana.</a:t>
            </a:r>
          </a:p>
          <a:p>
            <a:pPr algn="l"/>
            <a:r>
              <a:rPr lang="it-IT" dirty="0"/>
              <a:t>Nel recensire un libro di Jonathan </a:t>
            </a:r>
            <a:r>
              <a:rPr lang="it-IT" dirty="0" err="1"/>
              <a:t>Foer</a:t>
            </a:r>
            <a:r>
              <a:rPr lang="it-IT" dirty="0"/>
              <a:t> , Scaffai ci mostra chiaramente che …” SE razionalmente sappiamo che la situazione (ambientale) è grave, noi non ci crediamo davvero, non ci comportiamo come quando un pericolo reale ed imminente sta per raggiungerci. Credere ed agire richiedono infatti, oltre che la conoscenza, ciò che possiamo definire una reazione empatica, che avviene a livello sociale e culturale. 		Per questo c’è bisogno di una         					 Ecologia Umanistica…”</a:t>
            </a:r>
          </a:p>
        </p:txBody>
      </p:sp>
      <p:pic>
        <p:nvPicPr>
          <p:cNvPr id="4" name="Immagine 3">
            <a:extLst>
              <a:ext uri="{FF2B5EF4-FFF2-40B4-BE49-F238E27FC236}">
                <a16:creationId xmlns:a16="http://schemas.microsoft.com/office/drawing/2014/main" id="{C9F5E36A-8DE3-4B4D-9ED2-AC9ADBE3286A}"/>
              </a:ext>
            </a:extLst>
          </p:cNvPr>
          <p:cNvPicPr>
            <a:picLocks noChangeAspect="1"/>
          </p:cNvPicPr>
          <p:nvPr/>
        </p:nvPicPr>
        <p:blipFill>
          <a:blip r:embed="rId4"/>
          <a:stretch>
            <a:fillRect/>
          </a:stretch>
        </p:blipFill>
        <p:spPr>
          <a:xfrm>
            <a:off x="8424600" y="6107600"/>
            <a:ext cx="3767400" cy="750400"/>
          </a:xfrm>
          <a:prstGeom prst="rect">
            <a:avLst/>
          </a:prstGeom>
        </p:spPr>
      </p:pic>
      <p:pic>
        <p:nvPicPr>
          <p:cNvPr id="5" name="Immagine 4">
            <a:extLst>
              <a:ext uri="{FF2B5EF4-FFF2-40B4-BE49-F238E27FC236}">
                <a16:creationId xmlns:a16="http://schemas.microsoft.com/office/drawing/2014/main" id="{8AFAF640-585B-4515-A425-0B53357DB7AD}"/>
              </a:ext>
            </a:extLst>
          </p:cNvPr>
          <p:cNvPicPr>
            <a:picLocks noChangeAspect="1"/>
          </p:cNvPicPr>
          <p:nvPr/>
        </p:nvPicPr>
        <p:blipFill>
          <a:blip r:embed="rId5"/>
          <a:stretch>
            <a:fillRect/>
          </a:stretch>
        </p:blipFill>
        <p:spPr>
          <a:xfrm>
            <a:off x="0" y="6107600"/>
            <a:ext cx="1631999" cy="750400"/>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D9EB141D-E4F0-4ABC-940F-D4233B9B7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244675" y="1343296"/>
            <a:ext cx="4267200" cy="3200400"/>
          </a:xfrm>
          <a:prstGeom prst="rect">
            <a:avLst/>
          </a:prstGeom>
        </p:spPr>
      </p:pic>
    </p:spTree>
    <p:extLst>
      <p:ext uri="{BB962C8B-B14F-4D97-AF65-F5344CB8AC3E}">
        <p14:creationId xmlns:p14="http://schemas.microsoft.com/office/powerpoint/2010/main" val="22391944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5112</Words>
  <Application>Microsoft Office PowerPoint</Application>
  <PresentationFormat>Widescreen</PresentationFormat>
  <Paragraphs>207</Paragraphs>
  <Slides>23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Calibri Light</vt:lpstr>
      <vt:lpstr>inherit</vt:lpstr>
      <vt:lpstr>Tema di Office</vt:lpstr>
      <vt:lpstr>Cultura scientifica e umanistica: un equivoco intellettuale? </vt:lpstr>
      <vt:lpstr>Cultura scientifica e umanistica: un equivoco intellettuale? </vt:lpstr>
      <vt:lpstr>Cultura scientifica e umanistica: un equivoco intellettuale? </vt:lpstr>
      <vt:lpstr>Cultura scientifica e umanistica: un equivoco intellettuale? </vt:lpstr>
      <vt:lpstr>Cultura scientifica e umanistica: un equivoco intellettuale? </vt:lpstr>
      <vt:lpstr>Cultura scientifica e umanistica: un equivoco intellettuale? </vt:lpstr>
      <vt:lpstr>Cultura scientifica e umanistica: un equivoco intellettuale? </vt:lpstr>
      <vt:lpstr>Cultura scientifica e umanistica: un equivoco intellettuale? </vt:lpstr>
      <vt:lpstr>Cultura scientifica e umanistica: un equivoco intellettuale? Sono solo speculazioni mentali? </vt:lpstr>
      <vt:lpstr>Cultura scientifica e umanistica: un equivoco intellettuale? Sono solo speculazioni mentali? </vt:lpstr>
      <vt:lpstr>Cultura scientifica e umanistica: un equivoco intellettuale? Sono solo speculazioni mentali?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scientifica e umanistica: un equivoco intellettuale? </dc:title>
  <dc:creator>ANDREA GUASTALLA</dc:creator>
  <cp:lastModifiedBy>ANDREA GUASTALLA</cp:lastModifiedBy>
  <cp:revision>25</cp:revision>
  <dcterms:created xsi:type="dcterms:W3CDTF">2019-10-16T10:17:27Z</dcterms:created>
  <dcterms:modified xsi:type="dcterms:W3CDTF">2019-11-15T17:02:32Z</dcterms:modified>
</cp:coreProperties>
</file>