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6">
  <p:sldMasterIdLst>
    <p:sldMasterId id="2147483648" r:id="rId1"/>
  </p:sldMasterIdLst>
  <p:notesMasterIdLst>
    <p:notesMasterId r:id="rId23"/>
  </p:notesMasterIdLst>
  <p:sldIdLst>
    <p:sldId id="298" r:id="rId2"/>
    <p:sldId id="284" r:id="rId3"/>
    <p:sldId id="258" r:id="rId4"/>
    <p:sldId id="288" r:id="rId5"/>
    <p:sldId id="279" r:id="rId6"/>
    <p:sldId id="280" r:id="rId7"/>
    <p:sldId id="299" r:id="rId8"/>
    <p:sldId id="282" r:id="rId9"/>
    <p:sldId id="289" r:id="rId10"/>
    <p:sldId id="292" r:id="rId11"/>
    <p:sldId id="291" r:id="rId12"/>
    <p:sldId id="290" r:id="rId13"/>
    <p:sldId id="293" r:id="rId14"/>
    <p:sldId id="294" r:id="rId15"/>
    <p:sldId id="285" r:id="rId16"/>
    <p:sldId id="295" r:id="rId17"/>
    <p:sldId id="296" r:id="rId18"/>
    <p:sldId id="281" r:id="rId19"/>
    <p:sldId id="283" r:id="rId20"/>
    <p:sldId id="297" r:id="rId21"/>
    <p:sldId id="300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OVANNI" initials="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558" autoAdjust="0"/>
  </p:normalViewPr>
  <p:slideViewPr>
    <p:cSldViewPr snapToGrid="0">
      <p:cViewPr>
        <p:scale>
          <a:sx n="75" d="100"/>
          <a:sy n="75" d="100"/>
        </p:scale>
        <p:origin x="-354" y="5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11-10T20:42:56.860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73CBCB-82CF-48ED-A0C4-56DE769E1BA1}" type="doc">
      <dgm:prSet loTypeId="urn:microsoft.com/office/officeart/2005/8/layout/list1" loCatId="list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A522EFC0-FDCD-4014-94C6-0502D71ADB5B}">
      <dgm:prSet phldrT="[Tes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/>
            <a:t>Avvio</a:t>
          </a:r>
          <a:endParaRPr lang="it-IT" dirty="0"/>
        </a:p>
      </dgm:t>
    </dgm:pt>
    <dgm:pt modelId="{61EDFE73-5C8C-451F-92E7-78C6CDB09892}" type="parTrans" cxnId="{5392FA22-927D-46BB-8C3C-8A7FBDA35828}">
      <dgm:prSet/>
      <dgm:spPr/>
      <dgm:t>
        <a:bodyPr/>
        <a:lstStyle/>
        <a:p>
          <a:endParaRPr lang="it-IT"/>
        </a:p>
      </dgm:t>
    </dgm:pt>
    <dgm:pt modelId="{37279F4E-37BF-42D2-A392-47B1D7CE29D4}" type="sibTrans" cxnId="{5392FA22-927D-46BB-8C3C-8A7FBDA35828}">
      <dgm:prSet/>
      <dgm:spPr/>
      <dgm:t>
        <a:bodyPr/>
        <a:lstStyle/>
        <a:p>
          <a:endParaRPr lang="it-IT"/>
        </a:p>
      </dgm:t>
    </dgm:pt>
    <dgm:pt modelId="{A74B7211-6E9E-47C6-B25D-ED5B27BFDC77}">
      <dgm:prSet phldrT="[Tes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/>
            <a:t>Pianificazione</a:t>
          </a:r>
          <a:endParaRPr lang="it-IT" dirty="0"/>
        </a:p>
      </dgm:t>
    </dgm:pt>
    <dgm:pt modelId="{9531CAAB-2C0F-47C4-A698-8115A8001B26}" type="parTrans" cxnId="{8F211B0A-C1B8-49A3-A63B-19E6DFF9CED5}">
      <dgm:prSet/>
      <dgm:spPr/>
      <dgm:t>
        <a:bodyPr/>
        <a:lstStyle/>
        <a:p>
          <a:endParaRPr lang="it-IT"/>
        </a:p>
      </dgm:t>
    </dgm:pt>
    <dgm:pt modelId="{ED2EF000-7BDA-4196-88DE-7CB8F29C7ECB}" type="sibTrans" cxnId="{8F211B0A-C1B8-49A3-A63B-19E6DFF9CED5}">
      <dgm:prSet/>
      <dgm:spPr/>
      <dgm:t>
        <a:bodyPr/>
        <a:lstStyle/>
        <a:p>
          <a:endParaRPr lang="it-IT"/>
        </a:p>
      </dgm:t>
    </dgm:pt>
    <dgm:pt modelId="{CB015A53-94AF-493D-A1E3-5F1EE92C54C4}">
      <dgm:prSet phldrT="[Testo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it-IT" dirty="0" smtClean="0"/>
            <a:t>Esecuzione</a:t>
          </a:r>
          <a:endParaRPr lang="it-IT" dirty="0"/>
        </a:p>
      </dgm:t>
    </dgm:pt>
    <dgm:pt modelId="{AC931551-AE33-4649-8730-438E7919F191}" type="parTrans" cxnId="{5B8E22BD-3C34-4493-AAF8-9C0D16D710B1}">
      <dgm:prSet/>
      <dgm:spPr/>
      <dgm:t>
        <a:bodyPr/>
        <a:lstStyle/>
        <a:p>
          <a:endParaRPr lang="it-IT"/>
        </a:p>
      </dgm:t>
    </dgm:pt>
    <dgm:pt modelId="{B369AD7E-1127-4EFF-9DDA-843803DD807C}" type="sibTrans" cxnId="{5B8E22BD-3C34-4493-AAF8-9C0D16D710B1}">
      <dgm:prSet/>
      <dgm:spPr/>
      <dgm:t>
        <a:bodyPr/>
        <a:lstStyle/>
        <a:p>
          <a:endParaRPr lang="it-IT"/>
        </a:p>
      </dgm:t>
    </dgm:pt>
    <dgm:pt modelId="{4CF6D924-B935-4D78-AB46-B5E6C8BB4483}">
      <dgm:prSet phldrT="[Testo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it-IT" dirty="0" smtClean="0"/>
            <a:t>Controllo e conclusione </a:t>
          </a:r>
          <a:endParaRPr lang="it-IT" dirty="0"/>
        </a:p>
      </dgm:t>
    </dgm:pt>
    <dgm:pt modelId="{492B1A63-3630-485A-8BE2-43F59BEF756D}" type="parTrans" cxnId="{0E165EF4-E42B-4360-9A77-CE3F24202DBA}">
      <dgm:prSet/>
      <dgm:spPr/>
      <dgm:t>
        <a:bodyPr/>
        <a:lstStyle/>
        <a:p>
          <a:endParaRPr lang="it-IT"/>
        </a:p>
      </dgm:t>
    </dgm:pt>
    <dgm:pt modelId="{3601C2E6-418C-4CCB-AA3C-76A2BBDAA476}" type="sibTrans" cxnId="{0E165EF4-E42B-4360-9A77-CE3F24202DBA}">
      <dgm:prSet/>
      <dgm:spPr/>
      <dgm:t>
        <a:bodyPr/>
        <a:lstStyle/>
        <a:p>
          <a:endParaRPr lang="it-IT"/>
        </a:p>
      </dgm:t>
    </dgm:pt>
    <dgm:pt modelId="{3625F213-868F-409D-91D7-68187EC21110}">
      <dgm:prSet phldrT="[Testo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it-IT" dirty="0" smtClean="0"/>
            <a:t>Implementazione</a:t>
          </a:r>
          <a:endParaRPr lang="it-IT" dirty="0"/>
        </a:p>
      </dgm:t>
    </dgm:pt>
    <dgm:pt modelId="{37F82069-9E11-47EA-84DC-B06987E02EF1}" type="parTrans" cxnId="{190D370F-3652-4ABF-B0A1-329DD070FDB8}">
      <dgm:prSet/>
      <dgm:spPr/>
      <dgm:t>
        <a:bodyPr/>
        <a:lstStyle/>
        <a:p>
          <a:endParaRPr lang="it-IT"/>
        </a:p>
      </dgm:t>
    </dgm:pt>
    <dgm:pt modelId="{73797B04-CBA2-4A76-A838-EA9B4A6ACBF1}" type="sibTrans" cxnId="{190D370F-3652-4ABF-B0A1-329DD070FDB8}">
      <dgm:prSet/>
      <dgm:spPr/>
      <dgm:t>
        <a:bodyPr/>
        <a:lstStyle/>
        <a:p>
          <a:endParaRPr lang="it-IT"/>
        </a:p>
      </dgm:t>
    </dgm:pt>
    <dgm:pt modelId="{72AA1EDB-8FDD-4BB5-B090-D5F227D52B6E}" type="pres">
      <dgm:prSet presAssocID="{C073CBCB-82CF-48ED-A0C4-56DE769E1BA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EFEA586-DEB0-4DC7-81C1-866318FB6CF8}" type="pres">
      <dgm:prSet presAssocID="{A522EFC0-FDCD-4014-94C6-0502D71ADB5B}" presName="parentLin" presStyleCnt="0"/>
      <dgm:spPr/>
    </dgm:pt>
    <dgm:pt modelId="{1BB980B7-D501-446D-BD91-28BAC42C8387}" type="pres">
      <dgm:prSet presAssocID="{A522EFC0-FDCD-4014-94C6-0502D71ADB5B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B13553D8-A28B-4AC0-B964-CCE29BF65444}" type="pres">
      <dgm:prSet presAssocID="{A522EFC0-FDCD-4014-94C6-0502D71ADB5B}" presName="parentText" presStyleLbl="node1" presStyleIdx="0" presStyleCnt="5" custScaleX="104459" custScaleY="120054" custLinFactNeighborX="20467" custLinFactNeighborY="-349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1B952EA-5D3C-4481-A20B-FE065A469CDB}" type="pres">
      <dgm:prSet presAssocID="{A522EFC0-FDCD-4014-94C6-0502D71ADB5B}" presName="negativeSpace" presStyleCnt="0"/>
      <dgm:spPr/>
    </dgm:pt>
    <dgm:pt modelId="{C2B0E23F-D690-42F6-BC8F-28CC7D6DC2ED}" type="pres">
      <dgm:prSet presAssocID="{A522EFC0-FDCD-4014-94C6-0502D71ADB5B}" presName="childText" presStyleLbl="conFgAcc1" presStyleIdx="0" presStyleCnt="5">
        <dgm:presLayoutVars>
          <dgm:bulletEnabled val="1"/>
        </dgm:presLayoutVars>
      </dgm:prSet>
      <dgm:spPr/>
    </dgm:pt>
    <dgm:pt modelId="{9311066F-86EE-47B9-8A1A-6B2BEC62183A}" type="pres">
      <dgm:prSet presAssocID="{37279F4E-37BF-42D2-A392-47B1D7CE29D4}" presName="spaceBetweenRectangles" presStyleCnt="0"/>
      <dgm:spPr/>
    </dgm:pt>
    <dgm:pt modelId="{1D482127-C049-48A5-A8D6-2B4CBD1FE248}" type="pres">
      <dgm:prSet presAssocID="{A74B7211-6E9E-47C6-B25D-ED5B27BFDC77}" presName="parentLin" presStyleCnt="0"/>
      <dgm:spPr/>
    </dgm:pt>
    <dgm:pt modelId="{F905C047-D25E-4298-8CB6-88A00A3422D9}" type="pres">
      <dgm:prSet presAssocID="{A74B7211-6E9E-47C6-B25D-ED5B27BFDC77}" presName="parentLeftMargin" presStyleLbl="node1" presStyleIdx="0" presStyleCnt="5"/>
      <dgm:spPr/>
      <dgm:t>
        <a:bodyPr/>
        <a:lstStyle/>
        <a:p>
          <a:endParaRPr lang="it-IT"/>
        </a:p>
      </dgm:t>
    </dgm:pt>
    <dgm:pt modelId="{C773EFC8-5D56-47BE-8C38-51C8C19C7816}" type="pres">
      <dgm:prSet presAssocID="{A74B7211-6E9E-47C6-B25D-ED5B27BFDC7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E157E9-A098-4FDA-B7BD-0E2FF424A7FE}" type="pres">
      <dgm:prSet presAssocID="{A74B7211-6E9E-47C6-B25D-ED5B27BFDC77}" presName="negativeSpace" presStyleCnt="0"/>
      <dgm:spPr/>
    </dgm:pt>
    <dgm:pt modelId="{E4AC169B-CE22-4C95-8A1B-3C98CCC7DD26}" type="pres">
      <dgm:prSet presAssocID="{A74B7211-6E9E-47C6-B25D-ED5B27BFDC77}" presName="childText" presStyleLbl="conFgAcc1" presStyleIdx="1" presStyleCnt="5">
        <dgm:presLayoutVars>
          <dgm:bulletEnabled val="1"/>
        </dgm:presLayoutVars>
      </dgm:prSet>
      <dgm:spPr/>
    </dgm:pt>
    <dgm:pt modelId="{B7E5FE10-4006-4577-BDD2-A2056F8C8AB5}" type="pres">
      <dgm:prSet presAssocID="{ED2EF000-7BDA-4196-88DE-7CB8F29C7ECB}" presName="spaceBetweenRectangles" presStyleCnt="0"/>
      <dgm:spPr/>
    </dgm:pt>
    <dgm:pt modelId="{8AA2EE66-56E8-463E-ADC0-21723C123F6A}" type="pres">
      <dgm:prSet presAssocID="{CB015A53-94AF-493D-A1E3-5F1EE92C54C4}" presName="parentLin" presStyleCnt="0"/>
      <dgm:spPr/>
    </dgm:pt>
    <dgm:pt modelId="{F4278F76-F423-494D-AA30-1382857B801E}" type="pres">
      <dgm:prSet presAssocID="{CB015A53-94AF-493D-A1E3-5F1EE92C54C4}" presName="parentLeftMargin" presStyleLbl="node1" presStyleIdx="1" presStyleCnt="5"/>
      <dgm:spPr/>
      <dgm:t>
        <a:bodyPr/>
        <a:lstStyle/>
        <a:p>
          <a:endParaRPr lang="it-IT"/>
        </a:p>
      </dgm:t>
    </dgm:pt>
    <dgm:pt modelId="{FB93E0AC-E64D-4D31-9A60-1CCDBAFFD0F1}" type="pres">
      <dgm:prSet presAssocID="{CB015A53-94AF-493D-A1E3-5F1EE92C54C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F45CFB-9030-4B7F-A7D5-B1E1744665A3}" type="pres">
      <dgm:prSet presAssocID="{CB015A53-94AF-493D-A1E3-5F1EE92C54C4}" presName="negativeSpace" presStyleCnt="0"/>
      <dgm:spPr/>
    </dgm:pt>
    <dgm:pt modelId="{CED8F545-BD7B-4B45-8EF6-148703FCEFBC}" type="pres">
      <dgm:prSet presAssocID="{CB015A53-94AF-493D-A1E3-5F1EE92C54C4}" presName="childText" presStyleLbl="conFgAcc1" presStyleIdx="2" presStyleCnt="5">
        <dgm:presLayoutVars>
          <dgm:bulletEnabled val="1"/>
        </dgm:presLayoutVars>
      </dgm:prSet>
      <dgm:spPr/>
    </dgm:pt>
    <dgm:pt modelId="{FACB0C61-4178-4FE0-9253-C981B7F76759}" type="pres">
      <dgm:prSet presAssocID="{B369AD7E-1127-4EFF-9DDA-843803DD807C}" presName="spaceBetweenRectangles" presStyleCnt="0"/>
      <dgm:spPr/>
    </dgm:pt>
    <dgm:pt modelId="{9F08FA04-3797-494C-ACFB-B85A601EDECE}" type="pres">
      <dgm:prSet presAssocID="{3625F213-868F-409D-91D7-68187EC21110}" presName="parentLin" presStyleCnt="0"/>
      <dgm:spPr/>
    </dgm:pt>
    <dgm:pt modelId="{6092C58D-481A-45B0-BAA7-7BD4EFA1B47B}" type="pres">
      <dgm:prSet presAssocID="{3625F213-868F-409D-91D7-68187EC21110}" presName="parentLeftMargin" presStyleLbl="node1" presStyleIdx="2" presStyleCnt="5"/>
      <dgm:spPr/>
      <dgm:t>
        <a:bodyPr/>
        <a:lstStyle/>
        <a:p>
          <a:endParaRPr lang="it-IT"/>
        </a:p>
      </dgm:t>
    </dgm:pt>
    <dgm:pt modelId="{6116269C-6F0C-4D50-839A-1097797B0221}" type="pres">
      <dgm:prSet presAssocID="{3625F213-868F-409D-91D7-68187EC2111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42B2D32-EC0F-4B2E-ADF2-A98832E9C7B5}" type="pres">
      <dgm:prSet presAssocID="{3625F213-868F-409D-91D7-68187EC21110}" presName="negativeSpace" presStyleCnt="0"/>
      <dgm:spPr/>
    </dgm:pt>
    <dgm:pt modelId="{222A9CF7-6104-49A5-98CA-0C41C82F4B18}" type="pres">
      <dgm:prSet presAssocID="{3625F213-868F-409D-91D7-68187EC21110}" presName="childText" presStyleLbl="conFgAcc1" presStyleIdx="3" presStyleCnt="5">
        <dgm:presLayoutVars>
          <dgm:bulletEnabled val="1"/>
        </dgm:presLayoutVars>
      </dgm:prSet>
      <dgm:spPr/>
    </dgm:pt>
    <dgm:pt modelId="{6823EEF4-FDD6-4247-B944-19C98810CDDB}" type="pres">
      <dgm:prSet presAssocID="{73797B04-CBA2-4A76-A838-EA9B4A6ACBF1}" presName="spaceBetweenRectangles" presStyleCnt="0"/>
      <dgm:spPr/>
    </dgm:pt>
    <dgm:pt modelId="{2BF5393E-5248-42DF-8A66-86C910C73B6E}" type="pres">
      <dgm:prSet presAssocID="{4CF6D924-B935-4D78-AB46-B5E6C8BB4483}" presName="parentLin" presStyleCnt="0"/>
      <dgm:spPr/>
    </dgm:pt>
    <dgm:pt modelId="{DAA3B1FA-8103-4663-8AF3-C745BEC96BCC}" type="pres">
      <dgm:prSet presAssocID="{4CF6D924-B935-4D78-AB46-B5E6C8BB4483}" presName="parentLeftMargin" presStyleLbl="node1" presStyleIdx="3" presStyleCnt="5"/>
      <dgm:spPr/>
      <dgm:t>
        <a:bodyPr/>
        <a:lstStyle/>
        <a:p>
          <a:endParaRPr lang="it-IT"/>
        </a:p>
      </dgm:t>
    </dgm:pt>
    <dgm:pt modelId="{3138D077-4278-455C-9D0D-907997847731}" type="pres">
      <dgm:prSet presAssocID="{4CF6D924-B935-4D78-AB46-B5E6C8BB448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23F11E-4D47-40D2-9658-AD833C44FE41}" type="pres">
      <dgm:prSet presAssocID="{4CF6D924-B935-4D78-AB46-B5E6C8BB4483}" presName="negativeSpace" presStyleCnt="0"/>
      <dgm:spPr/>
    </dgm:pt>
    <dgm:pt modelId="{C2F5D3CF-7F06-447C-ADFD-F236BA9F971F}" type="pres">
      <dgm:prSet presAssocID="{4CF6D924-B935-4D78-AB46-B5E6C8BB448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FCD9B25-058F-4969-AAE3-715FF12D9A93}" type="presOf" srcId="{4CF6D924-B935-4D78-AB46-B5E6C8BB4483}" destId="{DAA3B1FA-8103-4663-8AF3-C745BEC96BCC}" srcOrd="0" destOrd="0" presId="urn:microsoft.com/office/officeart/2005/8/layout/list1"/>
    <dgm:cxn modelId="{5392FA22-927D-46BB-8C3C-8A7FBDA35828}" srcId="{C073CBCB-82CF-48ED-A0C4-56DE769E1BA1}" destId="{A522EFC0-FDCD-4014-94C6-0502D71ADB5B}" srcOrd="0" destOrd="0" parTransId="{61EDFE73-5C8C-451F-92E7-78C6CDB09892}" sibTransId="{37279F4E-37BF-42D2-A392-47B1D7CE29D4}"/>
    <dgm:cxn modelId="{8F211B0A-C1B8-49A3-A63B-19E6DFF9CED5}" srcId="{C073CBCB-82CF-48ED-A0C4-56DE769E1BA1}" destId="{A74B7211-6E9E-47C6-B25D-ED5B27BFDC77}" srcOrd="1" destOrd="0" parTransId="{9531CAAB-2C0F-47C4-A698-8115A8001B26}" sibTransId="{ED2EF000-7BDA-4196-88DE-7CB8F29C7ECB}"/>
    <dgm:cxn modelId="{5B8E22BD-3C34-4493-AAF8-9C0D16D710B1}" srcId="{C073CBCB-82CF-48ED-A0C4-56DE769E1BA1}" destId="{CB015A53-94AF-493D-A1E3-5F1EE92C54C4}" srcOrd="2" destOrd="0" parTransId="{AC931551-AE33-4649-8730-438E7919F191}" sibTransId="{B369AD7E-1127-4EFF-9DDA-843803DD807C}"/>
    <dgm:cxn modelId="{190D370F-3652-4ABF-B0A1-329DD070FDB8}" srcId="{C073CBCB-82CF-48ED-A0C4-56DE769E1BA1}" destId="{3625F213-868F-409D-91D7-68187EC21110}" srcOrd="3" destOrd="0" parTransId="{37F82069-9E11-47EA-84DC-B06987E02EF1}" sibTransId="{73797B04-CBA2-4A76-A838-EA9B4A6ACBF1}"/>
    <dgm:cxn modelId="{AC5B872E-C0EA-43DA-9AC7-F2C1C94E09FA}" type="presOf" srcId="{3625F213-868F-409D-91D7-68187EC21110}" destId="{6116269C-6F0C-4D50-839A-1097797B0221}" srcOrd="1" destOrd="0" presId="urn:microsoft.com/office/officeart/2005/8/layout/list1"/>
    <dgm:cxn modelId="{8794DBCB-63EE-46DB-9AD8-D1C481D2C8B5}" type="presOf" srcId="{C073CBCB-82CF-48ED-A0C4-56DE769E1BA1}" destId="{72AA1EDB-8FDD-4BB5-B090-D5F227D52B6E}" srcOrd="0" destOrd="0" presId="urn:microsoft.com/office/officeart/2005/8/layout/list1"/>
    <dgm:cxn modelId="{81168ADC-81C8-4801-A096-14C582F45755}" type="presOf" srcId="{3625F213-868F-409D-91D7-68187EC21110}" destId="{6092C58D-481A-45B0-BAA7-7BD4EFA1B47B}" srcOrd="0" destOrd="0" presId="urn:microsoft.com/office/officeart/2005/8/layout/list1"/>
    <dgm:cxn modelId="{9BB3DEE0-0D10-47AA-93F1-093FD0F5E5BE}" type="presOf" srcId="{4CF6D924-B935-4D78-AB46-B5E6C8BB4483}" destId="{3138D077-4278-455C-9D0D-907997847731}" srcOrd="1" destOrd="0" presId="urn:microsoft.com/office/officeart/2005/8/layout/list1"/>
    <dgm:cxn modelId="{8EF8161A-52C1-4A75-860F-80A3AC91D68E}" type="presOf" srcId="{A74B7211-6E9E-47C6-B25D-ED5B27BFDC77}" destId="{C773EFC8-5D56-47BE-8C38-51C8C19C7816}" srcOrd="1" destOrd="0" presId="urn:microsoft.com/office/officeart/2005/8/layout/list1"/>
    <dgm:cxn modelId="{0E165EF4-E42B-4360-9A77-CE3F24202DBA}" srcId="{C073CBCB-82CF-48ED-A0C4-56DE769E1BA1}" destId="{4CF6D924-B935-4D78-AB46-B5E6C8BB4483}" srcOrd="4" destOrd="0" parTransId="{492B1A63-3630-485A-8BE2-43F59BEF756D}" sibTransId="{3601C2E6-418C-4CCB-AA3C-76A2BBDAA476}"/>
    <dgm:cxn modelId="{15875DB6-CFC8-4A50-9AFF-AB544C523EB7}" type="presOf" srcId="{CB015A53-94AF-493D-A1E3-5F1EE92C54C4}" destId="{F4278F76-F423-494D-AA30-1382857B801E}" srcOrd="0" destOrd="0" presId="urn:microsoft.com/office/officeart/2005/8/layout/list1"/>
    <dgm:cxn modelId="{1D21A7F3-D022-4216-9665-71926F7A2780}" type="presOf" srcId="{A522EFC0-FDCD-4014-94C6-0502D71ADB5B}" destId="{1BB980B7-D501-446D-BD91-28BAC42C8387}" srcOrd="0" destOrd="0" presId="urn:microsoft.com/office/officeart/2005/8/layout/list1"/>
    <dgm:cxn modelId="{A44CAA3F-E53F-443A-AD11-E6040846D566}" type="presOf" srcId="{A74B7211-6E9E-47C6-B25D-ED5B27BFDC77}" destId="{F905C047-D25E-4298-8CB6-88A00A3422D9}" srcOrd="0" destOrd="0" presId="urn:microsoft.com/office/officeart/2005/8/layout/list1"/>
    <dgm:cxn modelId="{998BCFF6-951C-41FF-A00B-58E75C654A49}" type="presOf" srcId="{A522EFC0-FDCD-4014-94C6-0502D71ADB5B}" destId="{B13553D8-A28B-4AC0-B964-CCE29BF65444}" srcOrd="1" destOrd="0" presId="urn:microsoft.com/office/officeart/2005/8/layout/list1"/>
    <dgm:cxn modelId="{DFA5FF5E-8305-483C-9E15-FF168CCB2640}" type="presOf" srcId="{CB015A53-94AF-493D-A1E3-5F1EE92C54C4}" destId="{FB93E0AC-E64D-4D31-9A60-1CCDBAFFD0F1}" srcOrd="1" destOrd="0" presId="urn:microsoft.com/office/officeart/2005/8/layout/list1"/>
    <dgm:cxn modelId="{46BF0E6E-E1A4-4DCA-A509-48C08136DBF6}" type="presParOf" srcId="{72AA1EDB-8FDD-4BB5-B090-D5F227D52B6E}" destId="{5EFEA586-DEB0-4DC7-81C1-866318FB6CF8}" srcOrd="0" destOrd="0" presId="urn:microsoft.com/office/officeart/2005/8/layout/list1"/>
    <dgm:cxn modelId="{11843518-D611-47A4-80F3-2992B544A79C}" type="presParOf" srcId="{5EFEA586-DEB0-4DC7-81C1-866318FB6CF8}" destId="{1BB980B7-D501-446D-BD91-28BAC42C8387}" srcOrd="0" destOrd="0" presId="urn:microsoft.com/office/officeart/2005/8/layout/list1"/>
    <dgm:cxn modelId="{9564AE45-B59B-4CA2-89ED-EB2928D0244F}" type="presParOf" srcId="{5EFEA586-DEB0-4DC7-81C1-866318FB6CF8}" destId="{B13553D8-A28B-4AC0-B964-CCE29BF65444}" srcOrd="1" destOrd="0" presId="urn:microsoft.com/office/officeart/2005/8/layout/list1"/>
    <dgm:cxn modelId="{1132C252-AE0E-4739-BF7E-FCD47D3F30A6}" type="presParOf" srcId="{72AA1EDB-8FDD-4BB5-B090-D5F227D52B6E}" destId="{D1B952EA-5D3C-4481-A20B-FE065A469CDB}" srcOrd="1" destOrd="0" presId="urn:microsoft.com/office/officeart/2005/8/layout/list1"/>
    <dgm:cxn modelId="{49B40FA6-2B76-4328-A9EE-44A7C79D0FEB}" type="presParOf" srcId="{72AA1EDB-8FDD-4BB5-B090-D5F227D52B6E}" destId="{C2B0E23F-D690-42F6-BC8F-28CC7D6DC2ED}" srcOrd="2" destOrd="0" presId="urn:microsoft.com/office/officeart/2005/8/layout/list1"/>
    <dgm:cxn modelId="{EB56EB0B-F998-4124-BD99-315A1BCE44E8}" type="presParOf" srcId="{72AA1EDB-8FDD-4BB5-B090-D5F227D52B6E}" destId="{9311066F-86EE-47B9-8A1A-6B2BEC62183A}" srcOrd="3" destOrd="0" presId="urn:microsoft.com/office/officeart/2005/8/layout/list1"/>
    <dgm:cxn modelId="{725FF5B1-6C5B-4F14-8886-144B7256B3F0}" type="presParOf" srcId="{72AA1EDB-8FDD-4BB5-B090-D5F227D52B6E}" destId="{1D482127-C049-48A5-A8D6-2B4CBD1FE248}" srcOrd="4" destOrd="0" presId="urn:microsoft.com/office/officeart/2005/8/layout/list1"/>
    <dgm:cxn modelId="{35C34651-5549-4A6F-8E41-C3C64AE78693}" type="presParOf" srcId="{1D482127-C049-48A5-A8D6-2B4CBD1FE248}" destId="{F905C047-D25E-4298-8CB6-88A00A3422D9}" srcOrd="0" destOrd="0" presId="urn:microsoft.com/office/officeart/2005/8/layout/list1"/>
    <dgm:cxn modelId="{5FF8BC99-710D-415E-A561-3714CE9B5D9F}" type="presParOf" srcId="{1D482127-C049-48A5-A8D6-2B4CBD1FE248}" destId="{C773EFC8-5D56-47BE-8C38-51C8C19C7816}" srcOrd="1" destOrd="0" presId="urn:microsoft.com/office/officeart/2005/8/layout/list1"/>
    <dgm:cxn modelId="{C39D66D2-7557-440A-B539-A2D52C387FF3}" type="presParOf" srcId="{72AA1EDB-8FDD-4BB5-B090-D5F227D52B6E}" destId="{82E157E9-A098-4FDA-B7BD-0E2FF424A7FE}" srcOrd="5" destOrd="0" presId="urn:microsoft.com/office/officeart/2005/8/layout/list1"/>
    <dgm:cxn modelId="{8365DFDB-72FD-41C6-A103-D99E60D775AD}" type="presParOf" srcId="{72AA1EDB-8FDD-4BB5-B090-D5F227D52B6E}" destId="{E4AC169B-CE22-4C95-8A1B-3C98CCC7DD26}" srcOrd="6" destOrd="0" presId="urn:microsoft.com/office/officeart/2005/8/layout/list1"/>
    <dgm:cxn modelId="{B81B5E54-2134-4D51-8ACE-5F2E07697724}" type="presParOf" srcId="{72AA1EDB-8FDD-4BB5-B090-D5F227D52B6E}" destId="{B7E5FE10-4006-4577-BDD2-A2056F8C8AB5}" srcOrd="7" destOrd="0" presId="urn:microsoft.com/office/officeart/2005/8/layout/list1"/>
    <dgm:cxn modelId="{2DD23EFF-3C0B-4278-833B-CAC0BCB090C9}" type="presParOf" srcId="{72AA1EDB-8FDD-4BB5-B090-D5F227D52B6E}" destId="{8AA2EE66-56E8-463E-ADC0-21723C123F6A}" srcOrd="8" destOrd="0" presId="urn:microsoft.com/office/officeart/2005/8/layout/list1"/>
    <dgm:cxn modelId="{47B5B6EC-AA45-46C6-BC08-D72790F47FB7}" type="presParOf" srcId="{8AA2EE66-56E8-463E-ADC0-21723C123F6A}" destId="{F4278F76-F423-494D-AA30-1382857B801E}" srcOrd="0" destOrd="0" presId="urn:microsoft.com/office/officeart/2005/8/layout/list1"/>
    <dgm:cxn modelId="{9F2D14FA-B095-4CD1-A2C9-6C9460D2452C}" type="presParOf" srcId="{8AA2EE66-56E8-463E-ADC0-21723C123F6A}" destId="{FB93E0AC-E64D-4D31-9A60-1CCDBAFFD0F1}" srcOrd="1" destOrd="0" presId="urn:microsoft.com/office/officeart/2005/8/layout/list1"/>
    <dgm:cxn modelId="{94F7693F-47D0-4099-B458-2ED8B96923A5}" type="presParOf" srcId="{72AA1EDB-8FDD-4BB5-B090-D5F227D52B6E}" destId="{93F45CFB-9030-4B7F-A7D5-B1E1744665A3}" srcOrd="9" destOrd="0" presId="urn:microsoft.com/office/officeart/2005/8/layout/list1"/>
    <dgm:cxn modelId="{5D9204D6-4CB7-4350-B9DA-51E5E676FA6A}" type="presParOf" srcId="{72AA1EDB-8FDD-4BB5-B090-D5F227D52B6E}" destId="{CED8F545-BD7B-4B45-8EF6-148703FCEFBC}" srcOrd="10" destOrd="0" presId="urn:microsoft.com/office/officeart/2005/8/layout/list1"/>
    <dgm:cxn modelId="{F05DA8B7-4C65-4616-92C0-D2CE74E3A4DE}" type="presParOf" srcId="{72AA1EDB-8FDD-4BB5-B090-D5F227D52B6E}" destId="{FACB0C61-4178-4FE0-9253-C981B7F76759}" srcOrd="11" destOrd="0" presId="urn:microsoft.com/office/officeart/2005/8/layout/list1"/>
    <dgm:cxn modelId="{94A8B802-7EDD-4E7F-9B4A-78D97D03C9B9}" type="presParOf" srcId="{72AA1EDB-8FDD-4BB5-B090-D5F227D52B6E}" destId="{9F08FA04-3797-494C-ACFB-B85A601EDECE}" srcOrd="12" destOrd="0" presId="urn:microsoft.com/office/officeart/2005/8/layout/list1"/>
    <dgm:cxn modelId="{890BC497-6418-4EC9-A22E-643D0496FCD0}" type="presParOf" srcId="{9F08FA04-3797-494C-ACFB-B85A601EDECE}" destId="{6092C58D-481A-45B0-BAA7-7BD4EFA1B47B}" srcOrd="0" destOrd="0" presId="urn:microsoft.com/office/officeart/2005/8/layout/list1"/>
    <dgm:cxn modelId="{9F90FD86-C635-4BE4-B48D-B4A892512FAA}" type="presParOf" srcId="{9F08FA04-3797-494C-ACFB-B85A601EDECE}" destId="{6116269C-6F0C-4D50-839A-1097797B0221}" srcOrd="1" destOrd="0" presId="urn:microsoft.com/office/officeart/2005/8/layout/list1"/>
    <dgm:cxn modelId="{95977B43-1D82-4DA5-86DF-B1DB8A269939}" type="presParOf" srcId="{72AA1EDB-8FDD-4BB5-B090-D5F227D52B6E}" destId="{242B2D32-EC0F-4B2E-ADF2-A98832E9C7B5}" srcOrd="13" destOrd="0" presId="urn:microsoft.com/office/officeart/2005/8/layout/list1"/>
    <dgm:cxn modelId="{CB038C4E-C592-4D3F-99BA-0F1FC7DA27C8}" type="presParOf" srcId="{72AA1EDB-8FDD-4BB5-B090-D5F227D52B6E}" destId="{222A9CF7-6104-49A5-98CA-0C41C82F4B18}" srcOrd="14" destOrd="0" presId="urn:microsoft.com/office/officeart/2005/8/layout/list1"/>
    <dgm:cxn modelId="{44AACA5E-5022-4261-8BD6-BB3C170CA017}" type="presParOf" srcId="{72AA1EDB-8FDD-4BB5-B090-D5F227D52B6E}" destId="{6823EEF4-FDD6-4247-B944-19C98810CDDB}" srcOrd="15" destOrd="0" presId="urn:microsoft.com/office/officeart/2005/8/layout/list1"/>
    <dgm:cxn modelId="{0FD46158-DD20-44BF-9FDE-854080656BA4}" type="presParOf" srcId="{72AA1EDB-8FDD-4BB5-B090-D5F227D52B6E}" destId="{2BF5393E-5248-42DF-8A66-86C910C73B6E}" srcOrd="16" destOrd="0" presId="urn:microsoft.com/office/officeart/2005/8/layout/list1"/>
    <dgm:cxn modelId="{11D06DE5-A130-42B8-89FE-27638CE3EDB6}" type="presParOf" srcId="{2BF5393E-5248-42DF-8A66-86C910C73B6E}" destId="{DAA3B1FA-8103-4663-8AF3-C745BEC96BCC}" srcOrd="0" destOrd="0" presId="urn:microsoft.com/office/officeart/2005/8/layout/list1"/>
    <dgm:cxn modelId="{BE393193-1DD2-4735-BD31-765B33448A39}" type="presParOf" srcId="{2BF5393E-5248-42DF-8A66-86C910C73B6E}" destId="{3138D077-4278-455C-9D0D-907997847731}" srcOrd="1" destOrd="0" presId="urn:microsoft.com/office/officeart/2005/8/layout/list1"/>
    <dgm:cxn modelId="{DDC2137A-55C5-40BB-A9E7-FA814036E425}" type="presParOf" srcId="{72AA1EDB-8FDD-4BB5-B090-D5F227D52B6E}" destId="{2723F11E-4D47-40D2-9658-AD833C44FE41}" srcOrd="17" destOrd="0" presId="urn:microsoft.com/office/officeart/2005/8/layout/list1"/>
    <dgm:cxn modelId="{C4FE18F8-5484-4A16-89CD-ACAB02256BA3}" type="presParOf" srcId="{72AA1EDB-8FDD-4BB5-B090-D5F227D52B6E}" destId="{C2F5D3CF-7F06-447C-ADFD-F236BA9F971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3A1D78-DC5F-4DD6-B9CA-C4749058EE77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6A5AA6E1-01A3-4210-B49E-A288411BC74E}">
      <dgm:prSet phldrT="[Testo]" custT="1"/>
      <dgm:spPr/>
      <dgm:t>
        <a:bodyPr/>
        <a:lstStyle/>
        <a:p>
          <a:r>
            <a:rPr lang="it-IT" sz="1400" dirty="0" smtClean="0"/>
            <a:t>affidabilità</a:t>
          </a:r>
          <a:endParaRPr lang="it-IT" sz="1400" dirty="0"/>
        </a:p>
      </dgm:t>
    </dgm:pt>
    <dgm:pt modelId="{4995A8DB-A8AC-47E0-9C45-1C234826DE13}" type="parTrans" cxnId="{250E773F-11B1-4B12-9E18-2B1F63C068F0}">
      <dgm:prSet/>
      <dgm:spPr/>
      <dgm:t>
        <a:bodyPr/>
        <a:lstStyle/>
        <a:p>
          <a:endParaRPr lang="it-IT"/>
        </a:p>
      </dgm:t>
    </dgm:pt>
    <dgm:pt modelId="{A122A888-FF2A-4145-A3EE-CE45A02E90CF}" type="sibTrans" cxnId="{250E773F-11B1-4B12-9E18-2B1F63C068F0}">
      <dgm:prSet/>
      <dgm:spPr/>
      <dgm:t>
        <a:bodyPr/>
        <a:lstStyle/>
        <a:p>
          <a:endParaRPr lang="it-IT"/>
        </a:p>
      </dgm:t>
    </dgm:pt>
    <dgm:pt modelId="{73073056-8BCE-48CB-9F54-57794E232A7F}">
      <dgm:prSet phldrT="[Testo]" custT="1"/>
      <dgm:spPr/>
      <dgm:t>
        <a:bodyPr/>
        <a:lstStyle/>
        <a:p>
          <a:r>
            <a:rPr lang="it-IT" sz="1400" dirty="0" smtClean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compatibilità</a:t>
          </a:r>
          <a:endParaRPr lang="it-IT" sz="1400" dirty="0"/>
        </a:p>
      </dgm:t>
    </dgm:pt>
    <dgm:pt modelId="{D7B0A36E-F911-4500-BA1A-CE987C74E597}" type="parTrans" cxnId="{85A7F476-D560-4EE2-A7BF-01480051ADBA}">
      <dgm:prSet/>
      <dgm:spPr/>
      <dgm:t>
        <a:bodyPr/>
        <a:lstStyle/>
        <a:p>
          <a:endParaRPr lang="it-IT"/>
        </a:p>
      </dgm:t>
    </dgm:pt>
    <dgm:pt modelId="{6CAD6A7D-96F2-4803-A9E8-C36EFAD8C4DB}" type="sibTrans" cxnId="{85A7F476-D560-4EE2-A7BF-01480051ADBA}">
      <dgm:prSet/>
      <dgm:spPr/>
      <dgm:t>
        <a:bodyPr/>
        <a:lstStyle/>
        <a:p>
          <a:endParaRPr lang="it-IT"/>
        </a:p>
      </dgm:t>
    </dgm:pt>
    <dgm:pt modelId="{FA18C78E-F1B0-490A-8DE0-A1AEA790E61B}">
      <dgm:prSet custT="1"/>
      <dgm:spPr/>
      <dgm:t>
        <a:bodyPr/>
        <a:lstStyle/>
        <a:p>
          <a:r>
            <a:rPr lang="it-IT" sz="1400" dirty="0" smtClean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completezza ed adeguatezza</a:t>
          </a:r>
          <a:endParaRPr lang="it-IT" sz="1400" dirty="0"/>
        </a:p>
      </dgm:t>
    </dgm:pt>
    <dgm:pt modelId="{18C79E25-6340-4A46-8C34-F9AF73679653}" type="parTrans" cxnId="{28F60F9D-0375-4569-9F79-D0A7467A7817}">
      <dgm:prSet/>
      <dgm:spPr/>
      <dgm:t>
        <a:bodyPr/>
        <a:lstStyle/>
        <a:p>
          <a:endParaRPr lang="it-IT"/>
        </a:p>
      </dgm:t>
    </dgm:pt>
    <dgm:pt modelId="{C8B46D02-483F-48B3-83D4-ECC0271E4C69}" type="sibTrans" cxnId="{28F60F9D-0375-4569-9F79-D0A7467A7817}">
      <dgm:prSet/>
      <dgm:spPr/>
      <dgm:t>
        <a:bodyPr/>
        <a:lstStyle/>
        <a:p>
          <a:endParaRPr lang="it-IT"/>
        </a:p>
      </dgm:t>
    </dgm:pt>
    <dgm:pt modelId="{34F7E32E-91C1-42F9-9E08-6B507721EA03}">
      <dgm:prSet custT="1"/>
      <dgm:spPr/>
      <dgm:t>
        <a:bodyPr/>
        <a:lstStyle/>
        <a:p>
          <a:r>
            <a:rPr lang="it-IT" sz="1400" dirty="0" smtClean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leggibilità, coerenza e </a:t>
          </a:r>
          <a:r>
            <a:rPr lang="it-IT" sz="1400" dirty="0" err="1" smtClean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ripercorribilità</a:t>
          </a:r>
          <a:r>
            <a:rPr lang="it-IT" sz="1400" dirty="0" smtClean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;</a:t>
          </a:r>
          <a:endParaRPr lang="it-IT"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6ED1332-E09F-4953-974A-C3D287CA3AFA}" type="parTrans" cxnId="{4E159A3E-6747-4F08-A8A5-5A2B4D1B1A68}">
      <dgm:prSet/>
      <dgm:spPr/>
      <dgm:t>
        <a:bodyPr/>
        <a:lstStyle/>
        <a:p>
          <a:endParaRPr lang="it-IT"/>
        </a:p>
      </dgm:t>
    </dgm:pt>
    <dgm:pt modelId="{94AC1B39-D6E5-452D-9995-2275D9EA4B36}" type="sibTrans" cxnId="{4E159A3E-6747-4F08-A8A5-5A2B4D1B1A68}">
      <dgm:prSet/>
      <dgm:spPr/>
      <dgm:t>
        <a:bodyPr/>
        <a:lstStyle/>
        <a:p>
          <a:endParaRPr lang="it-IT"/>
        </a:p>
      </dgm:t>
    </dgm:pt>
    <dgm:pt modelId="{6403652A-9189-4C4A-A0FB-3AB60C2D7A1F}" type="pres">
      <dgm:prSet presAssocID="{D73A1D78-DC5F-4DD6-B9CA-C4749058EE7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149B524-1A12-4771-87C0-1F42D724DF90}" type="pres">
      <dgm:prSet presAssocID="{D73A1D78-DC5F-4DD6-B9CA-C4749058EE77}" presName="diamond" presStyleLbl="bgShp" presStyleIdx="0" presStyleCnt="1" custScaleX="142150"/>
      <dgm:spPr/>
    </dgm:pt>
    <dgm:pt modelId="{4AFAC052-A0D5-41FD-B093-49F9854D98F6}" type="pres">
      <dgm:prSet presAssocID="{D73A1D78-DC5F-4DD6-B9CA-C4749058EE77}" presName="quad1" presStyleLbl="node1" presStyleIdx="0" presStyleCnt="4" custScaleX="150246" custLinFactNeighborX="-30583" custLinFactNeighborY="-5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69FA2D-46D3-473D-BD48-1A68884AA278}" type="pres">
      <dgm:prSet presAssocID="{D73A1D78-DC5F-4DD6-B9CA-C4749058EE77}" presName="quad2" presStyleLbl="node1" presStyleIdx="1" presStyleCnt="4" custScaleX="150662" custScaleY="103984" custLinFactNeighborX="15463" custLinFactNeighborY="-680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9478EC-78E7-4260-8356-AAB4551B4CFC}" type="pres">
      <dgm:prSet presAssocID="{D73A1D78-DC5F-4DD6-B9CA-C4749058EE77}" presName="quad3" presStyleLbl="node1" presStyleIdx="2" presStyleCnt="4" custScaleX="152372" custLinFactNeighborX="-30583" custLinFactNeighborY="-47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9D557F-34D5-4FE6-89B3-15C08D408EAD}" type="pres">
      <dgm:prSet presAssocID="{D73A1D78-DC5F-4DD6-B9CA-C4749058EE77}" presName="quad4" presStyleLbl="node1" presStyleIdx="3" presStyleCnt="4" custScaleX="147338" custLinFactNeighborX="15463" custLinFactNeighborY="-79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50E773F-11B1-4B12-9E18-2B1F63C068F0}" srcId="{D73A1D78-DC5F-4DD6-B9CA-C4749058EE77}" destId="{6A5AA6E1-01A3-4210-B49E-A288411BC74E}" srcOrd="0" destOrd="0" parTransId="{4995A8DB-A8AC-47E0-9C45-1C234826DE13}" sibTransId="{A122A888-FF2A-4145-A3EE-CE45A02E90CF}"/>
    <dgm:cxn modelId="{4E159A3E-6747-4F08-A8A5-5A2B4D1B1A68}" srcId="{D73A1D78-DC5F-4DD6-B9CA-C4749058EE77}" destId="{34F7E32E-91C1-42F9-9E08-6B507721EA03}" srcOrd="2" destOrd="0" parTransId="{76ED1332-E09F-4953-974A-C3D287CA3AFA}" sibTransId="{94AC1B39-D6E5-452D-9995-2275D9EA4B36}"/>
    <dgm:cxn modelId="{28F60F9D-0375-4569-9F79-D0A7467A7817}" srcId="{D73A1D78-DC5F-4DD6-B9CA-C4749058EE77}" destId="{FA18C78E-F1B0-490A-8DE0-A1AEA790E61B}" srcOrd="3" destOrd="0" parTransId="{18C79E25-6340-4A46-8C34-F9AF73679653}" sibTransId="{C8B46D02-483F-48B3-83D4-ECC0271E4C69}"/>
    <dgm:cxn modelId="{01A36EB6-F814-4350-9A88-866A9A02D7E5}" type="presOf" srcId="{FA18C78E-F1B0-490A-8DE0-A1AEA790E61B}" destId="{609D557F-34D5-4FE6-89B3-15C08D408EAD}" srcOrd="0" destOrd="0" presId="urn:microsoft.com/office/officeart/2005/8/layout/matrix3"/>
    <dgm:cxn modelId="{ABF2602C-44F2-493E-9F3D-F5B1CB3306F2}" type="presOf" srcId="{34F7E32E-91C1-42F9-9E08-6B507721EA03}" destId="{C79478EC-78E7-4260-8356-AAB4551B4CFC}" srcOrd="0" destOrd="0" presId="urn:microsoft.com/office/officeart/2005/8/layout/matrix3"/>
    <dgm:cxn modelId="{3ADFE3BB-252F-4485-A55F-135D40A09907}" type="presOf" srcId="{D73A1D78-DC5F-4DD6-B9CA-C4749058EE77}" destId="{6403652A-9189-4C4A-A0FB-3AB60C2D7A1F}" srcOrd="0" destOrd="0" presId="urn:microsoft.com/office/officeart/2005/8/layout/matrix3"/>
    <dgm:cxn modelId="{85A7F476-D560-4EE2-A7BF-01480051ADBA}" srcId="{D73A1D78-DC5F-4DD6-B9CA-C4749058EE77}" destId="{73073056-8BCE-48CB-9F54-57794E232A7F}" srcOrd="1" destOrd="0" parTransId="{D7B0A36E-F911-4500-BA1A-CE987C74E597}" sibTransId="{6CAD6A7D-96F2-4803-A9E8-C36EFAD8C4DB}"/>
    <dgm:cxn modelId="{F34E7B76-DD1A-4137-9AED-59826910F503}" type="presOf" srcId="{6A5AA6E1-01A3-4210-B49E-A288411BC74E}" destId="{4AFAC052-A0D5-41FD-B093-49F9854D98F6}" srcOrd="0" destOrd="0" presId="urn:microsoft.com/office/officeart/2005/8/layout/matrix3"/>
    <dgm:cxn modelId="{F2B214AF-0084-48AF-85CB-3AA9C96F1770}" type="presOf" srcId="{73073056-8BCE-48CB-9F54-57794E232A7F}" destId="{EF69FA2D-46D3-473D-BD48-1A68884AA278}" srcOrd="0" destOrd="0" presId="urn:microsoft.com/office/officeart/2005/8/layout/matrix3"/>
    <dgm:cxn modelId="{BA15D87C-5269-4430-B83C-BA4AB060B9B4}" type="presParOf" srcId="{6403652A-9189-4C4A-A0FB-3AB60C2D7A1F}" destId="{7149B524-1A12-4771-87C0-1F42D724DF90}" srcOrd="0" destOrd="0" presId="urn:microsoft.com/office/officeart/2005/8/layout/matrix3"/>
    <dgm:cxn modelId="{B578B328-EC25-4C80-8880-2CADFBDA7246}" type="presParOf" srcId="{6403652A-9189-4C4A-A0FB-3AB60C2D7A1F}" destId="{4AFAC052-A0D5-41FD-B093-49F9854D98F6}" srcOrd="1" destOrd="0" presId="urn:microsoft.com/office/officeart/2005/8/layout/matrix3"/>
    <dgm:cxn modelId="{7FEACE96-9502-44E3-84B9-3EA1397E6408}" type="presParOf" srcId="{6403652A-9189-4C4A-A0FB-3AB60C2D7A1F}" destId="{EF69FA2D-46D3-473D-BD48-1A68884AA278}" srcOrd="2" destOrd="0" presId="urn:microsoft.com/office/officeart/2005/8/layout/matrix3"/>
    <dgm:cxn modelId="{65A107E0-2384-4200-B082-AC857C452F12}" type="presParOf" srcId="{6403652A-9189-4C4A-A0FB-3AB60C2D7A1F}" destId="{C79478EC-78E7-4260-8356-AAB4551B4CFC}" srcOrd="3" destOrd="0" presId="urn:microsoft.com/office/officeart/2005/8/layout/matrix3"/>
    <dgm:cxn modelId="{6FB5B151-A0CE-420D-8769-018D5C933275}" type="presParOf" srcId="{6403652A-9189-4C4A-A0FB-3AB60C2D7A1F}" destId="{609D557F-34D5-4FE6-89B3-15C08D408EAD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B0E23F-D690-42F6-BC8F-28CC7D6DC2ED}">
      <dsp:nvSpPr>
        <dsp:cNvPr id="0" name=""/>
        <dsp:cNvSpPr/>
      </dsp:nvSpPr>
      <dsp:spPr>
        <a:xfrm>
          <a:off x="0" y="931183"/>
          <a:ext cx="2886265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3553D8-A28B-4AC0-B964-CCE29BF65444}">
      <dsp:nvSpPr>
        <dsp:cNvPr id="0" name=""/>
        <dsp:cNvSpPr/>
      </dsp:nvSpPr>
      <dsp:spPr>
        <a:xfrm>
          <a:off x="173849" y="605517"/>
          <a:ext cx="2110474" cy="531599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366" tIns="0" rIns="763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Avvio</a:t>
          </a:r>
          <a:endParaRPr lang="it-IT" sz="1500" kern="1200" dirty="0"/>
        </a:p>
      </dsp:txBody>
      <dsp:txXfrm>
        <a:off x="199800" y="631468"/>
        <a:ext cx="2058572" cy="479697"/>
      </dsp:txXfrm>
    </dsp:sp>
    <dsp:sp modelId="{E4AC169B-CE22-4C95-8A1B-3C98CCC7DD26}">
      <dsp:nvSpPr>
        <dsp:cNvPr id="0" name=""/>
        <dsp:cNvSpPr/>
      </dsp:nvSpPr>
      <dsp:spPr>
        <a:xfrm>
          <a:off x="0" y="1611583"/>
          <a:ext cx="2886265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3EFC8-5D56-47BE-8C38-51C8C19C7816}">
      <dsp:nvSpPr>
        <dsp:cNvPr id="0" name=""/>
        <dsp:cNvSpPr/>
      </dsp:nvSpPr>
      <dsp:spPr>
        <a:xfrm>
          <a:off x="144313" y="1390183"/>
          <a:ext cx="2020385" cy="442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366" tIns="0" rIns="763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Pianificazione</a:t>
          </a:r>
          <a:endParaRPr lang="it-IT" sz="1500" kern="1200" dirty="0"/>
        </a:p>
      </dsp:txBody>
      <dsp:txXfrm>
        <a:off x="165929" y="1411799"/>
        <a:ext cx="1977153" cy="399568"/>
      </dsp:txXfrm>
    </dsp:sp>
    <dsp:sp modelId="{CED8F545-BD7B-4B45-8EF6-148703FCEFBC}">
      <dsp:nvSpPr>
        <dsp:cNvPr id="0" name=""/>
        <dsp:cNvSpPr/>
      </dsp:nvSpPr>
      <dsp:spPr>
        <a:xfrm>
          <a:off x="0" y="2291983"/>
          <a:ext cx="2886265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93E0AC-E64D-4D31-9A60-1CCDBAFFD0F1}">
      <dsp:nvSpPr>
        <dsp:cNvPr id="0" name=""/>
        <dsp:cNvSpPr/>
      </dsp:nvSpPr>
      <dsp:spPr>
        <a:xfrm>
          <a:off x="144313" y="2070583"/>
          <a:ext cx="2020385" cy="442800"/>
        </a:xfrm>
        <a:prstGeom prst="round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366" tIns="0" rIns="763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Esecuzione</a:t>
          </a:r>
          <a:endParaRPr lang="it-IT" sz="1500" kern="1200" dirty="0"/>
        </a:p>
      </dsp:txBody>
      <dsp:txXfrm>
        <a:off x="165929" y="2092199"/>
        <a:ext cx="1977153" cy="399568"/>
      </dsp:txXfrm>
    </dsp:sp>
    <dsp:sp modelId="{222A9CF7-6104-49A5-98CA-0C41C82F4B18}">
      <dsp:nvSpPr>
        <dsp:cNvPr id="0" name=""/>
        <dsp:cNvSpPr/>
      </dsp:nvSpPr>
      <dsp:spPr>
        <a:xfrm>
          <a:off x="0" y="2972383"/>
          <a:ext cx="2886265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16269C-6F0C-4D50-839A-1097797B0221}">
      <dsp:nvSpPr>
        <dsp:cNvPr id="0" name=""/>
        <dsp:cNvSpPr/>
      </dsp:nvSpPr>
      <dsp:spPr>
        <a:xfrm>
          <a:off x="144313" y="2750983"/>
          <a:ext cx="2020385" cy="44280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366" tIns="0" rIns="763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Implementazione</a:t>
          </a:r>
          <a:endParaRPr lang="it-IT" sz="1500" kern="1200" dirty="0"/>
        </a:p>
      </dsp:txBody>
      <dsp:txXfrm>
        <a:off x="165929" y="2772599"/>
        <a:ext cx="1977153" cy="399568"/>
      </dsp:txXfrm>
    </dsp:sp>
    <dsp:sp modelId="{C2F5D3CF-7F06-447C-ADFD-F236BA9F971F}">
      <dsp:nvSpPr>
        <dsp:cNvPr id="0" name=""/>
        <dsp:cNvSpPr/>
      </dsp:nvSpPr>
      <dsp:spPr>
        <a:xfrm>
          <a:off x="0" y="3652783"/>
          <a:ext cx="2886265" cy="378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38D077-4278-455C-9D0D-907997847731}">
      <dsp:nvSpPr>
        <dsp:cNvPr id="0" name=""/>
        <dsp:cNvSpPr/>
      </dsp:nvSpPr>
      <dsp:spPr>
        <a:xfrm>
          <a:off x="144313" y="3431383"/>
          <a:ext cx="2020385" cy="442800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366" tIns="0" rIns="76366" bIns="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500" kern="1200" dirty="0" smtClean="0"/>
            <a:t>Controllo e conclusione </a:t>
          </a:r>
          <a:endParaRPr lang="it-IT" sz="1500" kern="1200" dirty="0"/>
        </a:p>
      </dsp:txBody>
      <dsp:txXfrm>
        <a:off x="165929" y="3452999"/>
        <a:ext cx="1977153" cy="399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49B524-1A12-4771-87C0-1F42D724DF90}">
      <dsp:nvSpPr>
        <dsp:cNvPr id="0" name=""/>
        <dsp:cNvSpPr/>
      </dsp:nvSpPr>
      <dsp:spPr>
        <a:xfrm>
          <a:off x="817121" y="0"/>
          <a:ext cx="4405396" cy="3099118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FAC052-A0D5-41FD-B093-49F9854D98F6}">
      <dsp:nvSpPr>
        <dsp:cNvPr id="0" name=""/>
        <dsp:cNvSpPr/>
      </dsp:nvSpPr>
      <dsp:spPr>
        <a:xfrm>
          <a:off x="1091383" y="229728"/>
          <a:ext cx="1815957" cy="12086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/>
            <a:t>affidabilità</a:t>
          </a:r>
          <a:endParaRPr lang="it-IT" sz="1400" kern="1200" dirty="0"/>
        </a:p>
      </dsp:txBody>
      <dsp:txXfrm>
        <a:off x="1150385" y="288730"/>
        <a:ext cx="1697953" cy="1090652"/>
      </dsp:txXfrm>
    </dsp:sp>
    <dsp:sp modelId="{EF69FA2D-46D3-473D-BD48-1A68884AA278}">
      <dsp:nvSpPr>
        <dsp:cNvPr id="0" name=""/>
        <dsp:cNvSpPr/>
      </dsp:nvSpPr>
      <dsp:spPr>
        <a:xfrm>
          <a:off x="2947036" y="188126"/>
          <a:ext cx="1820985" cy="125680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compatibilità</a:t>
          </a:r>
          <a:endParaRPr lang="it-IT" sz="1400" kern="1200" dirty="0"/>
        </a:p>
      </dsp:txBody>
      <dsp:txXfrm>
        <a:off x="3008388" y="249478"/>
        <a:ext cx="1698281" cy="1134104"/>
      </dsp:txXfrm>
    </dsp:sp>
    <dsp:sp modelId="{C79478EC-78E7-4260-8356-AAB4551B4CFC}">
      <dsp:nvSpPr>
        <dsp:cNvPr id="0" name=""/>
        <dsp:cNvSpPr/>
      </dsp:nvSpPr>
      <dsp:spPr>
        <a:xfrm>
          <a:off x="1078535" y="1538622"/>
          <a:ext cx="1841653" cy="120865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leggibilità, coerenza e </a:t>
          </a:r>
          <a:r>
            <a:rPr lang="it-IT" sz="1400" kern="1200" dirty="0" err="1" smtClean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ripercorribilità</a:t>
          </a:r>
          <a:r>
            <a:rPr lang="it-IT" sz="1400" kern="1200" dirty="0" smtClean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;</a:t>
          </a:r>
          <a:endParaRPr lang="it-IT" sz="1400" kern="12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137537" y="1597624"/>
        <a:ext cx="1723649" cy="1090652"/>
      </dsp:txXfrm>
    </dsp:sp>
    <dsp:sp modelId="{609D557F-34D5-4FE6-89B3-15C08D408EAD}">
      <dsp:nvSpPr>
        <dsp:cNvPr id="0" name=""/>
        <dsp:cNvSpPr/>
      </dsp:nvSpPr>
      <dsp:spPr>
        <a:xfrm>
          <a:off x="2967124" y="1500211"/>
          <a:ext cx="1780809" cy="120865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solidFill>
                <a:srgbClr val="0000FF"/>
              </a:solidFill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completezza ed adeguatezza</a:t>
          </a:r>
          <a:endParaRPr lang="it-IT" sz="1400" kern="1200" dirty="0"/>
        </a:p>
      </dsp:txBody>
      <dsp:txXfrm>
        <a:off x="3026126" y="1559213"/>
        <a:ext cx="1662805" cy="1090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899D58-6EEF-4DE1-A27F-401C061757B3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D6E71-7435-4DFF-BADD-1591F56C1EB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302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appella_Sistina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Vecchio_Testamento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Forse anche</a:t>
            </a:r>
            <a:r>
              <a:rPr lang="it-IT" baseline="0" dirty="0" smtClean="0"/>
              <a:t> questo è un progetto. Dove tante, mani aperte dicono di essere insieme … e domani andranno alla caccia… Nella battaglia tra uomo e bestia vincerà la forza , e soprattutto l’intelligenza.  </a:t>
            </a:r>
            <a:r>
              <a:rPr lang="it-IT" baseline="0" dirty="0" smtClean="0"/>
              <a:t>Le mani sembrano dire : ci sono anch’io… e non ho paura…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79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progettazione definitiva , nei soggetti privati è quel livello generalmente scritto per l’ottenimento dei disposti </a:t>
            </a:r>
            <a:r>
              <a:rPr lang="it-IT" baseline="0" dirty="0" smtClean="0"/>
              <a:t> abilitativi.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99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fine del progetto definitivo è quello di condividere con tutte le autorità componenti l’area</a:t>
            </a:r>
            <a:r>
              <a:rPr lang="it-IT" baseline="0" dirty="0" smtClean="0"/>
              <a:t> decisoria il progetto medesimo.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1406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Ovviamente il fine del</a:t>
            </a:r>
            <a:r>
              <a:rPr lang="it-IT" baseline="0" dirty="0" smtClean="0"/>
              <a:t> progetto </a:t>
            </a:r>
            <a:r>
              <a:rPr lang="it-IT" dirty="0" smtClean="0"/>
              <a:t>esecutivo è prescrittivo e funzionale al contratto.  Si</a:t>
            </a:r>
            <a:r>
              <a:rPr lang="it-IT" baseline="0" dirty="0" smtClean="0"/>
              <a:t> rivolge in modo verticale all’appaltatore il quale non ha spazio di «movimento» se non tramite l’Istituto della Riserva laddove ammessa, e a difesa delle promesse di risultato sottoscritte nel contratto.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3298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Ovviamente il fine del</a:t>
            </a:r>
            <a:r>
              <a:rPr lang="it-IT" baseline="0" dirty="0" smtClean="0"/>
              <a:t> progetto </a:t>
            </a:r>
            <a:r>
              <a:rPr lang="it-IT" dirty="0" smtClean="0"/>
              <a:t>esecutivo è prescrittivo e funzionale al contratto.  Si</a:t>
            </a:r>
            <a:r>
              <a:rPr lang="it-IT" baseline="0" dirty="0" smtClean="0"/>
              <a:t> rivolge in modo verticale all’appaltatore il quale non ha spazio di «movimento» se non tramite l’Istituto della Riserva laddove ammessa, e a difesa delle promesse di risultato sottoscritte nel contratto.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696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40112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Oltre a quanto già detto la verifica ha il fine di accertare, cosi come accerta: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58920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L’attività di verifica è una attività che</a:t>
            </a:r>
            <a:r>
              <a:rPr lang="it-IT" baseline="0" dirty="0" smtClean="0"/>
              <a:t> esige esperienza e capacità di confronto. </a:t>
            </a:r>
          </a:p>
          <a:p>
            <a:r>
              <a:rPr lang="it-IT" baseline="0" dirty="0" smtClean="0"/>
              <a:t>Il verificatore- che rischia la </a:t>
            </a:r>
            <a:r>
              <a:rPr lang="it-IT" baseline="0" dirty="0" err="1" smtClean="0"/>
              <a:t>solidalità</a:t>
            </a:r>
            <a:r>
              <a:rPr lang="it-IT" baseline="0" dirty="0" smtClean="0"/>
              <a:t>, nelle responsabilità conseguenti al destino attuativo con il progettista- deve saper rispettare il suo ruolo di controllore senza infrangere la dignità del progettista e la sua autorità decisoria nella scelta.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323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riferimento alla torre di Babele... che l’uomo costruì</a:t>
            </a:r>
            <a:r>
              <a:rPr lang="it-IT" baseline="0" dirty="0" smtClean="0"/>
              <a:t> nella notte dei tempi (</a:t>
            </a:r>
            <a:r>
              <a:rPr lang="it-IT" i="1" dirty="0" smtClean="0"/>
              <a:t>per abitarla in una grande famiglia e diventare forte e potente</a:t>
            </a:r>
            <a:r>
              <a:rPr lang="it-IT" dirty="0" smtClean="0"/>
              <a:t>);</a:t>
            </a:r>
            <a:r>
              <a:rPr lang="it-IT" baseline="0" dirty="0" smtClean="0"/>
              <a:t> fintantoché  DIO - per far si che l’uomo si sviluppasse su tutta la terra- gli confuse i linguaggi …ovvero la parole.  Non comprendendosi </a:t>
            </a:r>
            <a:r>
              <a:rPr lang="it-IT" baseline="0" dirty="0" err="1" smtClean="0"/>
              <a:t>piu</a:t>
            </a:r>
            <a:r>
              <a:rPr lang="it-IT" baseline="0" dirty="0" smtClean="0"/>
              <a:t> l’un l’altro ( IN UNA BABELE DI PAROLE DIVERSE)  le famiglie si allontanarono  e la torre venne abbandonata.  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016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Arte è un privilegio degli uomini. </a:t>
            </a:r>
            <a:r>
              <a:rPr lang="it-IT" baseline="0" dirty="0" smtClean="0"/>
              <a:t> E l’arte è pittura, scultura e architettura….le tre muse sono rintracciabili nella storia dell’uomo sin dai tempi più remoti. </a:t>
            </a:r>
          </a:p>
          <a:p>
            <a:r>
              <a:rPr lang="it-IT" baseline="0" dirty="0" smtClean="0"/>
              <a:t>Non voglio assolutamente condurre una comunicazione frontale, piuttosto una conversazione nella quale vi mostro un punto di vista: il mio.  </a:t>
            </a:r>
            <a:endParaRPr lang="it-IT" dirty="0" smtClean="0"/>
          </a:p>
          <a:p>
            <a:r>
              <a:rPr lang="it-IT" dirty="0" smtClean="0"/>
              <a:t>Tempio </a:t>
            </a:r>
            <a:r>
              <a:rPr lang="it-IT" dirty="0" smtClean="0"/>
              <a:t>di Salomone a Gerusalemme iniziati nel 967 a.C., fu terminato nel 960 a.C., (e venne poi distrutto 410 anni dopo)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Era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lungo 60 cubiti ,largo 20 alto 30 ( indicazioni  ebraiche)</a:t>
            </a:r>
            <a:endParaRPr lang="it-IT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Rimase</a:t>
            </a:r>
            <a:r>
              <a:rPr lang="it-IT" baseline="0" dirty="0" smtClean="0"/>
              <a:t> fermo e inutilizzato per 13 anni </a:t>
            </a:r>
            <a:r>
              <a:rPr lang="it-IT" dirty="0" smtClean="0"/>
              <a:t>(e venne poi distrutto 410 anni dopo)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 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Cappella Sistina"/>
              </a:rPr>
              <a:t>Cappella Sistina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fu costruita secondo le misure del Tempio di Salomone indicate nel 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Vecchio Testamento"/>
              </a:rPr>
              <a:t>Vecchio Testamento</a:t>
            </a:r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1061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 iniziare  vorrei condividere con Voi alcune scene, alcuni</a:t>
            </a:r>
            <a:r>
              <a:rPr lang="it-IT" baseline="0" dirty="0" smtClean="0"/>
              <a:t> piani sui quali poggiare questo vasto discorso sul progetto. </a:t>
            </a:r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09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Come si colloca la nostra figura di architetti,</a:t>
            </a:r>
            <a:r>
              <a:rPr lang="it-IT" baseline="0" dirty="0" smtClean="0"/>
              <a:t> </a:t>
            </a:r>
            <a:r>
              <a:rPr lang="it-IT" dirty="0" smtClean="0"/>
              <a:t>dentro questo complicato mondo  di esigenze  che la modernità ha trasformato.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0278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project</a:t>
            </a:r>
            <a:r>
              <a:rPr lang="it-IT" dirty="0" smtClean="0"/>
              <a:t> management è una modalità di gestione dei</a:t>
            </a:r>
            <a:r>
              <a:rPr lang="it-IT" baseline="0" dirty="0" smtClean="0"/>
              <a:t> programmi che ruotano intorno a progetti. Il nostro ruolo fornisce talvolta la parte più importante per il tramite del progetto.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0304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questo diagramma di flusso ,tratto dai processi di Sistema</a:t>
            </a:r>
            <a:r>
              <a:rPr lang="it-IT" baseline="0" dirty="0" smtClean="0"/>
              <a:t> Qualità, si leggono le fasi  che costituiscono i capisaldi e che vanno dall’acquisizione della commessa, sino alla validazione del progetto. 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705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Secondo la </a:t>
            </a:r>
            <a:r>
              <a:rPr lang="it-IT" dirty="0" err="1" smtClean="0"/>
              <a:t>Iso</a:t>
            </a:r>
            <a:r>
              <a:rPr lang="it-IT" dirty="0" smtClean="0"/>
              <a:t> 9001  ogni attività deve scrivere la Sua politica della qualità : ecco un esempio</a:t>
            </a:r>
            <a:r>
              <a:rPr lang="it-IT" baseline="0" dirty="0" smtClean="0"/>
              <a:t> . Ogni punto è strutturato in azioni di monitoraggio e controllo che vengono valutati , generalmente, con cadenza annuale.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3975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Legge</a:t>
            </a:r>
            <a:r>
              <a:rPr lang="it-IT" baseline="0" dirty="0" smtClean="0"/>
              <a:t> disciplina, per le opere dello stato, i contenuti minimi dei progetti </a:t>
            </a:r>
            <a:r>
              <a:rPr lang="it-IT" baseline="0" dirty="0" smtClean="0"/>
              <a:t>. </a:t>
            </a:r>
          </a:p>
          <a:p>
            <a:r>
              <a:rPr lang="it-IT" baseline="0" dirty="0" smtClean="0"/>
              <a:t>Anche in questo caso la legge esprime la sua Politica , cosi come abbiamo visto per i sistemi qualità.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06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 err="1" smtClean="0"/>
              <a:t>dpr</a:t>
            </a:r>
            <a:r>
              <a:rPr lang="it-IT" dirty="0" smtClean="0"/>
              <a:t> 207/2010 era più preciso anche</a:t>
            </a:r>
            <a:r>
              <a:rPr lang="it-IT" baseline="0" dirty="0" smtClean="0"/>
              <a:t> in termini di specificazione dei documenti costitutivi la fattibilità ed il preliminare. Qui è tutto ridotto e condensato in pochi commi.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D6E71-7435-4DFF-BADD-1591F56C1EB8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108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51E362C-54A6-48A5-B31F-6598228EF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0B2D87DE-B804-47FA-A59C-76F19160C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E250B62B-4C74-4145-B564-FEA785A0A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C4F1872-18A7-4C2E-810E-FDA247519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C7385F54-4734-42DB-B175-F08D01C4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72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6713D32-A5FB-49A2-851F-A6662EF5A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04A3E6F1-7170-48C1-A7F3-AF9757A59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E47E1F6-D898-4CDA-8D44-A8B57D8C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DBF39B14-267E-49DC-99AB-E3BE2BFE9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0AD99F2-F35B-41FC-8798-4B6FDB6F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439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6506CFFD-C51D-4B61-BC53-A92B600A03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5E2C71D3-44AB-400E-9362-6BF5964C4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3F9E0D4-DCA5-46CC-9702-F7D118299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7549F632-D30C-4751-A03E-D97E42D89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032C479-7C6C-4BA6-9031-1F3863B39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700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5C51DA8-6625-4938-9264-9C89439B0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65C7CAA-ECA8-4086-ACD5-73EE4F39B7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38EA948-325A-4140-B8BF-55E46721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D64E526-B7F8-45D4-B3F8-B89A8EAF8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F7D0B1C-BD89-434B-8449-096AFD897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5675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5E61EEA-6418-4EBB-87ED-06553BF3C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42AD49CC-4BBE-41FD-8366-CEEE6D1ED8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3D8AE274-7E9A-437A-A3C5-BF5111F88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F308DA-0302-41D1-9F79-9BA62C436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1A299EE5-8178-4469-B588-B08581F4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71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76FDE80-D104-4810-A742-75F41006C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F4FDD19-D651-4BFF-942E-952E89A3D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3BFB4AB2-16F0-484B-814E-A521CB5989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8177EAA-E430-43FC-BCB1-2E172733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3DEA249-A515-45B1-B453-18B419550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D0E27BFB-FC3B-431C-A914-51B3068C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319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7A2FD3F-741B-46E1-81DA-45CD7F241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B27864B3-CDA4-4053-92BE-1E1A2505D5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79690C80-F7C0-495A-80C7-A3BDD20A78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2F959C27-EB4E-45C6-9D47-D1D890CD7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1FD50C6F-8F1C-4788-9419-A2063A694A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6E397FCB-B33A-461F-BC34-E388AB73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E419EDE6-6CA5-4A9A-822D-81356D771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9BB0D7AE-DB21-44E2-99F9-C7DC491CA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641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26CD6106-5EE9-4953-A4C7-B2E65216C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4CDACA1E-AF28-46C6-BF0B-536C18A0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CA07B569-1123-4F46-859F-5B6E863E6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599FB6BB-8D03-47FC-B04C-80079795D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21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1AEC30A4-40BB-47F0-B2E7-A1498D8B8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24D1F96A-B420-4F3A-9579-E820596B4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8788BA1D-8A3A-407A-A2D2-A9034C7E9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2338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EF78D6B-BBCB-4C61-A9B7-22C060B3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C8FA4C46-9E6E-4FC2-A198-10EF5C2AF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A2D9C1DD-AEA9-4F0E-9700-359723D449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ECA3425B-AE7B-450A-90F7-AE0C0A95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66931FF8-0A18-4931-AE41-2D619A908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FCF9B0-E249-4C7F-900C-C468DC79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48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4D6C3EF-2158-4DF5-9798-8358DF628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16EE9980-69DC-4424-A483-33713E101A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41C4AE-0014-439B-BDC0-037BE05CC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DC1336E6-0D93-4E4B-BA12-22C22A0AA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DF2355F3-658E-4BA2-B224-CA0E4F9A6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293B6331-5800-499A-A900-AA05D4F3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1253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9912B986-A229-4823-B601-08C21D228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5412948-76A0-45CA-9F1C-B8D8EAF334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BEE4EE7-D192-4220-9D40-E63A13D45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9283C-2096-400B-B632-47B50B5040EF}" type="datetimeFigureOut">
              <a:rPr lang="it-IT" smtClean="0"/>
              <a:t>21/11/2019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FD36444-5A58-4D58-A1EB-F07AB059B5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F8F7192-72F8-42FE-9B05-213A29C16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91F13-E261-44C0-8975-A91867EACFB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405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4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diagramQuickStyle" Target="../diagrams/quickStyle2.xml"/><Relationship Id="rId11" Type="http://schemas.openxmlformats.org/officeDocument/2006/relationships/oleObject" Target="../embeddings/oleObject8.bin"/><Relationship Id="rId5" Type="http://schemas.openxmlformats.org/officeDocument/2006/relationships/diagramLayout" Target="../diagrams/layout2.xml"/><Relationship Id="rId10" Type="http://schemas.openxmlformats.org/officeDocument/2006/relationships/image" Target="../media/image3.emf"/><Relationship Id="rId4" Type="http://schemas.openxmlformats.org/officeDocument/2006/relationships/diagramData" Target="../diagrams/data2.xml"/><Relationship Id="rId9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eg"/><Relationship Id="rId12" Type="http://schemas.openxmlformats.org/officeDocument/2006/relationships/image" Target="../media/image5.png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10" Type="http://schemas.openxmlformats.org/officeDocument/2006/relationships/image" Target="../media/image9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5.jpe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10" Type="http://schemas.openxmlformats.org/officeDocument/2006/relationships/comments" Target="../comments/comment1.xml"/><Relationship Id="rId4" Type="http://schemas.openxmlformats.org/officeDocument/2006/relationships/hyperlink" Target="http://www.umbertoeco.it/CV/Combinatoria%20della%20creativita.pdf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jpe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5.xml"/><Relationship Id="rId7" Type="http://schemas.openxmlformats.org/officeDocument/2006/relationships/diagramColors" Target="../diagrams/colors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QuickStyle" Target="../diagrams/quickStyle1.xml"/><Relationship Id="rId11" Type="http://schemas.openxmlformats.org/officeDocument/2006/relationships/oleObject" Target="../embeddings/oleObject4.bin"/><Relationship Id="rId5" Type="http://schemas.openxmlformats.org/officeDocument/2006/relationships/diagramLayout" Target="../diagrams/layout1.xml"/><Relationship Id="rId10" Type="http://schemas.openxmlformats.org/officeDocument/2006/relationships/image" Target="../media/image3.emf"/><Relationship Id="rId4" Type="http://schemas.openxmlformats.org/officeDocument/2006/relationships/diagramData" Target="../diagrams/data1.xml"/><Relationship Id="rId9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6" y="-101600"/>
            <a:ext cx="13919198" cy="695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7774" y="0"/>
            <a:ext cx="4847771" cy="1471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 smtClean="0">
                <a:solidFill>
                  <a:srgbClr val="FFFF00"/>
                </a:solidFill>
              </a:rPr>
              <a:t>Il progetto verificabile </a:t>
            </a:r>
          </a:p>
          <a:p>
            <a:r>
              <a:rPr lang="it-IT" sz="2300" b="1" i="1" dirty="0" smtClean="0">
                <a:solidFill>
                  <a:srgbClr val="C00000"/>
                </a:solidFill>
              </a:rPr>
              <a:t>Giovanni Zandonella </a:t>
            </a:r>
            <a:r>
              <a:rPr lang="it-IT" sz="2300" b="1" i="1" dirty="0">
                <a:solidFill>
                  <a:srgbClr val="C00000"/>
                </a:solidFill>
              </a:rPr>
              <a:t>M</a:t>
            </a:r>
            <a:r>
              <a:rPr lang="it-IT" sz="2300" b="1" i="1" dirty="0" smtClean="0">
                <a:solidFill>
                  <a:srgbClr val="C00000"/>
                </a:solidFill>
              </a:rPr>
              <a:t>aiucco </a:t>
            </a:r>
            <a:endParaRPr lang="it-IT" sz="2300" b="1" i="1" dirty="0">
              <a:solidFill>
                <a:srgbClr val="C00000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-1490884" y="4642391"/>
            <a:ext cx="3714272" cy="71694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-422318" y="2002472"/>
            <a:ext cx="1563574" cy="718938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0376" y="6514991"/>
            <a:ext cx="453882" cy="29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7774" y="1068366"/>
            <a:ext cx="1966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C00000"/>
                </a:solidFill>
              </a:rPr>
              <a:t>22 novembre 2019</a:t>
            </a:r>
          </a:p>
        </p:txBody>
      </p:sp>
      <p:sp>
        <p:nvSpPr>
          <p:cNvPr id="4" name="Rettangolo 3"/>
          <p:cNvSpPr/>
          <p:nvPr/>
        </p:nvSpPr>
        <p:spPr>
          <a:xfrm>
            <a:off x="724723" y="6345714"/>
            <a:ext cx="126111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FF00"/>
                </a:solidFill>
              </a:rPr>
              <a:t>«</a:t>
            </a:r>
            <a:r>
              <a:rPr lang="it-IT" sz="1600" b="1" dirty="0" err="1" smtClean="0">
                <a:solidFill>
                  <a:srgbClr val="FFFF00"/>
                </a:solidFill>
              </a:rPr>
              <a:t>ll</a:t>
            </a:r>
            <a:r>
              <a:rPr lang="it-IT" sz="1600" b="1" dirty="0" smtClean="0">
                <a:solidFill>
                  <a:srgbClr val="FFFF00"/>
                </a:solidFill>
              </a:rPr>
              <a:t> </a:t>
            </a:r>
            <a:r>
              <a:rPr lang="it-IT" sz="1600" b="1" dirty="0">
                <a:solidFill>
                  <a:srgbClr val="FFFF00"/>
                </a:solidFill>
              </a:rPr>
              <a:t>mondo è nell'uomo insieme alla sua storia e alla sua preistoria; in lui è il labirinto, in lui è la sfinge che lo </a:t>
            </a:r>
            <a:r>
              <a:rPr lang="it-IT" sz="1600" b="1" dirty="0" smtClean="0">
                <a:solidFill>
                  <a:srgbClr val="FFFF00"/>
                </a:solidFill>
              </a:rPr>
              <a:t>interroga « </a:t>
            </a:r>
            <a:r>
              <a:rPr lang="it-IT" sz="1200" dirty="0" smtClean="0">
                <a:solidFill>
                  <a:srgbClr val="FFFF00"/>
                </a:solidFill>
              </a:rPr>
              <a:t>( E. </a:t>
            </a:r>
            <a:r>
              <a:rPr lang="it-IT" sz="1200" dirty="0" err="1" smtClean="0">
                <a:solidFill>
                  <a:srgbClr val="FFFF00"/>
                </a:solidFill>
              </a:rPr>
              <a:t>Junger</a:t>
            </a:r>
            <a:r>
              <a:rPr lang="it-IT" sz="1200" dirty="0" smtClean="0">
                <a:solidFill>
                  <a:srgbClr val="FFFF00"/>
                </a:solidFill>
              </a:rPr>
              <a:t> )</a:t>
            </a:r>
            <a:endParaRPr lang="it-IT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612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2507" y="984736"/>
            <a:ext cx="643304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(comma 7 </a:t>
            </a:r>
            <a:r>
              <a:rPr lang="it-IT" dirty="0" err="1">
                <a:solidFill>
                  <a:srgbClr val="C00000"/>
                </a:solidFill>
              </a:rPr>
              <a:t>d.lgs</a:t>
            </a:r>
            <a:r>
              <a:rPr lang="it-IT" dirty="0">
                <a:solidFill>
                  <a:srgbClr val="C00000"/>
                </a:solidFill>
              </a:rPr>
              <a:t> 50/2016)  </a:t>
            </a:r>
            <a:r>
              <a:rPr lang="it-IT" dirty="0" smtClean="0">
                <a:solidFill>
                  <a:srgbClr val="C00000"/>
                </a:solidFill>
              </a:rPr>
              <a:t>Il </a:t>
            </a:r>
            <a:r>
              <a:rPr lang="it-IT" dirty="0">
                <a:solidFill>
                  <a:srgbClr val="C00000"/>
                </a:solidFill>
              </a:rPr>
              <a:t>progetto definitivo individua </a:t>
            </a:r>
            <a:r>
              <a:rPr lang="it-IT" dirty="0" smtClean="0">
                <a:solidFill>
                  <a:srgbClr val="C00000"/>
                </a:solidFill>
              </a:rPr>
              <a:t>compiutamente </a:t>
            </a:r>
            <a:r>
              <a:rPr lang="it-IT" dirty="0">
                <a:solidFill>
                  <a:srgbClr val="C00000"/>
                </a:solidFill>
              </a:rPr>
              <a:t>i </a:t>
            </a:r>
            <a:r>
              <a:rPr lang="it-IT" dirty="0" smtClean="0">
                <a:solidFill>
                  <a:srgbClr val="C00000"/>
                </a:solidFill>
              </a:rPr>
              <a:t>lavori  da </a:t>
            </a:r>
            <a:r>
              <a:rPr lang="it-IT" dirty="0">
                <a:solidFill>
                  <a:srgbClr val="C00000"/>
                </a:solidFill>
              </a:rPr>
              <a:t>realizzare, nel rispetto delle esigenze, dei criteri, </a:t>
            </a:r>
            <a:r>
              <a:rPr lang="it-IT" dirty="0" smtClean="0">
                <a:solidFill>
                  <a:srgbClr val="C00000"/>
                </a:solidFill>
              </a:rPr>
              <a:t>dei vincoli</a:t>
            </a:r>
            <a:r>
              <a:rPr lang="it-IT" dirty="0">
                <a:solidFill>
                  <a:srgbClr val="C00000"/>
                </a:solidFill>
              </a:rPr>
              <a:t>, degli indirizzi e delle indicazioni stabiliti dalla </a:t>
            </a:r>
            <a:r>
              <a:rPr lang="it-IT" dirty="0" smtClean="0">
                <a:solidFill>
                  <a:srgbClr val="C00000"/>
                </a:solidFill>
              </a:rPr>
              <a:t>stazione appaltante </a:t>
            </a:r>
            <a:r>
              <a:rPr lang="it-IT" dirty="0">
                <a:solidFill>
                  <a:srgbClr val="C00000"/>
                </a:solidFill>
              </a:rPr>
              <a:t>e, ove presente, dal progetto di fattibilità;</a:t>
            </a:r>
          </a:p>
          <a:p>
            <a:r>
              <a:rPr lang="it-IT" dirty="0">
                <a:solidFill>
                  <a:srgbClr val="C00000"/>
                </a:solidFill>
              </a:rPr>
              <a:t>il progetto definitivo contiene, altresì, tutti gli </a:t>
            </a:r>
            <a:r>
              <a:rPr lang="it-IT" dirty="0" smtClean="0">
                <a:solidFill>
                  <a:srgbClr val="C00000"/>
                </a:solidFill>
              </a:rPr>
              <a:t>elementi necessari </a:t>
            </a:r>
            <a:r>
              <a:rPr lang="it-IT" dirty="0">
                <a:solidFill>
                  <a:srgbClr val="C00000"/>
                </a:solidFill>
              </a:rPr>
              <a:t>ai fini del rilascio delle prescritte </a:t>
            </a:r>
            <a:r>
              <a:rPr lang="it-IT" dirty="0" smtClean="0">
                <a:solidFill>
                  <a:srgbClr val="C00000"/>
                </a:solidFill>
              </a:rPr>
              <a:t>autorizzazioni e </a:t>
            </a:r>
            <a:r>
              <a:rPr lang="it-IT" dirty="0">
                <a:solidFill>
                  <a:srgbClr val="C00000"/>
                </a:solidFill>
              </a:rPr>
              <a:t>approvazioni, nonché la quantificazione definitiva </a:t>
            </a:r>
            <a:r>
              <a:rPr lang="it-IT" dirty="0" smtClean="0">
                <a:solidFill>
                  <a:srgbClr val="C00000"/>
                </a:solidFill>
              </a:rPr>
              <a:t>del limite </a:t>
            </a:r>
            <a:r>
              <a:rPr lang="it-IT" dirty="0">
                <a:solidFill>
                  <a:srgbClr val="C00000"/>
                </a:solidFill>
              </a:rPr>
              <a:t>di spesa per la realizzazione e del relativo cronoprogramma</a:t>
            </a:r>
            <a:r>
              <a:rPr lang="it-IT" dirty="0" smtClean="0">
                <a:solidFill>
                  <a:srgbClr val="C00000"/>
                </a:solidFill>
              </a:rPr>
              <a:t>, attraverso </a:t>
            </a:r>
            <a:r>
              <a:rPr lang="it-IT" dirty="0">
                <a:solidFill>
                  <a:srgbClr val="C00000"/>
                </a:solidFill>
              </a:rPr>
              <a:t>l'utilizzo, ove esistenti, dei </a:t>
            </a:r>
            <a:r>
              <a:rPr lang="it-IT" dirty="0" smtClean="0">
                <a:solidFill>
                  <a:srgbClr val="C00000"/>
                </a:solidFill>
              </a:rPr>
              <a:t>prezzari predisposti </a:t>
            </a:r>
            <a:r>
              <a:rPr lang="it-IT" dirty="0">
                <a:solidFill>
                  <a:srgbClr val="C00000"/>
                </a:solidFill>
              </a:rPr>
              <a:t>dalle regioni e dalle province </a:t>
            </a:r>
            <a:r>
              <a:rPr lang="it-IT" dirty="0" smtClean="0">
                <a:solidFill>
                  <a:srgbClr val="C00000"/>
                </a:solidFill>
              </a:rPr>
              <a:t>(…) </a:t>
            </a:r>
          </a:p>
          <a:p>
            <a:endParaRPr lang="it-IT" dirty="0">
              <a:solidFill>
                <a:srgbClr val="C00000"/>
              </a:solidFill>
              <a:latin typeface="MyriadPro-Regular"/>
            </a:endParaRPr>
          </a:p>
          <a:p>
            <a:r>
              <a:rPr lang="it-IT" dirty="0">
                <a:solidFill>
                  <a:srgbClr val="C00000"/>
                </a:solidFill>
              </a:rPr>
              <a:t>( Dpr.207/2010 ) inoltre </a:t>
            </a:r>
            <a:r>
              <a:rPr lang="it-IT" dirty="0">
                <a:solidFill>
                  <a:srgbClr val="C00000"/>
                </a:solidFill>
              </a:rPr>
              <a:t>sviluppa gli elaborati grafici e descrittivi nonché i calcoli ad un livello di definizione tale che nella successiva progettazione esecutiva non si abbiano significative differenze tecniche e di costo</a:t>
            </a:r>
            <a:r>
              <a:rPr lang="it-IT" dirty="0">
                <a:solidFill>
                  <a:srgbClr val="C00000"/>
                </a:solidFill>
              </a:rPr>
              <a:t>.</a:t>
            </a:r>
          </a:p>
          <a:p>
            <a:endParaRPr lang="it-IT" sz="1600" dirty="0">
              <a:solidFill>
                <a:srgbClr val="C00000"/>
              </a:solidFill>
              <a:latin typeface="MyriadPro-Regular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7147" y="130662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La progettazione definitiva</a:t>
            </a:r>
            <a:endParaRPr lang="it-IT" sz="3200" dirty="0">
              <a:solidFill>
                <a:srgbClr val="C0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258" y="6121309"/>
            <a:ext cx="3816561" cy="73669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7" y="6121309"/>
            <a:ext cx="1455993" cy="669472"/>
          </a:xfrm>
          <a:prstGeom prst="rect">
            <a:avLst/>
          </a:prstGeom>
        </p:spPr>
      </p:pic>
      <p:sp>
        <p:nvSpPr>
          <p:cNvPr id="8" name="Documento multiplo 7"/>
          <p:cNvSpPr/>
          <p:nvPr/>
        </p:nvSpPr>
        <p:spPr>
          <a:xfrm>
            <a:off x="597306" y="130662"/>
            <a:ext cx="702600" cy="693449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</a:t>
            </a:r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it-IT" dirty="0"/>
          </a:p>
        </p:txBody>
      </p:sp>
      <p:pic>
        <p:nvPicPr>
          <p:cNvPr id="14" name="Immagine 13"/>
          <p:cNvPicPr/>
          <p:nvPr/>
        </p:nvPicPr>
        <p:blipFill rotWithShape="1">
          <a:blip r:embed="rId5"/>
          <a:srcRect l="5585" t="29792" r="74150" b="17321"/>
          <a:stretch/>
        </p:blipFill>
        <p:spPr bwMode="auto">
          <a:xfrm>
            <a:off x="6945549" y="984736"/>
            <a:ext cx="3852153" cy="45600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779636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7147" y="130662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I documenti del progetto definitivo </a:t>
            </a:r>
            <a:r>
              <a:rPr lang="it-IT" sz="1800" dirty="0" smtClean="0">
                <a:solidFill>
                  <a:srgbClr val="C00000"/>
                </a:solidFill>
              </a:rPr>
              <a:t>art 24 </a:t>
            </a:r>
            <a:r>
              <a:rPr lang="it-IT" sz="1800" dirty="0" err="1" smtClean="0">
                <a:solidFill>
                  <a:srgbClr val="C00000"/>
                </a:solidFill>
              </a:rPr>
              <a:t>dpr</a:t>
            </a:r>
            <a:r>
              <a:rPr lang="it-IT" sz="1800" dirty="0" smtClean="0">
                <a:solidFill>
                  <a:srgbClr val="C00000"/>
                </a:solidFill>
              </a:rPr>
              <a:t> 207/2010</a:t>
            </a:r>
            <a:endParaRPr lang="it-IT" sz="1800" dirty="0">
              <a:solidFill>
                <a:srgbClr val="C00000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843867" y="5629737"/>
            <a:ext cx="493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Edificio residenziale a Copenaghen (ex silos) progetto MVRDV </a:t>
            </a:r>
            <a:r>
              <a:rPr lang="it-IT" sz="1000" dirty="0" err="1" smtClean="0"/>
              <a:t>architects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258" y="6121309"/>
            <a:ext cx="3816561" cy="73669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7" y="6121309"/>
            <a:ext cx="1455993" cy="6694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12507" y="821645"/>
            <a:ext cx="58205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it-IT" dirty="0" smtClean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a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) relazione generale;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b) relazioni tecniche e relazioni specialistiche;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c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) rilievi </a:t>
            </a:r>
            <a:r>
              <a:rPr lang="it-IT" dirty="0" err="1">
                <a:latin typeface="Tahoma" panose="020B0604030504040204" pitchFamily="34" charset="0"/>
                <a:ea typeface="Times New Roman" panose="02020603050405020304" pitchFamily="18" charset="0"/>
              </a:rPr>
              <a:t>planoaltimetrici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e studio dettagliato di inserimento urbanistico;</a:t>
            </a:r>
          </a:p>
          <a:p>
            <a:pPr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d) elaborati grafici;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e) studio di impatto ambientale ove previsto dalle vigenti normative ovvero studio di fattibilità ambientale;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f) calcoli delle strutture e degli impianti </a:t>
            </a:r>
            <a:endParaRPr lang="it-IT" dirty="0" smtClean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g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) disciplinare descrittivo e prestazionale degli elementi tecnici;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h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) censimento e progetto di risoluzione delle interferenze;</a:t>
            </a:r>
          </a:p>
          <a:p>
            <a:pPr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i) piano particellare di esproprio</a:t>
            </a:r>
            <a:r>
              <a:rPr lang="it-IT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568373" y="1097424"/>
            <a:ext cx="52616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l) elenco dei prezzi unitari ed eventuali analisi;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m) computo metrico estimativo;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lettera n).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n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) aggiornamento del documento contenente le prime indicazioni e disposizioni per la stesura dei piani di sicurezza;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o) quadro economico con l’indicazione dei costi della sicurezza desunti sulla base del documento </a:t>
            </a:r>
            <a:r>
              <a:rPr lang="it-IT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di calcolo specifico. </a:t>
            </a:r>
            <a:endParaRPr lang="it-IT" dirty="0"/>
          </a:p>
        </p:txBody>
      </p:sp>
      <p:sp>
        <p:nvSpPr>
          <p:cNvPr id="8" name="Documento multiplo 7"/>
          <p:cNvSpPr/>
          <p:nvPr/>
        </p:nvSpPr>
        <p:spPr>
          <a:xfrm>
            <a:off x="597306" y="130662"/>
            <a:ext cx="702600" cy="693449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</a:t>
            </a:r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403879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50631" y="1164624"/>
            <a:ext cx="636563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C00000"/>
                </a:solidFill>
                <a:latin typeface="MyriadPro-Regular"/>
              </a:rPr>
              <a:t>(comma </a:t>
            </a:r>
            <a:r>
              <a:rPr lang="it-IT" sz="1600" dirty="0" smtClean="0">
                <a:solidFill>
                  <a:srgbClr val="C00000"/>
                </a:solidFill>
                <a:latin typeface="MyriadPro-Regular"/>
              </a:rPr>
              <a:t>8 </a:t>
            </a:r>
            <a:r>
              <a:rPr lang="it-IT" sz="1600" dirty="0" err="1">
                <a:solidFill>
                  <a:srgbClr val="C00000"/>
                </a:solidFill>
                <a:latin typeface="MyriadPro-Regular"/>
              </a:rPr>
              <a:t>d.lgs</a:t>
            </a:r>
            <a:r>
              <a:rPr lang="it-IT" sz="1600" dirty="0">
                <a:solidFill>
                  <a:srgbClr val="C00000"/>
                </a:solidFill>
                <a:latin typeface="MyriadPro-Regular"/>
              </a:rPr>
              <a:t> 50/2016</a:t>
            </a:r>
            <a:r>
              <a:rPr lang="it-IT" sz="1600" dirty="0" smtClean="0">
                <a:solidFill>
                  <a:srgbClr val="C00000"/>
                </a:solidFill>
                <a:latin typeface="MyriadPro-Regular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it-IT" sz="2000" b="1" dirty="0" smtClean="0">
                <a:solidFill>
                  <a:srgbClr val="C00000"/>
                </a:solidFill>
                <a:latin typeface="MyriadPro-Regular"/>
              </a:rPr>
              <a:t>Il </a:t>
            </a:r>
            <a:r>
              <a:rPr lang="it-IT" sz="2000" b="1" dirty="0" smtClean="0">
                <a:solidFill>
                  <a:srgbClr val="C00000"/>
                </a:solidFill>
                <a:latin typeface="MyriadPro-Regular"/>
              </a:rPr>
              <a:t>progetto esecutivo</a:t>
            </a:r>
            <a:r>
              <a:rPr lang="it-IT" sz="1600" dirty="0" smtClean="0">
                <a:solidFill>
                  <a:srgbClr val="C00000"/>
                </a:solidFill>
                <a:latin typeface="MyriadPro-Regular"/>
              </a:rPr>
              <a:t>, redatto in conformità al progetto definitivo, determina in ogni dettaglio i lavori da realizzare, il relativo costo previsto, il cronoprogramma coerente con quello del progetto definitivo, e deve essere sviluppato ad un livello di definizione tale che ogni elemento sia identificato in forma, tipologia, qualità, dimensione e prezzo. Il progetto esecutivo deve essere, altresì, corredato da apposito piano di manutenzione dell'opera e delle sue parti in relazione al ciclo di vita.</a:t>
            </a:r>
          </a:p>
          <a:p>
            <a:endParaRPr lang="it-IT" sz="1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7147" y="130662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La progettazione esecutiva</a:t>
            </a:r>
            <a:endParaRPr lang="it-IT" sz="3200" dirty="0">
              <a:solidFill>
                <a:srgbClr val="C0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258" y="6121309"/>
            <a:ext cx="3816561" cy="73669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07" y="6121309"/>
            <a:ext cx="1455993" cy="669472"/>
          </a:xfrm>
          <a:prstGeom prst="rect">
            <a:avLst/>
          </a:prstGeom>
        </p:spPr>
      </p:pic>
      <p:sp>
        <p:nvSpPr>
          <p:cNvPr id="8" name="Documento multiplo 7"/>
          <p:cNvSpPr/>
          <p:nvPr/>
        </p:nvSpPr>
        <p:spPr>
          <a:xfrm>
            <a:off x="650631" y="303223"/>
            <a:ext cx="704850" cy="610234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0033CC"/>
                </a:solidFill>
              </a:rPr>
              <a:t>exe</a:t>
            </a:r>
            <a:endParaRPr lang="it-IT" dirty="0">
              <a:solidFill>
                <a:srgbClr val="0033CC"/>
              </a:solidFill>
            </a:endParaRPr>
          </a:p>
        </p:txBody>
      </p:sp>
      <p:pic>
        <p:nvPicPr>
          <p:cNvPr id="10" name="Immagine 9" descr="Risultato immagini per immagini di guido moretti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753" y="1086341"/>
            <a:ext cx="3796605" cy="3680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7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7147" y="130662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I documenti del progetto esecutivo </a:t>
            </a:r>
            <a:r>
              <a:rPr lang="it-IT" sz="1800" dirty="0" smtClean="0">
                <a:solidFill>
                  <a:srgbClr val="C00000"/>
                </a:solidFill>
              </a:rPr>
              <a:t>art 33dpr 207/2010</a:t>
            </a:r>
            <a:endParaRPr lang="it-IT" sz="1800" dirty="0">
              <a:solidFill>
                <a:srgbClr val="C0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3756" y="6054090"/>
            <a:ext cx="3816561" cy="73669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7" y="6121309"/>
            <a:ext cx="1455993" cy="6694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512507" y="908945"/>
            <a:ext cx="51145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a</a:t>
            </a:r>
            <a:r>
              <a:rPr lang="it-IT" sz="2400" dirty="0"/>
              <a:t>) relazione generale;</a:t>
            </a:r>
          </a:p>
          <a:p>
            <a:r>
              <a:rPr lang="it-IT" sz="2400" dirty="0"/>
              <a:t>b) relazioni specialistiche;</a:t>
            </a:r>
          </a:p>
          <a:p>
            <a:r>
              <a:rPr lang="it-IT" sz="2400" dirty="0"/>
              <a:t>c) elaborati grafici comprensivi anche di quelli delle strutture, degli impianti e di ripristino e miglioramento ambientale;</a:t>
            </a:r>
          </a:p>
          <a:p>
            <a:r>
              <a:rPr lang="it-IT" sz="2400" dirty="0"/>
              <a:t>d) calcoli esecutivi delle strutture e degli impianti;</a:t>
            </a:r>
          </a:p>
          <a:p>
            <a:r>
              <a:rPr lang="it-IT" sz="2400" dirty="0"/>
              <a:t>e) piano di manutenzione dell’opera e delle sue parti;</a:t>
            </a:r>
          </a:p>
          <a:p>
            <a:r>
              <a:rPr lang="it-IT" sz="2400" dirty="0"/>
              <a:t>f) piano di sicurezza e di coordinamento </a:t>
            </a:r>
            <a:r>
              <a:rPr lang="it-IT" sz="2400" dirty="0" smtClean="0"/>
              <a:t>decreto </a:t>
            </a:r>
            <a:r>
              <a:rPr lang="it-IT" sz="2400" dirty="0"/>
              <a:t>legislativo 9 aprile 2008, n. 81, e quadro di incidenza della manodopera;</a:t>
            </a:r>
          </a:p>
        </p:txBody>
      </p:sp>
      <p:sp>
        <p:nvSpPr>
          <p:cNvPr id="2" name="Rettangolo 1"/>
          <p:cNvSpPr/>
          <p:nvPr/>
        </p:nvSpPr>
        <p:spPr>
          <a:xfrm>
            <a:off x="6053598" y="955112"/>
            <a:ext cx="57220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/>
              <a:t>g) computo metrico estimativo e quadro economico;</a:t>
            </a:r>
          </a:p>
          <a:p>
            <a:r>
              <a:rPr lang="it-IT" sz="2400" dirty="0"/>
              <a:t>h) cronoprogramma;</a:t>
            </a:r>
          </a:p>
          <a:p>
            <a:r>
              <a:rPr lang="it-IT" sz="2400" dirty="0"/>
              <a:t>i) elenco dei prezzi unitari e eventuali analisi;</a:t>
            </a:r>
          </a:p>
          <a:p>
            <a:r>
              <a:rPr lang="it-IT" sz="2400" dirty="0"/>
              <a:t>l) schema di contratto e capitolato speciale di appalto;</a:t>
            </a:r>
          </a:p>
          <a:p>
            <a:r>
              <a:rPr lang="it-IT" sz="2400" dirty="0"/>
              <a:t>m) piano particellare di esproprio.</a:t>
            </a:r>
          </a:p>
        </p:txBody>
      </p:sp>
      <p:sp>
        <p:nvSpPr>
          <p:cNvPr id="9" name="Documento multiplo 8"/>
          <p:cNvSpPr/>
          <p:nvPr/>
        </p:nvSpPr>
        <p:spPr>
          <a:xfrm>
            <a:off x="535653" y="199119"/>
            <a:ext cx="704850" cy="610234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0033CC"/>
                </a:solidFill>
              </a:rPr>
              <a:t>exe</a:t>
            </a:r>
            <a:endParaRPr lang="it-IT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089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7147" y="130662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I documenti del progetto definitivo-esecutivo  </a:t>
            </a:r>
            <a:r>
              <a:rPr lang="it-IT" sz="1400" b="1" dirty="0" err="1" smtClean="0">
                <a:solidFill>
                  <a:srgbClr val="C00000"/>
                </a:solidFill>
              </a:rPr>
              <a:t>d.lgs</a:t>
            </a:r>
            <a:r>
              <a:rPr lang="it-IT" sz="1400" b="1" dirty="0">
                <a:solidFill>
                  <a:srgbClr val="C00000"/>
                </a:solidFill>
              </a:rPr>
              <a:t>  </a:t>
            </a:r>
            <a:r>
              <a:rPr lang="it-IT" sz="1400" b="1" dirty="0" smtClean="0">
                <a:solidFill>
                  <a:srgbClr val="C00000"/>
                </a:solidFill>
              </a:rPr>
              <a:t>50/2016 art 23 comma 4) </a:t>
            </a:r>
            <a:endParaRPr lang="it-IT" sz="1400" dirty="0">
              <a:solidFill>
                <a:srgbClr val="C0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8258" y="6121309"/>
            <a:ext cx="3816561" cy="73669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07" y="6121309"/>
            <a:ext cx="1455993" cy="6694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74405" y="1611605"/>
            <a:ext cx="52405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a</a:t>
            </a:r>
            <a:r>
              <a:rPr lang="it-IT" sz="2000" dirty="0"/>
              <a:t>) relazione </a:t>
            </a:r>
            <a:r>
              <a:rPr lang="it-IT" sz="2000" dirty="0" smtClean="0"/>
              <a:t>generale </a:t>
            </a:r>
            <a:r>
              <a:rPr lang="it-IT" sz="2000" dirty="0" smtClean="0">
                <a:solidFill>
                  <a:schemeClr val="accent5">
                    <a:lumMod val="75000"/>
                  </a:schemeClr>
                </a:solidFill>
              </a:rPr>
              <a:t>;</a:t>
            </a:r>
            <a:endParaRPr lang="it-IT" sz="20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it-IT" sz="2000" dirty="0"/>
              <a:t>b) </a:t>
            </a:r>
            <a:r>
              <a:rPr lang="it-IT" sz="2000" dirty="0">
                <a:solidFill>
                  <a:srgbClr val="0033CC"/>
                </a:solidFill>
              </a:rPr>
              <a:t>relazioni tecniche </a:t>
            </a:r>
            <a:r>
              <a:rPr lang="it-IT" sz="2000" dirty="0" smtClean="0"/>
              <a:t>relazioni </a:t>
            </a:r>
            <a:r>
              <a:rPr lang="it-IT" sz="2000" dirty="0"/>
              <a:t>specialistiche</a:t>
            </a:r>
            <a:r>
              <a:rPr lang="it-IT" sz="2000" dirty="0" smtClean="0"/>
              <a:t>;</a:t>
            </a:r>
          </a:p>
          <a:p>
            <a:r>
              <a:rPr lang="it-IT" sz="2000" dirty="0" smtClean="0"/>
              <a:t>*) </a:t>
            </a:r>
            <a:r>
              <a:rPr lang="it-IT" sz="2000" dirty="0">
                <a:solidFill>
                  <a:srgbClr val="0033CC"/>
                </a:solidFill>
              </a:rPr>
              <a:t>rilievi </a:t>
            </a:r>
            <a:r>
              <a:rPr lang="it-IT" sz="2000" dirty="0" smtClean="0">
                <a:solidFill>
                  <a:srgbClr val="0033CC"/>
                </a:solidFill>
              </a:rPr>
              <a:t>plano-altimetrici </a:t>
            </a:r>
            <a:r>
              <a:rPr lang="it-IT" sz="2000" dirty="0">
                <a:solidFill>
                  <a:srgbClr val="0033CC"/>
                </a:solidFill>
              </a:rPr>
              <a:t>e studio dettagliato di inserimento urbanistico</a:t>
            </a:r>
            <a:r>
              <a:rPr lang="it-IT" sz="2000" dirty="0" smtClean="0"/>
              <a:t>;</a:t>
            </a:r>
            <a:endParaRPr lang="it-IT" sz="2000" dirty="0"/>
          </a:p>
          <a:p>
            <a:r>
              <a:rPr lang="it-IT" sz="2000" dirty="0"/>
              <a:t>c) elaborati grafici comprensivi anche di quelli delle strutture, degli impianti e di ripristino e miglioramento ambientale</a:t>
            </a:r>
            <a:r>
              <a:rPr lang="it-IT" sz="2000" dirty="0" smtClean="0"/>
              <a:t>;</a:t>
            </a:r>
          </a:p>
          <a:p>
            <a:r>
              <a:rPr lang="it-IT" sz="2000" dirty="0"/>
              <a:t> *) </a:t>
            </a:r>
            <a:r>
              <a:rPr lang="it-IT" sz="2000" dirty="0" smtClean="0">
                <a:solidFill>
                  <a:srgbClr val="0033CC"/>
                </a:solidFill>
              </a:rPr>
              <a:t>studio </a:t>
            </a:r>
            <a:r>
              <a:rPr lang="it-IT" sz="2000" dirty="0">
                <a:solidFill>
                  <a:srgbClr val="0033CC"/>
                </a:solidFill>
              </a:rPr>
              <a:t>di impatto ambientale ove previsto dalle vigenti normative ovvero studio di fattibilità ambientale</a:t>
            </a:r>
          </a:p>
          <a:p>
            <a:r>
              <a:rPr lang="it-IT" sz="2000" dirty="0"/>
              <a:t>d) calcoli esecutivi delle strutture e degli impianti</a:t>
            </a:r>
            <a:r>
              <a:rPr lang="it-IT" sz="2000" dirty="0" smtClean="0"/>
              <a:t>;</a:t>
            </a:r>
          </a:p>
          <a:p>
            <a:r>
              <a:rPr lang="it-IT" sz="2000" dirty="0">
                <a:solidFill>
                  <a:srgbClr val="0033CC"/>
                </a:solidFill>
              </a:rPr>
              <a:t>*) disciplinare descrittivo e prestazionale degli elementi tecnici</a:t>
            </a:r>
            <a:r>
              <a:rPr lang="it-IT" sz="2000" dirty="0" smtClean="0">
                <a:solidFill>
                  <a:srgbClr val="0033CC"/>
                </a:solidFill>
              </a:rPr>
              <a:t>;</a:t>
            </a:r>
          </a:p>
          <a:p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5714998" y="1532811"/>
            <a:ext cx="57558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>
                <a:solidFill>
                  <a:srgbClr val="0033CC"/>
                </a:solidFill>
              </a:rPr>
              <a:t>*) censimento e progetto di risoluzione delle interferenze</a:t>
            </a:r>
          </a:p>
          <a:p>
            <a:r>
              <a:rPr lang="it-IT" sz="2000" dirty="0">
                <a:solidFill>
                  <a:srgbClr val="0033CC"/>
                </a:solidFill>
              </a:rPr>
              <a:t>*) piano particellare di esproprio</a:t>
            </a:r>
            <a:r>
              <a:rPr lang="it-IT" sz="2000" dirty="0" smtClean="0">
                <a:solidFill>
                  <a:srgbClr val="0033CC"/>
                </a:solidFill>
              </a:rPr>
              <a:t>;</a:t>
            </a:r>
            <a:endParaRPr lang="it-IT" sz="2000" dirty="0" smtClean="0"/>
          </a:p>
          <a:p>
            <a:r>
              <a:rPr lang="it-IT" sz="2000" dirty="0" smtClean="0"/>
              <a:t>e</a:t>
            </a:r>
            <a:r>
              <a:rPr lang="it-IT" sz="2000" dirty="0"/>
              <a:t>) piano di manutenzione dell’opera e delle sue parti;</a:t>
            </a:r>
          </a:p>
          <a:p>
            <a:r>
              <a:rPr lang="it-IT" sz="2000" dirty="0"/>
              <a:t>f) piano di sicurezza e di coordinamento di cui all’articolo 100 del decreto legislativo 9 aprile 2008, n. 81, e quadro di incidenza della manodopera;</a:t>
            </a:r>
          </a:p>
          <a:p>
            <a:r>
              <a:rPr lang="it-IT" sz="2000" dirty="0" smtClean="0"/>
              <a:t>g</a:t>
            </a:r>
            <a:r>
              <a:rPr lang="it-IT" sz="2000" dirty="0"/>
              <a:t>) computo metrico estimativo e quadro economico;</a:t>
            </a:r>
          </a:p>
          <a:p>
            <a:r>
              <a:rPr lang="it-IT" sz="2000" dirty="0"/>
              <a:t>h) cronoprogramma;</a:t>
            </a:r>
          </a:p>
          <a:p>
            <a:r>
              <a:rPr lang="it-IT" sz="2000" dirty="0"/>
              <a:t>i) elenco dei prezzi unitari e eventuali analisi;</a:t>
            </a:r>
          </a:p>
          <a:p>
            <a:r>
              <a:rPr lang="it-IT" sz="2000" dirty="0"/>
              <a:t>l) schema di contratto e capitolato speciale di appalto;</a:t>
            </a:r>
          </a:p>
          <a:p>
            <a:r>
              <a:rPr lang="it-IT" sz="2000" dirty="0"/>
              <a:t>m) piano particellare di esproprio.</a:t>
            </a:r>
          </a:p>
        </p:txBody>
      </p:sp>
      <p:sp>
        <p:nvSpPr>
          <p:cNvPr id="7" name="Freccia bidirezionale orizzontale 6"/>
          <p:cNvSpPr/>
          <p:nvPr/>
        </p:nvSpPr>
        <p:spPr>
          <a:xfrm>
            <a:off x="4944595" y="775752"/>
            <a:ext cx="514349" cy="24587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Documento multiplo 13"/>
          <p:cNvSpPr/>
          <p:nvPr/>
        </p:nvSpPr>
        <p:spPr>
          <a:xfrm>
            <a:off x="5631525" y="623509"/>
            <a:ext cx="704850" cy="610234"/>
          </a:xfrm>
          <a:prstGeom prst="flowChartMultidocumen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solidFill>
                  <a:srgbClr val="0033CC"/>
                </a:solidFill>
              </a:rPr>
              <a:t>exe</a:t>
            </a:r>
            <a:endParaRPr lang="it-IT" dirty="0">
              <a:solidFill>
                <a:srgbClr val="0033CC"/>
              </a:solidFill>
            </a:endParaRPr>
          </a:p>
        </p:txBody>
      </p:sp>
      <p:sp>
        <p:nvSpPr>
          <p:cNvPr id="15" name="Documento multiplo 14"/>
          <p:cNvSpPr/>
          <p:nvPr/>
        </p:nvSpPr>
        <p:spPr>
          <a:xfrm>
            <a:off x="4069414" y="606286"/>
            <a:ext cx="702600" cy="693449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Def</a:t>
            </a:r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66613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7147" y="130662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Prima di emettere un progetto «bisognerebbe» verificarlo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12507" y="2696956"/>
            <a:ext cx="10571804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verifiche sono condotte sulla documentazione progettuale  con riferimento ai seguenti aspetti del controllo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1645936535"/>
              </p:ext>
            </p:extLst>
          </p:nvPr>
        </p:nvGraphicFramePr>
        <p:xfrm>
          <a:off x="2267782" y="3355172"/>
          <a:ext cx="6039640" cy="3099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13489" y="6054090"/>
            <a:ext cx="3816561" cy="73669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507" y="6121309"/>
            <a:ext cx="1455993" cy="6694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12507" y="709761"/>
            <a:ext cx="11160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Art 23 </a:t>
            </a:r>
            <a:r>
              <a:rPr lang="it-IT" dirty="0" err="1" smtClean="0"/>
              <a:t>d.lgs</a:t>
            </a:r>
            <a:r>
              <a:rPr lang="it-IT" dirty="0" smtClean="0"/>
              <a:t> 50/20169</a:t>
            </a:r>
            <a:r>
              <a:rPr lang="it-IT" dirty="0"/>
              <a:t>. In relazione alle caratteristiche e all'importanza </a:t>
            </a:r>
            <a:r>
              <a:rPr lang="it-IT" dirty="0" smtClean="0"/>
              <a:t>dell'opera, il </a:t>
            </a:r>
            <a:r>
              <a:rPr lang="it-IT" dirty="0"/>
              <a:t>responsabile unico del procedimento, </a:t>
            </a:r>
            <a:r>
              <a:rPr lang="it-IT" dirty="0" smtClean="0"/>
              <a:t>secondo quanto </a:t>
            </a:r>
            <a:r>
              <a:rPr lang="it-IT" dirty="0"/>
              <a:t>previsto dall'articolo 26, </a:t>
            </a:r>
            <a:r>
              <a:rPr lang="it-IT" dirty="0">
                <a:solidFill>
                  <a:srgbClr val="C00000"/>
                </a:solidFill>
              </a:rPr>
              <a:t>stabilisce criteri, </a:t>
            </a:r>
            <a:r>
              <a:rPr lang="it-IT" dirty="0" smtClean="0">
                <a:solidFill>
                  <a:srgbClr val="C00000"/>
                </a:solidFill>
              </a:rPr>
              <a:t>contenuti e </a:t>
            </a:r>
            <a:r>
              <a:rPr lang="it-IT" dirty="0">
                <a:solidFill>
                  <a:srgbClr val="C00000"/>
                </a:solidFill>
              </a:rPr>
              <a:t>momenti di </a:t>
            </a:r>
            <a:r>
              <a:rPr lang="it-IT" b="1" dirty="0"/>
              <a:t>verifica tecnica dei vari livelli di progettazione</a:t>
            </a:r>
            <a:r>
              <a:rPr lang="it-IT" dirty="0"/>
              <a:t>.</a:t>
            </a:r>
          </a:p>
        </p:txBody>
      </p:sp>
      <p:sp>
        <p:nvSpPr>
          <p:cNvPr id="7" name="Rettangolo 6"/>
          <p:cNvSpPr/>
          <p:nvPr/>
        </p:nvSpPr>
        <p:spPr>
          <a:xfrm>
            <a:off x="577441" y="1712002"/>
            <a:ext cx="110957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latin typeface="MyriadPro-Regular"/>
              </a:rPr>
              <a:t>Art. 26 </a:t>
            </a:r>
            <a:r>
              <a:rPr lang="it-IT" dirty="0" err="1">
                <a:latin typeface="MyriadPro-Regular"/>
              </a:rPr>
              <a:t>d.lgs</a:t>
            </a:r>
            <a:r>
              <a:rPr lang="it-IT" dirty="0">
                <a:latin typeface="MyriadPro-Regular"/>
              </a:rPr>
              <a:t> </a:t>
            </a:r>
            <a:r>
              <a:rPr lang="it-IT" dirty="0" smtClean="0">
                <a:latin typeface="MyriadPro-Regular"/>
              </a:rPr>
              <a:t>50/2016</a:t>
            </a:r>
            <a:r>
              <a:rPr lang="it-IT" dirty="0">
                <a:latin typeface="MyriadPro-Regular"/>
              </a:rPr>
              <a:t>.</a:t>
            </a:r>
            <a:r>
              <a:rPr lang="it-IT" dirty="0" smtClean="0">
                <a:latin typeface="MyriadPro-Regular"/>
              </a:rPr>
              <a:t> </a:t>
            </a:r>
            <a:r>
              <a:rPr lang="it-IT" dirty="0" smtClean="0">
                <a:solidFill>
                  <a:srgbClr val="000000"/>
                </a:solidFill>
                <a:cs typeface="Arial" panose="020B0604020202020204" pitchFamily="34" charset="0"/>
              </a:rPr>
              <a:t>La </a:t>
            </a:r>
            <a:r>
              <a:rPr lang="it-IT" dirty="0">
                <a:solidFill>
                  <a:srgbClr val="000000"/>
                </a:solidFill>
                <a:cs typeface="Arial" panose="020B0604020202020204" pitchFamily="34" charset="0"/>
              </a:rPr>
              <a:t>stazione appaltante, nei contratti relativi ai lavori,  </a:t>
            </a:r>
            <a:r>
              <a:rPr lang="it-IT" dirty="0">
                <a:solidFill>
                  <a:srgbClr val="FF0000"/>
                </a:solidFill>
                <a:cs typeface="Arial" panose="020B0604020202020204" pitchFamily="34" charset="0"/>
              </a:rPr>
              <a:t>verifica la rispondenza degli elaborati </a:t>
            </a:r>
            <a:r>
              <a:rPr lang="it-IT" dirty="0" smtClean="0">
                <a:solidFill>
                  <a:srgbClr val="000000"/>
                </a:solidFill>
                <a:cs typeface="Arial" panose="020B0604020202020204" pitchFamily="34" charset="0"/>
              </a:rPr>
              <a:t>progettuali  ai </a:t>
            </a:r>
            <a:r>
              <a:rPr lang="it-IT" dirty="0">
                <a:solidFill>
                  <a:srgbClr val="000000"/>
                </a:solidFill>
                <a:cs typeface="Arial" panose="020B0604020202020204" pitchFamily="34" charset="0"/>
              </a:rPr>
              <a:t>documenti di cui all'articolo 23, nonché la loro conformità alla normativa vigente..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e quanto previsto art 23 </a:t>
            </a:r>
            <a:r>
              <a:rPr lang="it-IT" dirty="0" err="1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c.mma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1 </a:t>
            </a:r>
            <a:r>
              <a:rPr lang="it-IT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r>
              <a:rPr lang="it-IT" dirty="0" smtClean="0">
                <a:latin typeface="MyriadPro-Regular"/>
              </a:rPr>
              <a:t> </a:t>
            </a:r>
            <a:endParaRPr lang="it-IT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7093031"/>
              </p:ext>
            </p:extLst>
          </p:nvPr>
        </p:nvGraphicFramePr>
        <p:xfrm>
          <a:off x="512507" y="255643"/>
          <a:ext cx="509112" cy="32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Immagine bitmap" r:id="rId11" imgW="1057423" imgH="743054" progId="Paint.Picture">
                  <p:embed/>
                </p:oleObj>
              </mc:Choice>
              <mc:Fallback>
                <p:oleObj name="Immagine bitmap" r:id="rId11" imgW="105742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07" y="255643"/>
                        <a:ext cx="509112" cy="329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9877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69460" y="593933"/>
            <a:ext cx="10530349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it-IT" b="1" dirty="0" smtClean="0"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b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a</a:t>
            </a:r>
            <a:r>
              <a:rPr lang="it-IT" b="1" dirty="0">
                <a:latin typeface="Tahoma" panose="020B0604030504040204" pitchFamily="34" charset="0"/>
                <a:ea typeface="Times New Roman" panose="02020603050405020304" pitchFamily="18" charset="0"/>
              </a:rPr>
              <a:t>) affidabilità: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1. verifica dell’applicazione delle norme specifiche e delle regole tecniche di riferimento adottate per la redazione del progetto;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2. verifica della coerenza delle ipotesi progettuali poste a base delle elaborazioni tecniche ambientali, cartografiche, architettoniche, strutturali, impiantistiche e di sicurezza;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2800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b="1" dirty="0">
                <a:latin typeface="Tahoma" panose="020B0604030504040204" pitchFamily="34" charset="0"/>
                <a:ea typeface="Times New Roman" panose="02020603050405020304" pitchFamily="18" charset="0"/>
              </a:rPr>
              <a:t>b) completezza ed adeguatezza: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1. verifica della corrispondenza dei nominativi dei progettisti a quelli titolari dell'affidamento e verifica della sottoscrizione dei documenti per l’assunzione delle rispettive responsabilità;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2. verifica documentale mediante controllo dell’esistenza di tutti gli elaborati previsti per il livello del progetto da esaminare;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3. verifica dell’esaustività del progetto in funzione del quadro </a:t>
            </a:r>
            <a:r>
              <a:rPr lang="it-IT" dirty="0" err="1">
                <a:latin typeface="Tahoma" panose="020B0604030504040204" pitchFamily="34" charset="0"/>
                <a:ea typeface="Times New Roman" panose="02020603050405020304" pitchFamily="18" charset="0"/>
              </a:rPr>
              <a:t>esigenziale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4. verifica dell’esaustività delle informazioni tecniche ed amministrative contenute nei singoli elaborati;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5. verifica dell’esaustività delle modifiche apportate al progetto a seguito di un suo precedente esame;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6. verifica dell’adempimento delle obbligazioni previste nel disciplinare di incarico di progettazione;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9255" y="5966325"/>
            <a:ext cx="3816561" cy="73669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56" y="6033544"/>
            <a:ext cx="1455993" cy="6694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43504" y="183051"/>
            <a:ext cx="10571804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Aspetti del controllo ispettivo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813440"/>
              </p:ext>
            </p:extLst>
          </p:nvPr>
        </p:nvGraphicFramePr>
        <p:xfrm>
          <a:off x="543504" y="246074"/>
          <a:ext cx="509112" cy="32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Immagine bitmap" r:id="rId5" imgW="1057423" imgH="743054" progId="Paint.Picture">
                  <p:embed/>
                </p:oleObj>
              </mc:Choice>
              <mc:Fallback>
                <p:oleObj name="Immagine bitmap" r:id="rId5" imgW="105742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04" y="246074"/>
                        <a:ext cx="509112" cy="329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52352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94924" y="872903"/>
            <a:ext cx="10820317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b="1" dirty="0">
                <a:latin typeface="Tahoma" panose="020B0604030504040204" pitchFamily="34" charset="0"/>
                <a:ea typeface="Times New Roman" panose="02020603050405020304" pitchFamily="18" charset="0"/>
              </a:rPr>
              <a:t>c) leggibilità, coerenza e </a:t>
            </a:r>
            <a:r>
              <a:rPr lang="it-IT" b="1" dirty="0" err="1">
                <a:latin typeface="Tahoma" panose="020B0604030504040204" pitchFamily="34" charset="0"/>
                <a:ea typeface="Times New Roman" panose="02020603050405020304" pitchFamily="18" charset="0"/>
              </a:rPr>
              <a:t>ripercorribilità</a:t>
            </a:r>
            <a:r>
              <a:rPr lang="it-IT" b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: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1. verifica della leggibilità degli elaborati con riguardo alla utilizzazione dei linguaggi convenzionali di elaborazione;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2. verifica della comprensibilità delle informazioni contenute negli elaborati e della </a:t>
            </a:r>
            <a:r>
              <a:rPr lang="it-IT" dirty="0" err="1">
                <a:latin typeface="Tahoma" panose="020B0604030504040204" pitchFamily="34" charset="0"/>
                <a:ea typeface="Times New Roman" panose="02020603050405020304" pitchFamily="18" charset="0"/>
              </a:rPr>
              <a:t>ripercorribilità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delle calcolazioni effettuate;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3. verifica della coerenza delle informazioni tra i diversi elaborati;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 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b="1" dirty="0">
                <a:latin typeface="Tahoma" panose="020B0604030504040204" pitchFamily="34" charset="0"/>
                <a:ea typeface="Times New Roman" panose="02020603050405020304" pitchFamily="18" charset="0"/>
              </a:rPr>
              <a:t>d) compatibilità: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1. la rispondenza delle soluzioni progettuali ai requisiti espressi nello studio di fattibilità ovvero nel documento preliminare alla progettazione o negli elaborati progettuali prodotti nella fase precedente;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>
              <a:spcAft>
                <a:spcPts val="0"/>
              </a:spcAft>
            </a:pP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sym typeface="Wingdings" panose="05000000000000000000" pitchFamily="2" charset="2"/>
              </a:rPr>
              <a:t></a:t>
            </a:r>
            <a:r>
              <a:rPr lang="it-IT" dirty="0">
                <a:latin typeface="Tahoma" panose="020B0604030504040204" pitchFamily="34" charset="0"/>
                <a:ea typeface="Times New Roman" panose="02020603050405020304" pitchFamily="18" charset="0"/>
              </a:rPr>
              <a:t> 2. la rispondenza della soluzione progettuale alle normative assunte a riferimento ed alle eventuali prescrizioni, in relazione agli aspetti di seguito specificati:</a:t>
            </a:r>
            <a:endParaRPr lang="it-IT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it-IT" sz="1600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a. inserimento ambientale; b. impatto ambientale;  c</a:t>
            </a:r>
            <a:r>
              <a:rPr lang="it-IT" sz="1600" i="1" dirty="0">
                <a:latin typeface="Tahoma" panose="020B0604030504040204" pitchFamily="34" charset="0"/>
                <a:ea typeface="Times New Roman" panose="02020603050405020304" pitchFamily="18" charset="0"/>
              </a:rPr>
              <a:t>. funzionalità e fruibilità</a:t>
            </a:r>
            <a:r>
              <a:rPr lang="it-IT" sz="1600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; d</a:t>
            </a:r>
            <a:r>
              <a:rPr lang="it-IT" sz="1600" i="1" dirty="0">
                <a:latin typeface="Tahoma" panose="020B0604030504040204" pitchFamily="34" charset="0"/>
                <a:ea typeface="Times New Roman" panose="02020603050405020304" pitchFamily="18" charset="0"/>
              </a:rPr>
              <a:t>. stabilità delle strutture</a:t>
            </a:r>
            <a:r>
              <a:rPr lang="it-IT" sz="1600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;  e</a:t>
            </a:r>
            <a:r>
              <a:rPr lang="it-IT" sz="1600" i="1" dirty="0">
                <a:latin typeface="Tahoma" panose="020B0604030504040204" pitchFamily="34" charset="0"/>
                <a:ea typeface="Times New Roman" panose="02020603050405020304" pitchFamily="18" charset="0"/>
              </a:rPr>
              <a:t>. topografia e fotogrammetria</a:t>
            </a:r>
            <a:r>
              <a:rPr lang="it-IT" sz="1600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;  f</a:t>
            </a:r>
            <a:r>
              <a:rPr lang="it-IT" sz="1600" i="1" dirty="0">
                <a:latin typeface="Tahoma" panose="020B0604030504040204" pitchFamily="34" charset="0"/>
                <a:ea typeface="Times New Roman" panose="02020603050405020304" pitchFamily="18" charset="0"/>
              </a:rPr>
              <a:t>. sicurezza delle persone connessa agli impianti tecnologici</a:t>
            </a:r>
            <a:r>
              <a:rPr lang="it-IT" sz="1600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; g</a:t>
            </a:r>
            <a:r>
              <a:rPr lang="it-IT" sz="1600" i="1" dirty="0">
                <a:latin typeface="Tahoma" panose="020B0604030504040204" pitchFamily="34" charset="0"/>
                <a:ea typeface="Times New Roman" panose="02020603050405020304" pitchFamily="18" charset="0"/>
              </a:rPr>
              <a:t>. igiene, salute e benessere delle persone</a:t>
            </a:r>
            <a:r>
              <a:rPr lang="it-IT" sz="1600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; h</a:t>
            </a:r>
            <a:r>
              <a:rPr lang="it-IT" sz="1600" i="1" dirty="0">
                <a:latin typeface="Tahoma" panose="020B0604030504040204" pitchFamily="34" charset="0"/>
                <a:ea typeface="Times New Roman" panose="02020603050405020304" pitchFamily="18" charset="0"/>
              </a:rPr>
              <a:t>. superamento ed eliminazione delle barriere architettoniche</a:t>
            </a:r>
            <a:r>
              <a:rPr lang="it-IT" sz="1600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; i</a:t>
            </a:r>
            <a:r>
              <a:rPr lang="it-IT" sz="1600" i="1" dirty="0">
                <a:latin typeface="Tahoma" panose="020B0604030504040204" pitchFamily="34" charset="0"/>
                <a:ea typeface="Times New Roman" panose="02020603050405020304" pitchFamily="18" charset="0"/>
              </a:rPr>
              <a:t>. sicurezza antincendio</a:t>
            </a:r>
            <a:r>
              <a:rPr lang="it-IT" sz="1600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; l</a:t>
            </a:r>
            <a:r>
              <a:rPr lang="it-IT" sz="1600" i="1" dirty="0">
                <a:latin typeface="Tahoma" panose="020B0604030504040204" pitchFamily="34" charset="0"/>
                <a:ea typeface="Times New Roman" panose="02020603050405020304" pitchFamily="18" charset="0"/>
              </a:rPr>
              <a:t>. inquinamento</a:t>
            </a:r>
            <a:r>
              <a:rPr lang="it-IT" sz="1600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;  m</a:t>
            </a:r>
            <a:r>
              <a:rPr lang="it-IT" sz="1600" i="1" dirty="0">
                <a:latin typeface="Tahoma" panose="020B0604030504040204" pitchFamily="34" charset="0"/>
                <a:ea typeface="Times New Roman" panose="02020603050405020304" pitchFamily="18" charset="0"/>
              </a:rPr>
              <a:t>. durabilità e </a:t>
            </a:r>
            <a:r>
              <a:rPr lang="it-IT" sz="1600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manutenibilità; n</a:t>
            </a:r>
            <a:r>
              <a:rPr lang="it-IT" sz="1600" i="1" dirty="0">
                <a:latin typeface="Tahoma" panose="020B0604030504040204" pitchFamily="34" charset="0"/>
                <a:ea typeface="Times New Roman" panose="02020603050405020304" pitchFamily="18" charset="0"/>
              </a:rPr>
              <a:t>. coerenza dei tempi e dei costi</a:t>
            </a:r>
            <a:r>
              <a:rPr lang="it-IT" sz="1600" i="1" dirty="0" smtClean="0">
                <a:latin typeface="Tahoma" panose="020B0604030504040204" pitchFamily="34" charset="0"/>
                <a:ea typeface="Times New Roman" panose="02020603050405020304" pitchFamily="18" charset="0"/>
              </a:rPr>
              <a:t>; o</a:t>
            </a:r>
            <a:r>
              <a:rPr lang="it-IT" sz="1600" i="1" dirty="0">
                <a:latin typeface="Tahoma" panose="020B0604030504040204" pitchFamily="34" charset="0"/>
                <a:ea typeface="Times New Roman" panose="02020603050405020304" pitchFamily="18" charset="0"/>
              </a:rPr>
              <a:t>. sicurezza ed organizzazione del cantiere.</a:t>
            </a:r>
            <a:endParaRPr lang="it-IT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0675" y="5950827"/>
            <a:ext cx="3816561" cy="736691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924" y="5950827"/>
            <a:ext cx="1455993" cy="6694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52406" y="183051"/>
            <a:ext cx="10430360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Aspetti del controllo ispettivo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541138"/>
              </p:ext>
            </p:extLst>
          </p:nvPr>
        </p:nvGraphicFramePr>
        <p:xfrm>
          <a:off x="597850" y="264797"/>
          <a:ext cx="509112" cy="32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Immagine bitmap" r:id="rId5" imgW="1057423" imgH="743054" progId="Paint.Picture">
                  <p:embed/>
                </p:oleObj>
              </mc:Choice>
              <mc:Fallback>
                <p:oleObj name="Immagine bitmap" r:id="rId5" imgW="105742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50" y="264797"/>
                        <a:ext cx="509112" cy="329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05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809399" y="1045655"/>
            <a:ext cx="1048839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a) la completezza della progettazione;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b) la coerenza e completezza del quadro </a:t>
            </a:r>
            <a:r>
              <a:rPr lang="it-IT" sz="2400" dirty="0" smtClean="0"/>
              <a:t>economico in </a:t>
            </a:r>
            <a:r>
              <a:rPr lang="it-IT" sz="2400" dirty="0"/>
              <a:t>tutti i suoi aspetti;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c) l'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</a:rPr>
              <a:t>appaltabilità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 della soluzione progettuale prescelta;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d) presupposti per la durabilità dell'opera nel tempo;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e) la minimizzazione dei rischi di introduzione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di varianti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e di contenzioso;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f) la possibilità di ultimazione dell'opera entro </a:t>
            </a:r>
            <a:r>
              <a:rPr lang="it-IT" sz="2400" dirty="0" smtClean="0"/>
              <a:t>i termini </a:t>
            </a:r>
            <a:r>
              <a:rPr lang="it-IT" sz="2400" dirty="0"/>
              <a:t>previsti;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g) la sicurezza delle maestranze e degli utilizzatori;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/>
              <a:t>h) l'adeguatezza dei prezzi unitari utilizzati;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i) la manutenibilità delle opere, ove richiesta.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Garamond" panose="02020404030301010803" pitchFamily="18" charset="0"/>
            </a:endParaRPr>
          </a:p>
          <a:p>
            <a:endParaRPr 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7147" y="130662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La verifica ha il fine di accertare </a:t>
            </a:r>
            <a:endParaRPr lang="it-IT" sz="3200" dirty="0">
              <a:solidFill>
                <a:srgbClr val="C0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258" y="6121309"/>
            <a:ext cx="3816561" cy="73669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07" y="6121309"/>
            <a:ext cx="1455993" cy="669472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170857"/>
              </p:ext>
            </p:extLst>
          </p:nvPr>
        </p:nvGraphicFramePr>
        <p:xfrm>
          <a:off x="985947" y="255643"/>
          <a:ext cx="509112" cy="32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Immagine bitmap" r:id="rId6" imgW="1057423" imgH="743054" progId="Paint.Picture">
                  <p:embed/>
                </p:oleObj>
              </mc:Choice>
              <mc:Fallback>
                <p:oleObj name="Immagine bitmap" r:id="rId6" imgW="105742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5947" y="255643"/>
                        <a:ext cx="509112" cy="329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57894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8598" y="899885"/>
            <a:ext cx="1149145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C00000"/>
                </a:solidFill>
              </a:rPr>
              <a:t>L'attività di verifica è effettuata dai seguenti soggetti</a:t>
            </a:r>
            <a:r>
              <a:rPr lang="it-IT" dirty="0" smtClean="0">
                <a:solidFill>
                  <a:srgbClr val="C00000"/>
                </a:solidFill>
              </a:rPr>
              <a:t>:</a:t>
            </a:r>
          </a:p>
          <a:p>
            <a:endParaRPr lang="it-IT" sz="1400" dirty="0"/>
          </a:p>
          <a:p>
            <a:r>
              <a:rPr lang="it-IT" sz="1600" dirty="0"/>
              <a:t>a) per i lavori di importo pari o superiore a venti </a:t>
            </a:r>
            <a:r>
              <a:rPr lang="it-IT" sz="1600" dirty="0" smtClean="0"/>
              <a:t>milioni di </a:t>
            </a:r>
            <a:r>
              <a:rPr lang="it-IT" sz="1600" dirty="0"/>
              <a:t>euro</a:t>
            </a:r>
            <a:r>
              <a:rPr lang="it-IT" sz="1600" u="sng" dirty="0"/>
              <a:t>, da </a:t>
            </a:r>
            <a:r>
              <a:rPr lang="it-IT" sz="1600" u="sng" dirty="0" smtClean="0"/>
              <a:t>organismi </a:t>
            </a:r>
            <a:r>
              <a:rPr lang="it-IT" sz="1600" u="sng" dirty="0"/>
              <a:t>di controllo accreditati</a:t>
            </a:r>
            <a:r>
              <a:rPr lang="it-IT" sz="1600" dirty="0"/>
              <a:t> ai sensi </a:t>
            </a:r>
            <a:r>
              <a:rPr lang="it-IT" sz="1600" dirty="0" smtClean="0"/>
              <a:t>della norma </a:t>
            </a:r>
            <a:r>
              <a:rPr lang="it-IT" sz="1600" dirty="0"/>
              <a:t>europea UNI CEI EN ISO/IEC 17020</a:t>
            </a:r>
            <a:r>
              <a:rPr lang="it-IT" sz="1600" dirty="0" smtClean="0"/>
              <a:t>; </a:t>
            </a:r>
          </a:p>
          <a:p>
            <a:endParaRPr lang="it-IT" sz="1600" dirty="0"/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b) per i lavori di importo inferiore a venti milioni di euro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e fino alla soglia di cui all'articolo 35</a:t>
            </a:r>
            <a:r>
              <a:rPr lang="it-IT" sz="1600" u="sng" dirty="0">
                <a:solidFill>
                  <a:schemeClr val="accent1">
                    <a:lumMod val="75000"/>
                  </a:schemeClr>
                </a:solidFill>
              </a:rPr>
              <a:t>, dai soggetti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di cui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alla lettera a) e di cui all'articolo 46, comma 1, </a:t>
            </a:r>
            <a:r>
              <a:rPr lang="it-IT" sz="1600" u="sng" dirty="0">
                <a:solidFill>
                  <a:schemeClr val="accent1">
                    <a:lumMod val="75000"/>
                  </a:schemeClr>
                </a:solidFill>
              </a:rPr>
              <a:t>che </a:t>
            </a:r>
            <a:r>
              <a:rPr lang="it-IT" sz="1600" u="sng" dirty="0" smtClean="0">
                <a:solidFill>
                  <a:schemeClr val="accent1">
                    <a:lumMod val="75000"/>
                  </a:schemeClr>
                </a:solidFill>
              </a:rPr>
              <a:t>dispongano di </a:t>
            </a:r>
            <a:r>
              <a:rPr lang="it-IT" sz="1600" u="sng" dirty="0">
                <a:solidFill>
                  <a:schemeClr val="accent1">
                    <a:lumMod val="75000"/>
                  </a:schemeClr>
                </a:solidFill>
              </a:rPr>
              <a:t>un sistema interno di controllo di qualità</a:t>
            </a:r>
            <a:r>
              <a:rPr lang="it-IT" sz="1600" u="sng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 ( 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</a:rPr>
              <a:t>alias: organizzazioni / organismi di ispezione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600" dirty="0"/>
              <a:t>c) per i lavori di importo inferiore alla soglia di cui all'articolo</a:t>
            </a:r>
          </a:p>
          <a:p>
            <a:r>
              <a:rPr lang="it-IT" sz="1600" dirty="0"/>
              <a:t>35 e fino a un milione di euro, la verifica </a:t>
            </a:r>
            <a:r>
              <a:rPr lang="it-IT" sz="1600" u="sng" dirty="0"/>
              <a:t>può </a:t>
            </a:r>
            <a:r>
              <a:rPr lang="it-IT" sz="1600" u="sng" dirty="0" smtClean="0"/>
              <a:t>essere effettuata </a:t>
            </a:r>
            <a:r>
              <a:rPr lang="it-IT" sz="1600" u="sng" dirty="0"/>
              <a:t>dagli uffici tecnici </a:t>
            </a:r>
            <a:r>
              <a:rPr lang="it-IT" sz="1600" dirty="0"/>
              <a:t>delle stazioni </a:t>
            </a:r>
            <a:r>
              <a:rPr lang="it-IT" sz="1600" dirty="0" smtClean="0"/>
              <a:t>appaltanti  ove </a:t>
            </a:r>
            <a:r>
              <a:rPr lang="it-IT" sz="1600" dirty="0"/>
              <a:t>il progetto sia stato redatto da progettisti esterni o </a:t>
            </a:r>
            <a:r>
              <a:rPr lang="it-IT" sz="1600" dirty="0" smtClean="0"/>
              <a:t>le stesse </a:t>
            </a:r>
            <a:r>
              <a:rPr lang="it-IT" sz="1600" dirty="0"/>
              <a:t>stazioni appaltanti dispongano di un sistema </a:t>
            </a:r>
            <a:r>
              <a:rPr lang="it-IT" sz="1600" dirty="0" smtClean="0"/>
              <a:t>interno</a:t>
            </a:r>
            <a:r>
              <a:rPr lang="it-IT" sz="1600" dirty="0"/>
              <a:t> </a:t>
            </a:r>
            <a:r>
              <a:rPr lang="it-IT" sz="1600" dirty="0" smtClean="0"/>
              <a:t>di </a:t>
            </a:r>
            <a:r>
              <a:rPr lang="it-IT" sz="1600" dirty="0"/>
              <a:t>controllo di qualità ove il progetto sia stato </a:t>
            </a:r>
            <a:r>
              <a:rPr lang="it-IT" sz="1600" dirty="0" smtClean="0"/>
              <a:t>redatto da </a:t>
            </a:r>
            <a:r>
              <a:rPr lang="it-IT" sz="1600" dirty="0"/>
              <a:t>progettisti interni</a:t>
            </a:r>
            <a:r>
              <a:rPr lang="it-IT" sz="1600" dirty="0" smtClean="0"/>
              <a:t>;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( 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alias: 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</a:rPr>
              <a:t>organizzazioni/organismi </a:t>
            </a:r>
            <a:r>
              <a:rPr lang="it-IT" sz="1600" i="1" dirty="0">
                <a:solidFill>
                  <a:schemeClr val="accent1">
                    <a:lumMod val="75000"/>
                  </a:schemeClr>
                </a:solidFill>
              </a:rPr>
              <a:t>di </a:t>
            </a:r>
            <a:r>
              <a:rPr lang="it-IT" sz="1600" i="1" dirty="0" smtClean="0">
                <a:solidFill>
                  <a:schemeClr val="accent1">
                    <a:lumMod val="75000"/>
                  </a:schemeClr>
                </a:solidFill>
              </a:rPr>
              <a:t>ispezione o Uffici tecnici stazioni appaltanti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600" dirty="0"/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d) per i lavori di importo inferiore a un milione di euro, la</a:t>
            </a:r>
          </a:p>
          <a:p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verifica è effettuata dal </a:t>
            </a:r>
            <a:r>
              <a:rPr lang="it-IT" sz="1600" u="sng" dirty="0">
                <a:solidFill>
                  <a:schemeClr val="accent1">
                    <a:lumMod val="75000"/>
                  </a:schemeClr>
                </a:solidFill>
              </a:rPr>
              <a:t>responsabile unico del </a:t>
            </a:r>
            <a:r>
              <a:rPr lang="it-IT" sz="1600" u="sng" dirty="0" smtClean="0">
                <a:solidFill>
                  <a:schemeClr val="accent1">
                    <a:lumMod val="75000"/>
                  </a:schemeClr>
                </a:solidFill>
              </a:rPr>
              <a:t>procedimento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, anche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avvalendosi della struttura di cui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all'articolo 31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, comma 9.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7147" y="130662"/>
            <a:ext cx="11552903" cy="63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Chi ha la competenza per la verifica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38598" y="5177979"/>
            <a:ext cx="10939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smtClean="0">
                <a:solidFill>
                  <a:srgbClr val="C00000"/>
                </a:solidFill>
              </a:rPr>
              <a:t>Giunti in questo girone della professione la figura degli attori è molto distante dalla poesia dei colori … purtuttavia e ancora a pieno titolo territorio di architetti. </a:t>
            </a:r>
            <a:endParaRPr lang="it-IT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1508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228" y="116114"/>
            <a:ext cx="10724591" cy="75834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Ars </a:t>
            </a:r>
            <a:r>
              <a:rPr lang="it-IT" sz="3600" b="1" dirty="0" err="1" smtClean="0">
                <a:solidFill>
                  <a:srgbClr val="C00000"/>
                </a:solidFill>
              </a:rPr>
              <a:t>hominis</a:t>
            </a:r>
            <a:r>
              <a:rPr lang="it-IT" sz="3600" b="1" dirty="0" smtClean="0">
                <a:solidFill>
                  <a:srgbClr val="C00000"/>
                </a:solidFill>
              </a:rPr>
              <a:t> </a:t>
            </a:r>
            <a:r>
              <a:rPr lang="it-IT" sz="3600" b="1" dirty="0" err="1" smtClean="0">
                <a:solidFill>
                  <a:srgbClr val="C00000"/>
                </a:solidFill>
              </a:rPr>
              <a:t>Privilegium</a:t>
            </a:r>
            <a:r>
              <a:rPr lang="it-IT" sz="3600" b="1" dirty="0" smtClean="0">
                <a:solidFill>
                  <a:srgbClr val="C00000"/>
                </a:solidFill>
              </a:rPr>
              <a:t> 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16" name="Sottotitolo 12"/>
          <p:cNvSpPr>
            <a:spLocks noGrp="1"/>
          </p:cNvSpPr>
          <p:nvPr>
            <p:ph type="subTitle" idx="1"/>
          </p:nvPr>
        </p:nvSpPr>
        <p:spPr>
          <a:xfrm>
            <a:off x="644810" y="1786338"/>
            <a:ext cx="5684032" cy="2662519"/>
          </a:xfrm>
        </p:spPr>
        <p:txBody>
          <a:bodyPr>
            <a:noAutofit/>
          </a:bodyPr>
          <a:lstStyle/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prstClr val="black"/>
                </a:solidFill>
              </a:rPr>
              <a:t>L’idea che anima il progetto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prstClr val="black"/>
                </a:solidFill>
              </a:rPr>
              <a:t>C</a:t>
            </a:r>
            <a:r>
              <a:rPr lang="it-IT" sz="1800" dirty="0" smtClean="0">
                <a:solidFill>
                  <a:prstClr val="black"/>
                </a:solidFill>
              </a:rPr>
              <a:t>ondizioni convenzionali e prescrittive 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prstClr val="black"/>
                </a:solidFill>
              </a:rPr>
              <a:t>Il progetto nel </a:t>
            </a:r>
            <a:r>
              <a:rPr lang="it-IT" sz="1800" dirty="0" err="1" smtClean="0">
                <a:solidFill>
                  <a:prstClr val="black"/>
                </a:solidFill>
              </a:rPr>
              <a:t>project</a:t>
            </a:r>
            <a:r>
              <a:rPr lang="it-IT" sz="1800" dirty="0" smtClean="0">
                <a:solidFill>
                  <a:prstClr val="black"/>
                </a:solidFill>
              </a:rPr>
              <a:t> </a:t>
            </a:r>
            <a:r>
              <a:rPr lang="it-IT" sz="1800" dirty="0" err="1" smtClean="0">
                <a:solidFill>
                  <a:prstClr val="black"/>
                </a:solidFill>
              </a:rPr>
              <a:t>managment</a:t>
            </a:r>
            <a:endParaRPr lang="it-IT" sz="1800" dirty="0" smtClean="0">
              <a:solidFill>
                <a:prstClr val="black"/>
              </a:solidFill>
            </a:endParaRP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prstClr val="black"/>
                </a:solidFill>
              </a:rPr>
              <a:t>Il progetto nella legge attuale  e la sua struttura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prstClr val="black"/>
                </a:solidFill>
              </a:rPr>
              <a:t>La verifica del progetto  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prstClr val="black"/>
                </a:solidFill>
              </a:rPr>
              <a:t>Chi verifica il progetto.</a:t>
            </a:r>
          </a:p>
          <a:p>
            <a:pPr marL="285750" lvl="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prstClr val="black"/>
                </a:solidFill>
              </a:rPr>
              <a:t>C</a:t>
            </a:r>
            <a:r>
              <a:rPr lang="it-IT" sz="1800" dirty="0" smtClean="0">
                <a:solidFill>
                  <a:prstClr val="black"/>
                </a:solidFill>
              </a:rPr>
              <a:t>onclusioni</a:t>
            </a:r>
          </a:p>
          <a:p>
            <a:pPr lvl="0" algn="l"/>
            <a:endParaRPr lang="it-IT" sz="1800" dirty="0" smtClean="0">
              <a:solidFill>
                <a:prstClr val="black"/>
              </a:solidFill>
            </a:endParaRPr>
          </a:p>
          <a:p>
            <a:pPr lvl="0" algn="l"/>
            <a:endParaRPr lang="it-IT" sz="2000" dirty="0">
              <a:solidFill>
                <a:prstClr val="black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4534" y="6054090"/>
            <a:ext cx="3816561" cy="736691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997" y="6121309"/>
            <a:ext cx="1455993" cy="669472"/>
          </a:xfrm>
          <a:prstGeom prst="rect">
            <a:avLst/>
          </a:prstGeom>
        </p:spPr>
      </p:pic>
      <p:pic>
        <p:nvPicPr>
          <p:cNvPr id="9" name="Immagine 16" descr="https://upload.wikimedia.org/wikipedia/commons/thumb/2/25/Christian-van-adrichom_JERVSALEM-et-suburbia-eius_detail-solomon-temple_1-1497x1000.jpg/330px-Christian-van-adrichom_JERVSALEM-et-suburbia-eius_detail-solomon-temple_1-1497x100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874460"/>
            <a:ext cx="4454418" cy="296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866920" y="3784376"/>
            <a:ext cx="49317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/>
              <a:t>Ricostruzione artistica del Tempio di Salomone </a:t>
            </a:r>
            <a:r>
              <a:rPr lang="it-IT" sz="1000" dirty="0" smtClean="0"/>
              <a:t>( autori vari)</a:t>
            </a:r>
            <a:endParaRPr lang="it-IT" dirty="0"/>
          </a:p>
        </p:txBody>
      </p:sp>
      <p:pic>
        <p:nvPicPr>
          <p:cNvPr id="3074" name="Immagine 17" descr="https://upload.wikimedia.org/wikipedia/commons/thumb/3/35/SolomonsTemple.png/220px-SolomonsTempl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20" y="4072575"/>
            <a:ext cx="1893876" cy="171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mmagine 20" descr="https://upload.wikimedia.org/wikipedia/commons/thumb/f/fb/Jerusalem_temple4.jpg/310px-Jerusalem_temple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968" y="4119517"/>
            <a:ext cx="2573129" cy="162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0" descr="Risultato immagini per studio grafico dei dettagli architettonici antichi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01" y="4109297"/>
            <a:ext cx="5626223" cy="18211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Ogget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749826"/>
              </p:ext>
            </p:extLst>
          </p:nvPr>
        </p:nvGraphicFramePr>
        <p:xfrm>
          <a:off x="906807" y="488910"/>
          <a:ext cx="490672" cy="31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Immagine bitmap" r:id="rId11" imgW="1057423" imgH="743054" progId="Paint.Picture">
                  <p:embed/>
                </p:oleObj>
              </mc:Choice>
              <mc:Fallback>
                <p:oleObj name="Immagine bitmap" r:id="rId11" imgW="1057423" imgH="743054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6807" y="488910"/>
                        <a:ext cx="490672" cy="317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ttangolo 5"/>
          <p:cNvSpPr/>
          <p:nvPr/>
        </p:nvSpPr>
        <p:spPr>
          <a:xfrm>
            <a:off x="2421384" y="6431602"/>
            <a:ext cx="5885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C00000"/>
                </a:solidFill>
              </a:rPr>
              <a:t>Dobbiamo studiare il passato , se vogliamo  prevedere il futuro </a:t>
            </a:r>
            <a:r>
              <a:rPr lang="it-IT" sz="1200" dirty="0" smtClean="0">
                <a:solidFill>
                  <a:srgbClr val="C00000"/>
                </a:solidFill>
              </a:rPr>
              <a:t>( </a:t>
            </a:r>
            <a:r>
              <a:rPr lang="it-IT" sz="1200" dirty="0">
                <a:solidFill>
                  <a:srgbClr val="C00000"/>
                </a:solidFill>
              </a:rPr>
              <a:t>C</a:t>
            </a:r>
            <a:r>
              <a:rPr lang="it-IT" sz="1200" dirty="0" smtClean="0">
                <a:solidFill>
                  <a:srgbClr val="C00000"/>
                </a:solidFill>
              </a:rPr>
              <a:t>onfucio) </a:t>
            </a:r>
            <a:endParaRPr lang="it-IT" sz="1200" i="1" dirty="0">
              <a:solidFill>
                <a:srgbClr val="C0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-4263017" y="187940"/>
            <a:ext cx="373631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L’architettura si abita mentre l’arte si guarda; questa è una differenza fondamentale. L’architettura è un’esperienza fisica e sensoriale perché ci si va dentro.</a:t>
            </a:r>
            <a:br>
              <a:rPr lang="it-IT" sz="1400" dirty="0"/>
            </a:br>
            <a:r>
              <a:rPr lang="it-IT" sz="1400" dirty="0"/>
              <a:t>(Ettore Sottsass)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932499" y="1360594"/>
            <a:ext cx="58856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C00000"/>
                </a:solidFill>
              </a:rPr>
              <a:t>P</a:t>
            </a:r>
            <a:r>
              <a:rPr lang="it-IT" sz="1600" b="1" dirty="0" smtClean="0">
                <a:solidFill>
                  <a:srgbClr val="C00000"/>
                </a:solidFill>
              </a:rPr>
              <a:t>rogramma</a:t>
            </a:r>
            <a:r>
              <a:rPr lang="it-IT" sz="1600" dirty="0" smtClean="0">
                <a:solidFill>
                  <a:srgbClr val="C00000"/>
                </a:solidFill>
              </a:rPr>
              <a:t> </a:t>
            </a:r>
            <a:endParaRPr lang="it-IT" sz="16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842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4"/>
          <a:srcRect l="7664" t="25634" r="69863" b="15012"/>
          <a:stretch/>
        </p:blipFill>
        <p:spPr bwMode="auto">
          <a:xfrm>
            <a:off x="4114799" y="2537568"/>
            <a:ext cx="2907261" cy="41589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magine 2" descr="Risultato immagini per la torre di babel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14" y="0"/>
            <a:ext cx="2853448" cy="26289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163134"/>
              </p:ext>
            </p:extLst>
          </p:nvPr>
        </p:nvGraphicFramePr>
        <p:xfrm>
          <a:off x="264271" y="98533"/>
          <a:ext cx="399144" cy="258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Immagine bitmap" r:id="rId6" imgW="1057423" imgH="743054" progId="Paint.Picture">
                  <p:embed/>
                </p:oleObj>
              </mc:Choice>
              <mc:Fallback>
                <p:oleObj name="Immagine bitmap" r:id="rId6" imgW="105742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271" y="98533"/>
                        <a:ext cx="399144" cy="258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TB_Image" descr="LOTTO DI 3 GRANDI DISEGNI DI ARCHITETTURA E SCENOGRAFIA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315" y="0"/>
            <a:ext cx="5311146" cy="678544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ttangolo 5"/>
          <p:cNvSpPr/>
          <p:nvPr/>
        </p:nvSpPr>
        <p:spPr>
          <a:xfrm>
            <a:off x="210456" y="1781455"/>
            <a:ext cx="377371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(Ettore </a:t>
            </a:r>
            <a:r>
              <a:rPr lang="it-IT" sz="1400" b="1" dirty="0" smtClean="0"/>
              <a:t>Sottsass) </a:t>
            </a:r>
            <a:r>
              <a:rPr lang="it-IT" sz="1400" dirty="0" smtClean="0"/>
              <a:t>L’architettura </a:t>
            </a:r>
            <a:r>
              <a:rPr lang="it-IT" sz="1400" dirty="0"/>
              <a:t>si abita mentre l’arte si guarda; questa è una differenza fondamentale. L’architettura è un’esperienza fisica e sensoriale perché ci si va dentro.</a:t>
            </a:r>
            <a:br>
              <a:rPr lang="it-IT" sz="1400" dirty="0"/>
            </a:b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210456" y="3050048"/>
            <a:ext cx="3904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(Renzo </a:t>
            </a:r>
            <a:r>
              <a:rPr lang="it-IT" sz="1400" b="1" dirty="0" smtClean="0"/>
              <a:t>Piano) </a:t>
            </a:r>
            <a:r>
              <a:rPr lang="it-IT" sz="1400" dirty="0" smtClean="0"/>
              <a:t>Un </a:t>
            </a:r>
            <a:r>
              <a:rPr lang="it-IT" sz="1400" dirty="0"/>
              <a:t>brutto libro si può non leggere; una brutta musica si può non ascoltare; ma il brutto condominio che abbiamo di fronte a casa lo vediamo per </a:t>
            </a:r>
            <a:r>
              <a:rPr lang="it-IT" sz="1400" dirty="0" smtClean="0"/>
              <a:t>forza.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210456" y="484240"/>
            <a:ext cx="37041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/>
              <a:t>( Le </a:t>
            </a:r>
            <a:r>
              <a:rPr lang="it-IT" sz="1400" b="1" dirty="0" err="1"/>
              <a:t>Corbusier</a:t>
            </a:r>
            <a:r>
              <a:rPr lang="it-IT" sz="1400" b="1" dirty="0"/>
              <a:t>) </a:t>
            </a:r>
            <a:r>
              <a:rPr lang="it-IT" sz="1400" dirty="0"/>
              <a:t>L'architettura </a:t>
            </a:r>
            <a:r>
              <a:rPr lang="it-IT" sz="1400" dirty="0"/>
              <a:t>è un fatto d'arte, un fenomeno che suscita emozione, al di fuori dei problemi di costruzione, al di là di essi. </a:t>
            </a:r>
          </a:p>
          <a:p>
            <a:r>
              <a:rPr lang="it-IT" sz="1400" dirty="0"/>
              <a:t>La Costruzione è per tener su: l'Architettura è per commuovere. </a:t>
            </a:r>
          </a:p>
        </p:txBody>
      </p:sp>
      <p:sp>
        <p:nvSpPr>
          <p:cNvPr id="9" name="Rettangolo 8"/>
          <p:cNvSpPr/>
          <p:nvPr/>
        </p:nvSpPr>
        <p:spPr>
          <a:xfrm>
            <a:off x="210456" y="4135673"/>
            <a:ext cx="390434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it-IT" sz="1600" dirty="0" smtClean="0"/>
              <a:t>Abbiamo bisogno di conoscerci, parlarci e </a:t>
            </a:r>
            <a:r>
              <a:rPr lang="it-IT" sz="1600" dirty="0" smtClean="0"/>
              <a:t>riconoscerci. </a:t>
            </a:r>
            <a:r>
              <a:rPr lang="it-IT" sz="1600" dirty="0"/>
              <a:t> </a:t>
            </a:r>
            <a:r>
              <a:rPr lang="it-IT" sz="1600" dirty="0" smtClean="0"/>
              <a:t>Per non disperdere le nostre lingue in mille dialetti</a:t>
            </a:r>
            <a:r>
              <a:rPr lang="it-IT" dirty="0"/>
              <a:t>. </a:t>
            </a:r>
            <a:r>
              <a:rPr lang="it-IT" sz="1400" dirty="0"/>
              <a:t>( </a:t>
            </a:r>
            <a:r>
              <a:rPr lang="it-IT" sz="1400" dirty="0" err="1"/>
              <a:t>anomimo</a:t>
            </a:r>
            <a:r>
              <a:rPr lang="it-IT" sz="1400" dirty="0"/>
              <a:t>)</a:t>
            </a:r>
          </a:p>
          <a:p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7368743" y="805603"/>
            <a:ext cx="454803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it-IT" sz="2800" b="1" i="1" dirty="0" smtClean="0">
                <a:solidFill>
                  <a:srgbClr val="FFFF00"/>
                </a:solidFill>
              </a:rPr>
              <a:t>«L</a:t>
            </a:r>
            <a:r>
              <a:rPr lang="it-IT" sz="2800" b="1" i="1" dirty="0">
                <a:solidFill>
                  <a:srgbClr val="FFFF00"/>
                </a:solidFill>
              </a:rPr>
              <a:t>' architetto inizia dove finisce </a:t>
            </a:r>
            <a:r>
              <a:rPr lang="it-IT" sz="2800" b="1" i="1" dirty="0" smtClean="0">
                <a:solidFill>
                  <a:srgbClr val="FFFF00"/>
                </a:solidFill>
              </a:rPr>
              <a:t>l'ingegnere»</a:t>
            </a:r>
            <a:r>
              <a:rPr lang="it-IT" sz="2800" b="1" i="1" dirty="0" smtClean="0">
                <a:solidFill>
                  <a:srgbClr val="FFFF00"/>
                </a:solidFill>
              </a:rPr>
              <a:t> </a:t>
            </a:r>
            <a:r>
              <a:rPr lang="it-IT" sz="1600" b="1" i="1" dirty="0" smtClean="0">
                <a:solidFill>
                  <a:srgbClr val="FFFF00"/>
                </a:solidFill>
              </a:rPr>
              <a:t>(Walter </a:t>
            </a:r>
            <a:r>
              <a:rPr lang="it-IT" sz="1600" b="1" i="1" dirty="0" err="1" smtClean="0">
                <a:solidFill>
                  <a:srgbClr val="FFFF00"/>
                </a:solidFill>
              </a:rPr>
              <a:t>Gropius</a:t>
            </a:r>
            <a:r>
              <a:rPr lang="it-IT" sz="1600" b="1" i="1" dirty="0" smtClean="0">
                <a:solidFill>
                  <a:srgbClr val="FFFF00"/>
                </a:solidFill>
              </a:rPr>
              <a:t>) </a:t>
            </a:r>
            <a:r>
              <a:rPr lang="it-IT" sz="1600" b="1" i="1" dirty="0">
                <a:solidFill>
                  <a:srgbClr val="FFFF00"/>
                </a:solidFill>
              </a:rPr>
              <a:t/>
            </a:r>
            <a:br>
              <a:rPr lang="it-IT" sz="1600" b="1" i="1" dirty="0">
                <a:solidFill>
                  <a:srgbClr val="FFFF00"/>
                </a:solidFill>
              </a:rPr>
            </a:br>
            <a:r>
              <a:rPr lang="it-IT" i="1" dirty="0" smtClean="0"/>
              <a:t>, 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168616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6394661" y="2683345"/>
            <a:ext cx="5543339" cy="7075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200" dirty="0">
              <a:solidFill>
                <a:srgbClr val="C00000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107" y="2683345"/>
            <a:ext cx="1455993" cy="669472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100" y="2649735"/>
            <a:ext cx="3816561" cy="73669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654800" y="2960658"/>
            <a:ext cx="4508500" cy="392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it-IT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Grati dell’attenzione : buon lavoro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8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5807" y="191865"/>
            <a:ext cx="11552903" cy="913000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C00000"/>
                </a:solidFill>
              </a:rPr>
              <a:t>Lavorare per progetti : una scelta del fare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13" name="Sottotitolo 12"/>
          <p:cNvSpPr>
            <a:spLocks noGrp="1"/>
          </p:cNvSpPr>
          <p:nvPr>
            <p:ph type="subTitle" idx="1"/>
          </p:nvPr>
        </p:nvSpPr>
        <p:spPr>
          <a:xfrm>
            <a:off x="1029865" y="1192253"/>
            <a:ext cx="7104563" cy="4785981"/>
          </a:xfrm>
        </p:spPr>
        <p:txBody>
          <a:bodyPr>
            <a:noAutofit/>
          </a:bodyPr>
          <a:lstStyle/>
          <a:p>
            <a:pPr lvl="0" algn="l"/>
            <a:endParaRPr lang="it-IT" sz="1800" dirty="0" smtClean="0">
              <a:solidFill>
                <a:prstClr val="black"/>
              </a:solidFill>
            </a:endParaRPr>
          </a:p>
          <a:p>
            <a:pPr lvl="0" algn="l"/>
            <a:r>
              <a:rPr lang="it-IT" sz="1800" dirty="0" smtClean="0">
                <a:solidFill>
                  <a:srgbClr val="002060"/>
                </a:solidFill>
              </a:rPr>
              <a:t>Radice di Progetto = </a:t>
            </a:r>
            <a:r>
              <a:rPr lang="it-IT" sz="1800" b="1" i="1" dirty="0" smtClean="0">
                <a:solidFill>
                  <a:srgbClr val="002060"/>
                </a:solidFill>
              </a:rPr>
              <a:t>Pro- </a:t>
            </a:r>
            <a:r>
              <a:rPr lang="it-IT" sz="1800" b="1" i="1" dirty="0" err="1" smtClean="0">
                <a:solidFill>
                  <a:srgbClr val="002060"/>
                </a:solidFill>
              </a:rPr>
              <a:t>jacere</a:t>
            </a:r>
            <a:r>
              <a:rPr lang="it-IT" sz="1800" b="1" i="1" dirty="0" smtClean="0">
                <a:solidFill>
                  <a:srgbClr val="002060"/>
                </a:solidFill>
              </a:rPr>
              <a:t> </a:t>
            </a:r>
            <a:r>
              <a:rPr lang="it-IT" sz="1800" b="1" dirty="0" smtClean="0">
                <a:solidFill>
                  <a:srgbClr val="002060"/>
                </a:solidFill>
              </a:rPr>
              <a:t>: buttare in avanti </a:t>
            </a:r>
            <a:r>
              <a:rPr lang="it-IT" sz="1800" dirty="0" smtClean="0">
                <a:solidFill>
                  <a:srgbClr val="002060"/>
                </a:solidFill>
              </a:rPr>
              <a:t>, oltre , gettarsi . Proiettare le proprie idee sul foglio. </a:t>
            </a:r>
          </a:p>
          <a:p>
            <a:pPr lvl="0" algn="l"/>
            <a:endParaRPr lang="it-IT" sz="1800" dirty="0" smtClean="0">
              <a:solidFill>
                <a:prstClr val="black"/>
              </a:solidFill>
            </a:endParaRPr>
          </a:p>
          <a:p>
            <a:pPr lvl="0" algn="l"/>
            <a:r>
              <a:rPr lang="it-IT" sz="1800" dirty="0" smtClean="0">
                <a:solidFill>
                  <a:prstClr val="black"/>
                </a:solidFill>
              </a:rPr>
              <a:t>Il progetto… è l'anima della vita, è il desiderio di  </a:t>
            </a:r>
            <a:r>
              <a:rPr lang="it-IT" sz="1800" b="1" dirty="0" smtClean="0">
                <a:solidFill>
                  <a:prstClr val="black"/>
                </a:solidFill>
              </a:rPr>
              <a:t>esser-ci </a:t>
            </a:r>
            <a:r>
              <a:rPr lang="it-IT" sz="1800" dirty="0" smtClean="0">
                <a:solidFill>
                  <a:prstClr val="black"/>
                </a:solidFill>
              </a:rPr>
              <a:t>(per dirla con Marin </a:t>
            </a:r>
            <a:r>
              <a:rPr lang="it-IT" sz="1800" dirty="0" err="1" smtClean="0">
                <a:solidFill>
                  <a:prstClr val="black"/>
                </a:solidFill>
              </a:rPr>
              <a:t>Heidegger</a:t>
            </a:r>
            <a:r>
              <a:rPr lang="it-IT" sz="1800" dirty="0" smtClean="0">
                <a:solidFill>
                  <a:prstClr val="black"/>
                </a:solidFill>
              </a:rPr>
              <a:t>) </a:t>
            </a:r>
          </a:p>
          <a:p>
            <a:pPr lvl="0" algn="l"/>
            <a:endParaRPr lang="it-IT" sz="1800" dirty="0" smtClean="0">
              <a:solidFill>
                <a:srgbClr val="002060"/>
              </a:solidFill>
            </a:endParaRPr>
          </a:p>
          <a:p>
            <a:pPr lvl="0" algn="l"/>
            <a:r>
              <a:rPr lang="it-IT" sz="1800" dirty="0" smtClean="0">
                <a:solidFill>
                  <a:srgbClr val="002060"/>
                </a:solidFill>
              </a:rPr>
              <a:t>…«l’idea» si anima e diventa segno, poi forma ; alla fine restituisce </a:t>
            </a:r>
            <a:r>
              <a:rPr lang="it-IT" sz="1800" b="1" dirty="0" smtClean="0">
                <a:solidFill>
                  <a:srgbClr val="002060"/>
                </a:solidFill>
              </a:rPr>
              <a:t> </a:t>
            </a:r>
            <a:r>
              <a:rPr lang="it-IT" sz="1800" b="1" i="1" dirty="0" smtClean="0">
                <a:solidFill>
                  <a:srgbClr val="002060"/>
                </a:solidFill>
              </a:rPr>
              <a:t>trame di linee</a:t>
            </a:r>
            <a:r>
              <a:rPr lang="it-IT" sz="1800" dirty="0" smtClean="0">
                <a:solidFill>
                  <a:srgbClr val="002060"/>
                </a:solidFill>
              </a:rPr>
              <a:t>, ora rette ora curve e… l’insieme si fa</a:t>
            </a:r>
            <a:r>
              <a:rPr lang="it-IT" sz="1800" i="1" dirty="0" smtClean="0">
                <a:solidFill>
                  <a:srgbClr val="002060"/>
                </a:solidFill>
              </a:rPr>
              <a:t> ars</a:t>
            </a:r>
            <a:r>
              <a:rPr lang="it-IT" sz="1800" dirty="0" smtClean="0">
                <a:solidFill>
                  <a:srgbClr val="002060"/>
                </a:solidFill>
              </a:rPr>
              <a:t>, ovvero arte pittura scultura ed architettura. </a:t>
            </a:r>
            <a:endParaRPr lang="it-IT" sz="1800" dirty="0">
              <a:solidFill>
                <a:srgbClr val="002060"/>
              </a:solidFill>
            </a:endParaRPr>
          </a:p>
          <a:p>
            <a:pPr lvl="0" algn="l"/>
            <a:r>
              <a:rPr lang="it-IT" sz="1800" dirty="0" smtClean="0">
                <a:solidFill>
                  <a:srgbClr val="002060"/>
                </a:solidFill>
              </a:rPr>
              <a:t>Talvolta si fa progetto e, non di rado, è accompagnato dalla bellezza. </a:t>
            </a:r>
            <a:endParaRPr lang="it-IT" sz="1800" dirty="0" smtClean="0">
              <a:solidFill>
                <a:prstClr val="black"/>
              </a:solidFill>
            </a:endParaRPr>
          </a:p>
          <a:p>
            <a:pPr algn="l"/>
            <a:endParaRPr lang="it-IT" sz="1800" dirty="0" smtClean="0">
              <a:solidFill>
                <a:prstClr val="black"/>
              </a:solidFill>
            </a:endParaRPr>
          </a:p>
          <a:p>
            <a:pPr algn="l"/>
            <a:r>
              <a:rPr lang="it-IT" sz="1800" dirty="0" smtClean="0">
                <a:solidFill>
                  <a:prstClr val="black"/>
                </a:solidFill>
              </a:rPr>
              <a:t>Il progetto è il frutto della nostra creatività, che altro non è che </a:t>
            </a:r>
            <a:r>
              <a:rPr lang="it-IT" sz="1800" dirty="0" smtClean="0"/>
              <a:t> </a:t>
            </a:r>
            <a:r>
              <a:rPr lang="it-IT" sz="1800" dirty="0" smtClean="0">
                <a:solidFill>
                  <a:prstClr val="black"/>
                </a:solidFill>
                <a:hlinkClick r:id="rId4"/>
              </a:rPr>
              <a:t>ars combinatoria</a:t>
            </a:r>
            <a:r>
              <a:rPr lang="it-IT" sz="1800" i="1" dirty="0" smtClean="0">
                <a:solidFill>
                  <a:prstClr val="black"/>
                </a:solidFill>
              </a:rPr>
              <a:t>: la capacità di combinare in maniera inedita elementi che già esistono.</a:t>
            </a:r>
          </a:p>
          <a:p>
            <a:pPr lvl="0" algn="l"/>
            <a:endParaRPr lang="it-IT" sz="2000" dirty="0">
              <a:solidFill>
                <a:prstClr val="black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8258" y="6121309"/>
            <a:ext cx="3816561" cy="73669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07" y="6121309"/>
            <a:ext cx="1455993" cy="669472"/>
          </a:xfrm>
          <a:prstGeom prst="rect">
            <a:avLst/>
          </a:prstGeom>
        </p:spPr>
      </p:pic>
      <p:pic>
        <p:nvPicPr>
          <p:cNvPr id="10" name="Immagine 9"/>
          <p:cNvPicPr/>
          <p:nvPr/>
        </p:nvPicPr>
        <p:blipFill rotWithShape="1">
          <a:blip r:embed="rId7"/>
          <a:srcRect l="7664" t="25634" r="69863" b="15012"/>
          <a:stretch/>
        </p:blipFill>
        <p:spPr bwMode="auto">
          <a:xfrm>
            <a:off x="8134428" y="1279643"/>
            <a:ext cx="3039849" cy="4611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903238"/>
              </p:ext>
            </p:extLst>
          </p:nvPr>
        </p:nvGraphicFramePr>
        <p:xfrm>
          <a:off x="1200919" y="644893"/>
          <a:ext cx="490672" cy="317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Immagine bitmap" r:id="rId8" imgW="1057423" imgH="743054" progId="Paint.Picture">
                  <p:embed/>
                </p:oleObj>
              </mc:Choice>
              <mc:Fallback>
                <p:oleObj name="Immagine bitmap" r:id="rId8" imgW="105742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919" y="644893"/>
                        <a:ext cx="490672" cy="31721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59827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5303" y="182901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Architetto e condizioni convenzionali e prescrittive 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7" name="Sottotitolo 12"/>
          <p:cNvSpPr txBox="1">
            <a:spLocks/>
          </p:cNvSpPr>
          <p:nvPr/>
        </p:nvSpPr>
        <p:spPr>
          <a:xfrm>
            <a:off x="512507" y="1378155"/>
            <a:ext cx="7998447" cy="13298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b="1" dirty="0" smtClean="0">
                <a:solidFill>
                  <a:srgbClr val="FF0000"/>
                </a:solidFill>
              </a:rPr>
              <a:t>Attività e tecnologie convenzionali : </a:t>
            </a:r>
            <a:r>
              <a:rPr lang="it-IT" sz="2000" dirty="0" smtClean="0"/>
              <a:t>è forse la più diffusa. In questo caso più che la specializzazione dell’architetto  è il luogo del confronto tra committente esecutore e soggetti tecnici , in cui vige il ristoro della semplice funzione. </a:t>
            </a:r>
            <a:endParaRPr lang="it-IT" sz="2000" dirty="0"/>
          </a:p>
        </p:txBody>
      </p:sp>
      <p:sp>
        <p:nvSpPr>
          <p:cNvPr id="9" name="Sottotitolo 12"/>
          <p:cNvSpPr txBox="1">
            <a:spLocks/>
          </p:cNvSpPr>
          <p:nvPr/>
        </p:nvSpPr>
        <p:spPr>
          <a:xfrm>
            <a:off x="512507" y="2920060"/>
            <a:ext cx="8367227" cy="2800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000" b="1" u="sng" dirty="0" smtClean="0">
                <a:solidFill>
                  <a:srgbClr val="FF0000"/>
                </a:solidFill>
              </a:rPr>
              <a:t>Attività e tecnologie che prevedono condizioni prescrittive  e dunque progettuali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dirty="0" smtClean="0"/>
              <a:t>è questa una dimensione «del fare» </a:t>
            </a:r>
            <a:r>
              <a:rPr lang="it-IT" sz="2000" dirty="0"/>
              <a:t>che proprio per la natura di complessità determina  una «certa» distanza tra progettista ed esecutore.   </a:t>
            </a:r>
            <a:endParaRPr lang="it-IT" sz="20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 smtClean="0"/>
              <a:t>E</a:t>
            </a:r>
            <a:r>
              <a:rPr lang="it-IT" sz="2000" dirty="0"/>
              <a:t>’ il caso che ci rimanda alla fabbrica del duomo di Firenze e al Brunelleschi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000" dirty="0" smtClean="0"/>
              <a:t>E’ in caso in cui si sviluppa ed è richiesta a la nostra competenza di architetti 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258" y="6121309"/>
            <a:ext cx="3816561" cy="73669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07" y="6121309"/>
            <a:ext cx="1455993" cy="669472"/>
          </a:xfrm>
          <a:prstGeom prst="rect">
            <a:avLst/>
          </a:prstGeom>
        </p:spPr>
      </p:pic>
      <p:pic>
        <p:nvPicPr>
          <p:cNvPr id="17" name="Immagine 16" descr="Risultato immagini per disegni antichi architettura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734" y="1378155"/>
            <a:ext cx="2948472" cy="3587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138269"/>
              </p:ext>
            </p:extLst>
          </p:nvPr>
        </p:nvGraphicFramePr>
        <p:xfrm>
          <a:off x="512507" y="349475"/>
          <a:ext cx="509112" cy="32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Immagine bitmap" r:id="rId7" imgW="1057423" imgH="743054" progId="Paint.Picture">
                  <p:embed/>
                </p:oleObj>
              </mc:Choice>
              <mc:Fallback>
                <p:oleObj name="Immagine bitmap" r:id="rId7" imgW="105742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507" y="349475"/>
                        <a:ext cx="509112" cy="329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245331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5303" y="182901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Project management: il progetto tecnico è una «parte» </a:t>
            </a:r>
            <a:endParaRPr lang="it-IT" sz="3200" dirty="0">
              <a:solidFill>
                <a:srgbClr val="C00000"/>
              </a:solidFill>
            </a:endParaRPr>
          </a:p>
        </p:txBody>
      </p:sp>
      <p:sp>
        <p:nvSpPr>
          <p:cNvPr id="7" name="Sottotitolo 12"/>
          <p:cNvSpPr txBox="1">
            <a:spLocks/>
          </p:cNvSpPr>
          <p:nvPr/>
        </p:nvSpPr>
        <p:spPr>
          <a:xfrm>
            <a:off x="527688" y="1511986"/>
            <a:ext cx="7148981" cy="8997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>
                <a:solidFill>
                  <a:srgbClr val="FF0000"/>
                </a:solidFill>
              </a:rPr>
              <a:t>A</a:t>
            </a:r>
            <a:r>
              <a:rPr lang="it-IT" sz="1800" dirty="0" smtClean="0">
                <a:solidFill>
                  <a:srgbClr val="FF0000"/>
                </a:solidFill>
              </a:rPr>
              <a:t>vvio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smtClean="0">
                <a:solidFill>
                  <a:srgbClr val="FF0000"/>
                </a:solidFill>
              </a:rPr>
              <a:t> </a:t>
            </a:r>
            <a:r>
              <a:rPr lang="it-IT" sz="1800" dirty="0" smtClean="0">
                <a:solidFill>
                  <a:prstClr val="black"/>
                </a:solidFill>
              </a:rPr>
              <a:t>in </a:t>
            </a:r>
            <a:r>
              <a:rPr lang="it-IT" sz="1800" dirty="0">
                <a:solidFill>
                  <a:prstClr val="black"/>
                </a:solidFill>
              </a:rPr>
              <a:t>questa fase, </a:t>
            </a:r>
            <a:r>
              <a:rPr lang="it-IT" sz="1800" dirty="0" smtClean="0">
                <a:solidFill>
                  <a:prstClr val="black"/>
                </a:solidFill>
              </a:rPr>
              <a:t>si valuta l’idea nella sua complessità e si risponde alla domanda costi e benefici . </a:t>
            </a:r>
            <a:r>
              <a:rPr lang="it-IT" sz="1800" dirty="0" smtClean="0">
                <a:solidFill>
                  <a:schemeClr val="accent5">
                    <a:lumMod val="75000"/>
                  </a:schemeClr>
                </a:solidFill>
              </a:rPr>
              <a:t>E il terreno fertile per lo studio di fattibilità</a:t>
            </a:r>
            <a:r>
              <a:rPr lang="it-IT" sz="1800" dirty="0" smtClean="0">
                <a:solidFill>
                  <a:prstClr val="black"/>
                </a:solidFill>
              </a:rPr>
              <a:t>.  </a:t>
            </a:r>
            <a:endParaRPr lang="it-IT" sz="1800" dirty="0">
              <a:solidFill>
                <a:prstClr val="black"/>
              </a:solidFill>
            </a:endParaRPr>
          </a:p>
        </p:txBody>
      </p:sp>
      <p:graphicFrame>
        <p:nvGraphicFramePr>
          <p:cNvPr id="8" name="Diagramma 7"/>
          <p:cNvGraphicFramePr/>
          <p:nvPr>
            <p:extLst>
              <p:ext uri="{D42A27DB-BD31-4B8C-83A1-F6EECF244321}">
                <p14:modId xmlns:p14="http://schemas.microsoft.com/office/powerpoint/2010/main" val="2297761272"/>
              </p:ext>
            </p:extLst>
          </p:nvPr>
        </p:nvGraphicFramePr>
        <p:xfrm>
          <a:off x="8279966" y="1177103"/>
          <a:ext cx="2886265" cy="465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Sottotitolo 12"/>
          <p:cNvSpPr txBox="1">
            <a:spLocks/>
          </p:cNvSpPr>
          <p:nvPr/>
        </p:nvSpPr>
        <p:spPr>
          <a:xfrm>
            <a:off x="527690" y="2200005"/>
            <a:ext cx="7063515" cy="1170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rgbClr val="FF0000"/>
                </a:solidFill>
              </a:rPr>
              <a:t>Pianificazione 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smtClean="0"/>
              <a:t>in </a:t>
            </a:r>
            <a:r>
              <a:rPr lang="it-IT" sz="1800" dirty="0"/>
              <a:t>questa fase </a:t>
            </a:r>
            <a:r>
              <a:rPr lang="it-IT" sz="1800" dirty="0" smtClean="0"/>
              <a:t>si </a:t>
            </a:r>
            <a:r>
              <a:rPr lang="it-IT" sz="1800" dirty="0"/>
              <a:t>tracciano le linee guida del </a:t>
            </a:r>
            <a:r>
              <a:rPr lang="it-IT" sz="1800" dirty="0" smtClean="0"/>
              <a:t>progetto stimare </a:t>
            </a:r>
            <a:r>
              <a:rPr lang="it-IT" sz="1800" dirty="0"/>
              <a:t>i costi </a:t>
            </a:r>
            <a:r>
              <a:rPr lang="it-IT" sz="1800" dirty="0" smtClean="0"/>
              <a:t>la </a:t>
            </a:r>
            <a:r>
              <a:rPr lang="it-IT" sz="1800" dirty="0" err="1" smtClean="0"/>
              <a:t>complessita</a:t>
            </a:r>
            <a:r>
              <a:rPr lang="it-IT" sz="1800" dirty="0" smtClean="0"/>
              <a:t> e si  definisce </a:t>
            </a:r>
            <a:r>
              <a:rPr lang="it-IT" sz="1800" dirty="0"/>
              <a:t>il raggio d’azione e i risultati da </a:t>
            </a:r>
            <a:r>
              <a:rPr lang="it-IT" sz="1800" dirty="0" smtClean="0"/>
              <a:t>raggiungere. Nei S.Q. ISO 9001/2015  è il momento dell’ Esame e programmazione . Questa </a:t>
            </a:r>
            <a:r>
              <a:rPr lang="it-IT" sz="1800" dirty="0" smtClean="0">
                <a:solidFill>
                  <a:schemeClr val="accent5">
                    <a:lumMod val="75000"/>
                  </a:schemeClr>
                </a:solidFill>
              </a:rPr>
              <a:t>fase </a:t>
            </a:r>
            <a:r>
              <a:rPr lang="it-IT" sz="1800" dirty="0" err="1" smtClean="0">
                <a:solidFill>
                  <a:schemeClr val="accent5">
                    <a:lumMod val="75000"/>
                  </a:schemeClr>
                </a:solidFill>
              </a:rPr>
              <a:t>Puo</a:t>
            </a:r>
            <a:r>
              <a:rPr lang="it-IT" sz="1800" dirty="0" smtClean="0">
                <a:solidFill>
                  <a:schemeClr val="accent5">
                    <a:lumMod val="75000"/>
                  </a:schemeClr>
                </a:solidFill>
              </a:rPr>
              <a:t> essere dilatato alla progettazione definitiva </a:t>
            </a:r>
            <a:endParaRPr lang="it-IT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endParaRPr lang="it-IT" sz="1800" dirty="0">
              <a:solidFill>
                <a:prstClr val="black"/>
              </a:solidFill>
            </a:endParaRPr>
          </a:p>
        </p:txBody>
      </p:sp>
      <p:sp>
        <p:nvSpPr>
          <p:cNvPr id="10" name="Sottotitolo 12"/>
          <p:cNvSpPr txBox="1">
            <a:spLocks/>
          </p:cNvSpPr>
          <p:nvPr/>
        </p:nvSpPr>
        <p:spPr>
          <a:xfrm>
            <a:off x="527688" y="3438406"/>
            <a:ext cx="7063517" cy="1115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rgbClr val="FF0000"/>
                </a:solidFill>
              </a:rPr>
              <a:t>Esecuzione  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smtClean="0"/>
              <a:t>in </a:t>
            </a:r>
            <a:r>
              <a:rPr lang="it-IT" sz="1800" dirty="0"/>
              <a:t>questa fase </a:t>
            </a:r>
            <a:r>
              <a:rPr lang="it-IT" sz="1800" dirty="0" smtClean="0"/>
              <a:t>si </a:t>
            </a:r>
            <a:r>
              <a:rPr lang="it-IT" sz="1800" dirty="0"/>
              <a:t>tracciano le linee guida del </a:t>
            </a:r>
            <a:r>
              <a:rPr lang="it-IT" sz="1800" dirty="0" smtClean="0"/>
              <a:t>progetto si stimano i </a:t>
            </a:r>
            <a:r>
              <a:rPr lang="it-IT" sz="1800" dirty="0"/>
              <a:t>costi </a:t>
            </a:r>
            <a:r>
              <a:rPr lang="it-IT" sz="1800" dirty="0" smtClean="0"/>
              <a:t>con adeguate progettazioni la </a:t>
            </a:r>
            <a:r>
              <a:rPr lang="it-IT" sz="1800" dirty="0" err="1" smtClean="0"/>
              <a:t>complessita</a:t>
            </a:r>
            <a:r>
              <a:rPr lang="it-IT" sz="1800" dirty="0" smtClean="0"/>
              <a:t> e si  definisce </a:t>
            </a:r>
            <a:r>
              <a:rPr lang="it-IT" sz="1800" dirty="0"/>
              <a:t>il raggio d’azione e i risultati da </a:t>
            </a:r>
            <a:r>
              <a:rPr lang="it-IT" sz="1800" dirty="0" smtClean="0"/>
              <a:t>raggiungere. </a:t>
            </a:r>
            <a:r>
              <a:rPr lang="it-IT" sz="1800" dirty="0" smtClean="0">
                <a:solidFill>
                  <a:schemeClr val="accent5">
                    <a:lumMod val="75000"/>
                  </a:schemeClr>
                </a:solidFill>
              </a:rPr>
              <a:t>È il luogo di progetto esecutivo e dell’ attuazione dell’opera . </a:t>
            </a:r>
            <a:endParaRPr lang="it-IT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Sottotitolo 12"/>
          <p:cNvSpPr txBox="1">
            <a:spLocks/>
          </p:cNvSpPr>
          <p:nvPr/>
        </p:nvSpPr>
        <p:spPr>
          <a:xfrm>
            <a:off x="480305" y="4621571"/>
            <a:ext cx="7063518" cy="102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rgbClr val="FF0000"/>
                </a:solidFill>
              </a:rPr>
              <a:t>Implementazione  </a:t>
            </a:r>
            <a:r>
              <a:rPr lang="it-IT" sz="1800" dirty="0">
                <a:solidFill>
                  <a:srgbClr val="FF0000"/>
                </a:solidFill>
              </a:rPr>
              <a:t>, </a:t>
            </a:r>
            <a:r>
              <a:rPr lang="it-IT" sz="1800" dirty="0" smtClean="0"/>
              <a:t>è una fase che affianca l’esecuzione nella parte </a:t>
            </a:r>
            <a:r>
              <a:rPr lang="it-IT" sz="1800" dirty="0" err="1" smtClean="0"/>
              <a:t>attiuativa</a:t>
            </a:r>
            <a:r>
              <a:rPr lang="it-IT" sz="1800" dirty="0" smtClean="0"/>
              <a:t> e ne </a:t>
            </a:r>
            <a:r>
              <a:rPr lang="it-IT" sz="2100" dirty="0"/>
              <a:t>controlla</a:t>
            </a:r>
            <a:r>
              <a:rPr lang="it-IT" sz="1800" dirty="0" smtClean="0"/>
              <a:t> il coerente sviluppo con le politiche iniziali.</a:t>
            </a:r>
          </a:p>
          <a:p>
            <a:pPr algn="l"/>
            <a:r>
              <a:rPr lang="it-IT" sz="1800" dirty="0" smtClean="0"/>
              <a:t> </a:t>
            </a:r>
            <a:endParaRPr lang="it-IT" sz="1800" dirty="0"/>
          </a:p>
          <a:p>
            <a:pPr algn="l"/>
            <a:endParaRPr lang="it-IT" sz="1800" dirty="0">
              <a:solidFill>
                <a:prstClr val="black"/>
              </a:solidFill>
            </a:endParaRPr>
          </a:p>
        </p:txBody>
      </p:sp>
      <p:sp>
        <p:nvSpPr>
          <p:cNvPr id="15" name="Sottotitolo 12"/>
          <p:cNvSpPr txBox="1">
            <a:spLocks/>
          </p:cNvSpPr>
          <p:nvPr/>
        </p:nvSpPr>
        <p:spPr>
          <a:xfrm>
            <a:off x="480305" y="5374701"/>
            <a:ext cx="6968754" cy="8600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dirty="0" smtClean="0">
                <a:solidFill>
                  <a:srgbClr val="FF0000"/>
                </a:solidFill>
              </a:rPr>
              <a:t>Controllo e conclusione </a:t>
            </a:r>
            <a:r>
              <a:rPr lang="it-IT" sz="1800" dirty="0" smtClean="0"/>
              <a:t>è una fase che sottende alle verifiche di corrispondenza tra gli obiettivi iniziali e il risultato raggiunto.</a:t>
            </a:r>
          </a:p>
          <a:p>
            <a:pPr algn="l"/>
            <a:r>
              <a:rPr lang="it-IT" sz="1800" dirty="0" smtClean="0"/>
              <a:t> </a:t>
            </a:r>
            <a:endParaRPr lang="it-IT" sz="1800" dirty="0"/>
          </a:p>
          <a:p>
            <a:pPr algn="l"/>
            <a:endParaRPr lang="it-IT" sz="1800" dirty="0">
              <a:solidFill>
                <a:prstClr val="black"/>
              </a:solidFill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48258" y="6121309"/>
            <a:ext cx="3816561" cy="736691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12507" y="6121309"/>
            <a:ext cx="1455993" cy="669472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575069" y="753059"/>
            <a:ext cx="107262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Negli </a:t>
            </a:r>
            <a:r>
              <a:rPr lang="it-IT" b="1" dirty="0">
                <a:solidFill>
                  <a:srgbClr val="C00000"/>
                </a:solidFill>
              </a:rPr>
              <a:t>ultimi decenni il </a:t>
            </a:r>
            <a:r>
              <a:rPr lang="it-IT" b="1" dirty="0" err="1">
                <a:solidFill>
                  <a:srgbClr val="C00000"/>
                </a:solidFill>
              </a:rPr>
              <a:t>project</a:t>
            </a:r>
            <a:r>
              <a:rPr lang="it-IT" b="1" dirty="0">
                <a:solidFill>
                  <a:srgbClr val="C00000"/>
                </a:solidFill>
              </a:rPr>
              <a:t> management è emerso come una componente essenziale di qualsiasi seria </a:t>
            </a:r>
            <a:r>
              <a:rPr lang="it-IT" b="1" dirty="0" smtClean="0">
                <a:solidFill>
                  <a:srgbClr val="C00000"/>
                </a:solidFill>
              </a:rPr>
              <a:t>iniziativa di </a:t>
            </a:r>
            <a:r>
              <a:rPr lang="it-IT" b="1" dirty="0">
                <a:solidFill>
                  <a:srgbClr val="C00000"/>
                </a:solidFill>
              </a:rPr>
              <a:t>sviluppo del business</a:t>
            </a: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98945"/>
              </p:ext>
            </p:extLst>
          </p:nvPr>
        </p:nvGraphicFramePr>
        <p:xfrm>
          <a:off x="575069" y="279531"/>
          <a:ext cx="509112" cy="32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Immagine bitmap" r:id="rId11" imgW="1057423" imgH="743054" progId="Paint.Picture">
                  <p:embed/>
                </p:oleObj>
              </mc:Choice>
              <mc:Fallback>
                <p:oleObj name="Immagine bitmap" r:id="rId11" imgW="105742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69" y="279531"/>
                        <a:ext cx="509112" cy="329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7064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5303" y="182901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it-IT" sz="3200" dirty="0"/>
          </a:p>
        </p:txBody>
      </p:sp>
      <p:sp>
        <p:nvSpPr>
          <p:cNvPr id="64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388692" y="182900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Diagrammi di flusso di un progetto tecnico </a:t>
            </a:r>
            <a:endParaRPr lang="it-IT" sz="3200" dirty="0">
              <a:solidFill>
                <a:srgbClr val="C00000"/>
              </a:solidFill>
            </a:endParaRPr>
          </a:p>
        </p:txBody>
      </p:sp>
      <p:pic>
        <p:nvPicPr>
          <p:cNvPr id="65" name="Immagin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99" y="761999"/>
            <a:ext cx="4535909" cy="5835112"/>
          </a:xfrm>
          <a:prstGeom prst="rect">
            <a:avLst/>
          </a:prstGeom>
        </p:spPr>
      </p:pic>
      <p:sp>
        <p:nvSpPr>
          <p:cNvPr id="2" name="Freccia a destra rientrata 1"/>
          <p:cNvSpPr/>
          <p:nvPr/>
        </p:nvSpPr>
        <p:spPr>
          <a:xfrm>
            <a:off x="3736995" y="4602444"/>
            <a:ext cx="815332" cy="400050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rientrata 6"/>
          <p:cNvSpPr/>
          <p:nvPr/>
        </p:nvSpPr>
        <p:spPr>
          <a:xfrm>
            <a:off x="3783799" y="6197061"/>
            <a:ext cx="815332" cy="400050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22025"/>
              </p:ext>
            </p:extLst>
          </p:nvPr>
        </p:nvGraphicFramePr>
        <p:xfrm>
          <a:off x="388692" y="307881"/>
          <a:ext cx="509112" cy="32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Immagine bitmap" r:id="rId5" imgW="1057423" imgH="743054" progId="Paint.Picture">
                  <p:embed/>
                </p:oleObj>
              </mc:Choice>
              <mc:Fallback>
                <p:oleObj name="Immagine bitmap" r:id="rId5" imgW="105742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92" y="307881"/>
                        <a:ext cx="509112" cy="329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024625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86700" cy="606425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Politica della qualità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90550" y="1104900"/>
            <a:ext cx="11163300" cy="5372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Costituiscono condizioni essenziali </a:t>
            </a:r>
            <a:endParaRPr lang="it-IT" dirty="0">
              <a:solidFill>
                <a:srgbClr val="C00000"/>
              </a:solidFill>
            </a:endParaRPr>
          </a:p>
          <a:p>
            <a:pPr lvl="0" fontAlgn="base"/>
            <a:r>
              <a:rPr lang="it-IT" dirty="0" smtClean="0"/>
              <a:t>La </a:t>
            </a:r>
            <a:r>
              <a:rPr lang="it-IT" dirty="0"/>
              <a:t>progettazione e la coerente assistenza tecnica </a:t>
            </a:r>
            <a:r>
              <a:rPr lang="it-IT" dirty="0" smtClean="0"/>
              <a:t>in </a:t>
            </a:r>
            <a:r>
              <a:rPr lang="it-IT" dirty="0"/>
              <a:t>modo conforme alle esigenze del </a:t>
            </a:r>
            <a:r>
              <a:rPr lang="it-IT" dirty="0" smtClean="0"/>
              <a:t>Cliente nel </a:t>
            </a:r>
            <a:r>
              <a:rPr lang="it-IT" dirty="0"/>
              <a:t>continuo rispetto della normativa e legge vigente;</a:t>
            </a:r>
          </a:p>
          <a:p>
            <a:pPr lvl="0" fontAlgn="base"/>
            <a:r>
              <a:rPr lang="it-IT" dirty="0"/>
              <a:t>il rispetto di tempi e costi nell’erogazione dei propri servizi ed attività;</a:t>
            </a:r>
          </a:p>
          <a:p>
            <a:pPr lvl="0" fontAlgn="base"/>
            <a:r>
              <a:rPr lang="it-IT" dirty="0"/>
              <a:t>l’adozione</a:t>
            </a:r>
            <a:r>
              <a:rPr lang="it-IT" b="1" dirty="0"/>
              <a:t>,</a:t>
            </a:r>
            <a:r>
              <a:rPr lang="it-IT" dirty="0"/>
              <a:t> nello sviluppo delle proprie attività, delle procedure stabilite, con l’impegno costante di perseguire il raggiungimento di un corretto equilibrio fra prestazioni e costi;</a:t>
            </a:r>
          </a:p>
          <a:p>
            <a:pPr lvl="0" fontAlgn="base"/>
            <a:r>
              <a:rPr lang="it-IT" dirty="0" smtClean="0"/>
              <a:t>la </a:t>
            </a:r>
            <a:r>
              <a:rPr lang="it-IT" dirty="0"/>
              <a:t>ricerca dell’innovazione come stimolo a maggior efficienza ed efficacia senza perdere di vista il rapporto che la materia dell’architettura   intesse da sempre con l’arte;</a:t>
            </a:r>
          </a:p>
          <a:p>
            <a:pPr lvl="0" fontAlgn="base"/>
            <a:r>
              <a:rPr lang="it-IT" dirty="0"/>
              <a:t>la valutazione della soddisfazione dei propri Clienti;</a:t>
            </a:r>
          </a:p>
          <a:p>
            <a:pPr lvl="0" fontAlgn="base"/>
            <a:r>
              <a:rPr lang="it-IT" dirty="0"/>
              <a:t>il mantenimento nel tempo della Certificazione secondo lo standard UNI EN ISO 9001.</a:t>
            </a:r>
          </a:p>
          <a:p>
            <a:r>
              <a:rPr lang="it-IT" dirty="0"/>
              <a:t>Il miglioramento della qualità dei Fornitori e del Team, sia in termini di prestazioni che di prodotti </a:t>
            </a:r>
            <a:r>
              <a:rPr lang="it-IT" dirty="0" smtClean="0"/>
              <a:t>forniti</a:t>
            </a:r>
            <a:r>
              <a:rPr lang="it-IT" dirty="0"/>
              <a:t>.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521947"/>
              </p:ext>
            </p:extLst>
          </p:nvPr>
        </p:nvGraphicFramePr>
        <p:xfrm>
          <a:off x="11246352" y="200557"/>
          <a:ext cx="509112" cy="32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Immagine bitmap" r:id="rId4" imgW="1057423" imgH="743054" progId="Paint.Picture">
                  <p:embed/>
                </p:oleObj>
              </mc:Choice>
              <mc:Fallback>
                <p:oleObj name="Immagine bitmap" r:id="rId4" imgW="105742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46352" y="200557"/>
                        <a:ext cx="509112" cy="329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6216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33002" y="914400"/>
            <a:ext cx="47347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C00000"/>
                </a:solidFill>
              </a:rPr>
              <a:t>Livelli della progettazione </a:t>
            </a:r>
            <a:r>
              <a:rPr lang="it-IT" sz="1400" dirty="0" smtClean="0">
                <a:solidFill>
                  <a:srgbClr val="C00000"/>
                </a:solidFill>
              </a:rPr>
              <a:t>(…art 23 </a:t>
            </a:r>
            <a:r>
              <a:rPr lang="it-IT" sz="1400" dirty="0" err="1" smtClean="0">
                <a:solidFill>
                  <a:srgbClr val="C00000"/>
                </a:solidFill>
              </a:rPr>
              <a:t>d.lgs</a:t>
            </a:r>
            <a:r>
              <a:rPr lang="it-IT" sz="1400" dirty="0" smtClean="0">
                <a:solidFill>
                  <a:srgbClr val="C00000"/>
                </a:solidFill>
              </a:rPr>
              <a:t> 50/2016) </a:t>
            </a:r>
            <a:endParaRPr lang="it-IT" sz="1400" dirty="0">
              <a:solidFill>
                <a:srgbClr val="C00000"/>
              </a:solidFill>
            </a:endParaRPr>
          </a:p>
          <a:p>
            <a:r>
              <a:rPr lang="it-IT" sz="1400" dirty="0">
                <a:solidFill>
                  <a:srgbClr val="000000"/>
                </a:solidFill>
              </a:rPr>
              <a:t>1. La progettazione in materia di lavori pubblici si articola,</a:t>
            </a:r>
          </a:p>
          <a:p>
            <a:r>
              <a:rPr lang="it-IT" sz="1400" dirty="0">
                <a:solidFill>
                  <a:srgbClr val="000000"/>
                </a:solidFill>
              </a:rPr>
              <a:t>secondo </a:t>
            </a:r>
            <a:r>
              <a:rPr lang="it-IT" sz="1400" b="1" dirty="0">
                <a:solidFill>
                  <a:srgbClr val="000000"/>
                </a:solidFill>
              </a:rPr>
              <a:t>tre livelli </a:t>
            </a:r>
            <a:r>
              <a:rPr lang="it-IT" sz="1400" dirty="0">
                <a:solidFill>
                  <a:srgbClr val="000000"/>
                </a:solidFill>
              </a:rPr>
              <a:t>di successivi approfondimenti tecnici,</a:t>
            </a:r>
          </a:p>
          <a:p>
            <a:r>
              <a:rPr lang="it-IT" sz="1400" dirty="0">
                <a:solidFill>
                  <a:srgbClr val="000000"/>
                </a:solidFill>
              </a:rPr>
              <a:t>in </a:t>
            </a:r>
            <a:r>
              <a:rPr lang="it-IT" sz="1400" b="1" dirty="0">
                <a:solidFill>
                  <a:srgbClr val="000000"/>
                </a:solidFill>
              </a:rPr>
              <a:t>progetto di fattibilità tecnica ed economica</a:t>
            </a:r>
            <a:r>
              <a:rPr lang="it-IT" sz="1400" dirty="0">
                <a:solidFill>
                  <a:srgbClr val="000000"/>
                </a:solidFill>
              </a:rPr>
              <a:t>, </a:t>
            </a:r>
            <a:r>
              <a:rPr lang="it-IT" sz="1400" b="1" dirty="0">
                <a:solidFill>
                  <a:srgbClr val="C00000"/>
                </a:solidFill>
              </a:rPr>
              <a:t>progetto</a:t>
            </a:r>
          </a:p>
          <a:p>
            <a:r>
              <a:rPr lang="it-IT" sz="1400" b="1" dirty="0">
                <a:solidFill>
                  <a:srgbClr val="C00000"/>
                </a:solidFill>
              </a:rPr>
              <a:t>definitivo</a:t>
            </a:r>
            <a:r>
              <a:rPr lang="it-IT" sz="1400" dirty="0">
                <a:solidFill>
                  <a:srgbClr val="000000"/>
                </a:solidFill>
              </a:rPr>
              <a:t> e </a:t>
            </a:r>
            <a:r>
              <a:rPr lang="it-IT" sz="1400" b="1" dirty="0">
                <a:solidFill>
                  <a:srgbClr val="00B050"/>
                </a:solidFill>
              </a:rPr>
              <a:t>progetto esecutivo </a:t>
            </a:r>
            <a:r>
              <a:rPr lang="it-IT" sz="1400" dirty="0">
                <a:solidFill>
                  <a:srgbClr val="000000"/>
                </a:solidFill>
              </a:rPr>
              <a:t>ed è intesa ad assicurare</a:t>
            </a:r>
            <a:r>
              <a:rPr lang="it-IT" sz="1400" dirty="0" smtClean="0">
                <a:solidFill>
                  <a:srgbClr val="000000"/>
                </a:solidFill>
              </a:rPr>
              <a:t>:</a:t>
            </a:r>
          </a:p>
          <a:p>
            <a:endParaRPr lang="it-IT" sz="14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 smtClean="0">
                <a:solidFill>
                  <a:srgbClr val="0033CC"/>
                </a:solidFill>
              </a:rPr>
              <a:t>a</a:t>
            </a:r>
            <a:r>
              <a:rPr lang="it-IT" sz="1400" dirty="0">
                <a:solidFill>
                  <a:srgbClr val="0033CC"/>
                </a:solidFill>
              </a:rPr>
              <a:t>) il soddisfacimento dei fabbisogni della collettività</a:t>
            </a:r>
            <a:r>
              <a:rPr lang="it-IT" sz="1400" dirty="0" smtClean="0">
                <a:solidFill>
                  <a:srgbClr val="0033CC"/>
                </a:solidFill>
              </a:rPr>
              <a:t>;</a:t>
            </a:r>
          </a:p>
          <a:p>
            <a:endParaRPr lang="it-IT" sz="1400" dirty="0">
              <a:solidFill>
                <a:srgbClr val="0033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</a:rPr>
              <a:t>b) la qualità architettonica e tecnico funzionale e </a:t>
            </a:r>
            <a:r>
              <a:rPr lang="it-IT" sz="1400" dirty="0" smtClean="0">
                <a:solidFill>
                  <a:srgbClr val="000000"/>
                </a:solidFill>
              </a:rPr>
              <a:t>di relazione </a:t>
            </a:r>
            <a:r>
              <a:rPr lang="it-IT" sz="1400" dirty="0">
                <a:solidFill>
                  <a:srgbClr val="000000"/>
                </a:solidFill>
              </a:rPr>
              <a:t>nel contesto dell'opera</a:t>
            </a:r>
            <a:r>
              <a:rPr lang="it-IT" sz="1400" dirty="0" smtClean="0">
                <a:solidFill>
                  <a:srgbClr val="000000"/>
                </a:solidFill>
              </a:rPr>
              <a:t>;</a:t>
            </a:r>
          </a:p>
          <a:p>
            <a:endParaRPr lang="it-IT" sz="14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it-IT" sz="1400" dirty="0">
                <a:solidFill>
                  <a:srgbClr val="0033CC"/>
                </a:solidFill>
              </a:rPr>
              <a:t>) la conformità alle norme ambientali, </a:t>
            </a:r>
            <a:r>
              <a:rPr lang="it-IT" sz="1400" dirty="0" smtClean="0">
                <a:solidFill>
                  <a:srgbClr val="0033CC"/>
                </a:solidFill>
              </a:rPr>
              <a:t>urbanistiche e </a:t>
            </a:r>
            <a:r>
              <a:rPr lang="it-IT" sz="1400" dirty="0">
                <a:solidFill>
                  <a:srgbClr val="0033CC"/>
                </a:solidFill>
              </a:rPr>
              <a:t>di tutela dei beni culturali e </a:t>
            </a:r>
            <a:r>
              <a:rPr lang="it-IT" sz="1400" dirty="0" smtClean="0">
                <a:solidFill>
                  <a:srgbClr val="0033CC"/>
                </a:solidFill>
              </a:rPr>
              <a:t>paesaggistici, nonché </a:t>
            </a:r>
            <a:r>
              <a:rPr lang="it-IT" sz="1400" dirty="0">
                <a:solidFill>
                  <a:srgbClr val="0033CC"/>
                </a:solidFill>
              </a:rPr>
              <a:t>il rispetto di quanto previsto dalla </a:t>
            </a:r>
            <a:r>
              <a:rPr lang="it-IT" sz="1400" dirty="0" smtClean="0">
                <a:solidFill>
                  <a:srgbClr val="0033CC"/>
                </a:solidFill>
              </a:rPr>
              <a:t>normativa in </a:t>
            </a:r>
            <a:r>
              <a:rPr lang="it-IT" sz="1400" dirty="0">
                <a:solidFill>
                  <a:srgbClr val="0033CC"/>
                </a:solidFill>
              </a:rPr>
              <a:t>materia di tutela della salute e della sicurezza</a:t>
            </a:r>
            <a:r>
              <a:rPr lang="it-IT" sz="1400" dirty="0" smtClean="0">
                <a:solidFill>
                  <a:srgbClr val="0033CC"/>
                </a:solidFill>
              </a:rPr>
              <a:t>;</a:t>
            </a:r>
          </a:p>
          <a:p>
            <a:endParaRPr lang="it-IT" sz="1400" dirty="0">
              <a:solidFill>
                <a:srgbClr val="0033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0000"/>
                </a:solidFill>
              </a:rPr>
              <a:t>d) un limitato consumo del suolo</a:t>
            </a:r>
            <a:r>
              <a:rPr lang="it-IT" sz="1400" dirty="0" smtClean="0">
                <a:solidFill>
                  <a:srgbClr val="000000"/>
                </a:solidFill>
              </a:rPr>
              <a:t>;</a:t>
            </a:r>
          </a:p>
          <a:p>
            <a:endParaRPr lang="it-IT" sz="1400" dirty="0">
              <a:solidFill>
                <a:srgbClr val="00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1400" dirty="0">
                <a:solidFill>
                  <a:srgbClr val="0033CC"/>
                </a:solidFill>
              </a:rPr>
              <a:t>e) il rispetto dei vincoli idrogeologici, sismici e forestali nonché degli altri vincoli esistenti;</a:t>
            </a:r>
          </a:p>
        </p:txBody>
      </p:sp>
      <p:sp>
        <p:nvSpPr>
          <p:cNvPr id="3" name="Rettangolo 2"/>
          <p:cNvSpPr/>
          <p:nvPr/>
        </p:nvSpPr>
        <p:spPr>
          <a:xfrm>
            <a:off x="6082210" y="931985"/>
            <a:ext cx="52422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1400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f) il risparmio e l’</a:t>
            </a:r>
            <a:r>
              <a:rPr lang="it-IT" sz="1400" dirty="0" err="1">
                <a:solidFill>
                  <a:srgbClr val="000000"/>
                </a:solidFill>
              </a:rPr>
              <a:t>efficientamento</a:t>
            </a:r>
            <a:r>
              <a:rPr lang="it-IT" sz="1400" dirty="0">
                <a:solidFill>
                  <a:srgbClr val="000000"/>
                </a:solidFill>
              </a:rPr>
              <a:t> energetico </a:t>
            </a:r>
            <a:r>
              <a:rPr lang="it-IT" sz="1400" dirty="0" smtClean="0">
                <a:solidFill>
                  <a:srgbClr val="000000"/>
                </a:solidFill>
              </a:rPr>
              <a:t> l'</a:t>
            </a:r>
            <a:r>
              <a:rPr lang="it-IT" sz="1400" dirty="0" err="1" smtClean="0">
                <a:solidFill>
                  <a:srgbClr val="000000"/>
                </a:solidFill>
              </a:rPr>
              <a:t>efficientamento</a:t>
            </a:r>
            <a:r>
              <a:rPr lang="it-IT" sz="1400" dirty="0" smtClean="0">
                <a:solidFill>
                  <a:srgbClr val="000000"/>
                </a:solidFill>
              </a:rPr>
              <a:t> ed </a:t>
            </a:r>
            <a:r>
              <a:rPr lang="it-IT" sz="1400" dirty="0">
                <a:solidFill>
                  <a:srgbClr val="000000"/>
                </a:solidFill>
              </a:rPr>
              <a:t>il recupero energetico nella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realizzazione e nella successiva </a:t>
            </a:r>
            <a:r>
              <a:rPr lang="it-IT" sz="1400" dirty="0" smtClean="0">
                <a:solidFill>
                  <a:srgbClr val="000000"/>
                </a:solidFill>
              </a:rPr>
              <a:t>vita dell'opera</a:t>
            </a:r>
            <a:r>
              <a:rPr lang="it-IT" sz="1400" dirty="0">
                <a:solidFill>
                  <a:srgbClr val="000000"/>
                </a:solidFill>
              </a:rPr>
              <a:t>, nonché la valutazione del ciclo </a:t>
            </a:r>
            <a:r>
              <a:rPr lang="it-IT" sz="1400" dirty="0" smtClean="0">
                <a:solidFill>
                  <a:srgbClr val="000000"/>
                </a:solidFill>
              </a:rPr>
              <a:t>di vita </a:t>
            </a:r>
            <a:r>
              <a:rPr lang="it-IT" sz="1400" dirty="0">
                <a:solidFill>
                  <a:srgbClr val="000000"/>
                </a:solidFill>
              </a:rPr>
              <a:t>e della manutenibilità delle opere</a:t>
            </a:r>
            <a:r>
              <a:rPr lang="it-IT" sz="1400" dirty="0" smtClean="0">
                <a:solidFill>
                  <a:srgbClr val="000000"/>
                </a:solidFill>
              </a:rPr>
              <a:t>;</a:t>
            </a:r>
          </a:p>
          <a:p>
            <a:endParaRPr lang="it-IT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33CC"/>
                </a:solidFill>
              </a:rPr>
              <a:t>g) la compatibilità con le preesistenze archeologiche</a:t>
            </a:r>
            <a:r>
              <a:rPr lang="it-IT" sz="1400" dirty="0" smtClean="0">
                <a:solidFill>
                  <a:srgbClr val="0033CC"/>
                </a:solidFill>
              </a:rPr>
              <a:t>;</a:t>
            </a:r>
          </a:p>
          <a:p>
            <a:endParaRPr lang="it-IT" sz="1400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h) la razionalizzazione delle attività di </a:t>
            </a:r>
            <a:r>
              <a:rPr lang="it-IT" sz="1400" dirty="0" smtClean="0">
                <a:solidFill>
                  <a:srgbClr val="000000"/>
                </a:solidFill>
              </a:rPr>
              <a:t>progettazione e </a:t>
            </a:r>
            <a:r>
              <a:rPr lang="it-IT" sz="1400" dirty="0">
                <a:solidFill>
                  <a:srgbClr val="000000"/>
                </a:solidFill>
              </a:rPr>
              <a:t>delle connesse verifiche attraverso il </a:t>
            </a:r>
            <a:r>
              <a:rPr lang="it-IT" sz="1400" dirty="0" smtClean="0">
                <a:solidFill>
                  <a:srgbClr val="000000"/>
                </a:solidFill>
              </a:rPr>
              <a:t>progressivo uso </a:t>
            </a:r>
            <a:r>
              <a:rPr lang="it-IT" sz="1400" dirty="0">
                <a:solidFill>
                  <a:srgbClr val="000000"/>
                </a:solidFill>
              </a:rPr>
              <a:t>di metodi e strumenti </a:t>
            </a:r>
            <a:r>
              <a:rPr lang="it-IT" sz="1400" dirty="0" smtClean="0">
                <a:solidFill>
                  <a:srgbClr val="000000"/>
                </a:solidFill>
              </a:rPr>
              <a:t>elettronici specifici </a:t>
            </a:r>
            <a:r>
              <a:rPr lang="it-IT" sz="1400" dirty="0">
                <a:solidFill>
                  <a:srgbClr val="000000"/>
                </a:solidFill>
              </a:rPr>
              <a:t>quali quelli di modellazione per </a:t>
            </a:r>
            <a:r>
              <a:rPr lang="it-IT" sz="1400" dirty="0" smtClean="0">
                <a:solidFill>
                  <a:srgbClr val="000000"/>
                </a:solidFill>
              </a:rPr>
              <a:t>l'edilizia e </a:t>
            </a:r>
            <a:r>
              <a:rPr lang="it-IT" sz="1400" dirty="0">
                <a:solidFill>
                  <a:srgbClr val="000000"/>
                </a:solidFill>
              </a:rPr>
              <a:t>le infrastrutture</a:t>
            </a:r>
            <a:r>
              <a:rPr lang="it-IT" sz="1400" dirty="0" smtClean="0">
                <a:solidFill>
                  <a:srgbClr val="000000"/>
                </a:solidFill>
              </a:rPr>
              <a:t>;</a:t>
            </a:r>
          </a:p>
          <a:p>
            <a:endParaRPr lang="it-IT" sz="140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33CC"/>
                </a:solidFill>
              </a:rPr>
              <a:t>i) la compatibilità geologica, </a:t>
            </a:r>
            <a:r>
              <a:rPr lang="it-IT" sz="1400" dirty="0" smtClean="0">
                <a:solidFill>
                  <a:srgbClr val="0033CC"/>
                </a:solidFill>
              </a:rPr>
              <a:t>geomorfologica, idrogeologica </a:t>
            </a:r>
            <a:r>
              <a:rPr lang="it-IT" sz="1400" dirty="0">
                <a:solidFill>
                  <a:srgbClr val="0033CC"/>
                </a:solidFill>
              </a:rPr>
              <a:t>dell'opera</a:t>
            </a:r>
            <a:r>
              <a:rPr lang="it-IT" sz="1400" dirty="0" smtClean="0">
                <a:solidFill>
                  <a:srgbClr val="0033CC"/>
                </a:solidFill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400" dirty="0">
              <a:solidFill>
                <a:srgbClr val="0033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400" dirty="0">
                <a:solidFill>
                  <a:srgbClr val="000000"/>
                </a:solidFill>
              </a:rPr>
              <a:t>l) accessibilità e adattabilità secondo quanto </a:t>
            </a:r>
            <a:r>
              <a:rPr lang="it-IT" sz="1400" dirty="0" smtClean="0">
                <a:solidFill>
                  <a:srgbClr val="000000"/>
                </a:solidFill>
              </a:rPr>
              <a:t>previsto dalle </a:t>
            </a:r>
            <a:r>
              <a:rPr lang="it-IT" sz="1400" dirty="0">
                <a:solidFill>
                  <a:srgbClr val="000000"/>
                </a:solidFill>
              </a:rPr>
              <a:t>disposizioni vigenti in materia di </a:t>
            </a:r>
            <a:r>
              <a:rPr lang="it-IT" sz="1400" dirty="0" smtClean="0">
                <a:solidFill>
                  <a:srgbClr val="000000"/>
                </a:solidFill>
              </a:rPr>
              <a:t>barriere architettoniche</a:t>
            </a:r>
            <a:r>
              <a:rPr lang="it-IT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341978" y="240051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Cosa dice la legge in materia di progettazione </a:t>
            </a:r>
            <a:r>
              <a:rPr lang="it-IT" sz="3200" b="1" dirty="0" err="1" smtClean="0">
                <a:solidFill>
                  <a:srgbClr val="C00000"/>
                </a:solidFill>
              </a:rPr>
              <a:t>oo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r>
              <a:rPr lang="it-IT" sz="3200" b="1" dirty="0" err="1" smtClean="0">
                <a:solidFill>
                  <a:srgbClr val="C00000"/>
                </a:solidFill>
              </a:rPr>
              <a:t>pp</a:t>
            </a:r>
            <a:r>
              <a:rPr lang="it-IT" sz="3200" b="1" dirty="0" smtClean="0">
                <a:solidFill>
                  <a:srgbClr val="C00000"/>
                </a:solidFill>
              </a:rPr>
              <a:t> </a:t>
            </a:r>
            <a:endParaRPr lang="it-IT" sz="3200" dirty="0">
              <a:solidFill>
                <a:srgbClr val="C00000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8258" y="6121309"/>
            <a:ext cx="3816561" cy="73669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07" y="6121309"/>
            <a:ext cx="1455993" cy="669472"/>
          </a:xfrm>
          <a:prstGeom prst="rect">
            <a:avLst/>
          </a:prstGeom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6967"/>
              </p:ext>
            </p:extLst>
          </p:nvPr>
        </p:nvGraphicFramePr>
        <p:xfrm>
          <a:off x="778446" y="385008"/>
          <a:ext cx="509112" cy="329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Immagine bitmap" r:id="rId6" imgW="1057423" imgH="743054" progId="Paint.Picture">
                  <p:embed/>
                </p:oleObj>
              </mc:Choice>
              <mc:Fallback>
                <p:oleObj name="Immagine bitmap" r:id="rId6" imgW="1057423" imgH="74305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446" y="385008"/>
                        <a:ext cx="509112" cy="3291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89625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xmlns="" id="{0B9B520A-48CC-488D-8A84-BE11C395B3AC}"/>
              </a:ext>
            </a:extLst>
          </p:cNvPr>
          <p:cNvSpPr txBox="1">
            <a:spLocks/>
          </p:cNvSpPr>
          <p:nvPr/>
        </p:nvSpPr>
        <p:spPr>
          <a:xfrm>
            <a:off x="277147" y="130662"/>
            <a:ext cx="11552903" cy="579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La progettazione di fattibilità tecnico economica</a:t>
            </a:r>
            <a:endParaRPr lang="it-IT" sz="3200" dirty="0">
              <a:solidFill>
                <a:srgbClr val="C00000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C9F5E36A-8DE3-4B4D-9ED2-AC9ADBE328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32" y="5993557"/>
            <a:ext cx="3816561" cy="73669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8AFAF640-585B-4515-A425-0B53357DB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45" y="6188528"/>
            <a:ext cx="1455993" cy="669472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91308" y="1755898"/>
            <a:ext cx="10811985" cy="424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 </a:t>
            </a:r>
            <a:r>
              <a:rPr lang="it-IT" dirty="0" smtClean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</a:t>
            </a:r>
            <a:r>
              <a:rPr lang="it-IT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 </a:t>
            </a:r>
            <a:r>
              <a:rPr lang="it-IT" dirty="0" err="1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lgs</a:t>
            </a:r>
            <a:r>
              <a:rPr lang="it-IT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50/2016 </a:t>
            </a:r>
            <a:r>
              <a:rPr lang="it-IT" dirty="0" smtClean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progetto di fattibilità tecnica ed economica individua, tra più soluzioni, quella che presenta il miglior rapporto tra costi e benefici per la collettività, in relazione alle specifiche esigenze da soddisfare e prestazioni da fornire.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 soli fini delle attività di programmazione triennale,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progetto di fattibilità può essere articolato in due fasi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successive di elaborazione.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(…) </a:t>
            </a:r>
            <a:r>
              <a:rPr lang="it-IT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nella prima fase il progettista, individua ed analizza le possibili soluzioni progettuali alternative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(…)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qualora non sia redatto in due fasi, il progettista incaricato sviluppa, nel rispetto dei contenuti del documento di indirizzo alla progettazione (…) tutte le indagini e gli studi (…) </a:t>
            </a:r>
            <a:r>
              <a:rPr lang="it-IT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nonché elaborati grafici per l'individuazione delle caratteristiche dimensionali, volumetriche, tipologiche, funzionali e tecnologiche dei lavori da realizzare e le relative stime economiche, ivi compresa la scelta in merito alla possibile suddivisione in lotti funzionali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progetto di fattibilità deve consentire, ove necessario, l'avvio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della procedura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espropriativa.</a:t>
            </a:r>
            <a:endParaRPr lang="it-IT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(…) Per le opere proposte in variante urbanistica ai sensi dell'articolo 19 del decreto del Presidente della Repubblica 8 giugno 2001, n. 327, il progetto di </a:t>
            </a:r>
            <a:r>
              <a:rPr lang="it-IT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fattibilità tecnica </a:t>
            </a:r>
            <a:r>
              <a:rPr lang="it-IT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 economica sostituisce il progetto preliminare (…) </a:t>
            </a:r>
            <a:endParaRPr lang="it-IT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791308" y="814226"/>
            <a:ext cx="106735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 21 d </a:t>
            </a:r>
            <a:r>
              <a:rPr lang="it-IT" dirty="0" err="1" smtClean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lgs</a:t>
            </a:r>
            <a:r>
              <a:rPr lang="it-IT" dirty="0" smtClean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50/2016:  Per </a:t>
            </a:r>
            <a:r>
              <a:rPr lang="it-IT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lavori di importo pari o superiore a 1.000.000 euro, ai fini dell'inserimento nell'elenco annuale, le </a:t>
            </a:r>
            <a:r>
              <a:rPr lang="it-IT" dirty="0" smtClean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amministrazioni aggiudicatrici </a:t>
            </a:r>
            <a:r>
              <a:rPr lang="it-IT" dirty="0">
                <a:solidFill>
                  <a:srgbClr val="0033CC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approvano preventivamente il progetto di fattibilità tecnica ed economica.</a:t>
            </a:r>
          </a:p>
        </p:txBody>
      </p:sp>
      <p:sp>
        <p:nvSpPr>
          <p:cNvPr id="7" name="Documento multiplo 6"/>
          <p:cNvSpPr/>
          <p:nvPr/>
        </p:nvSpPr>
        <p:spPr>
          <a:xfrm>
            <a:off x="791308" y="130662"/>
            <a:ext cx="702600" cy="693449"/>
          </a:xfrm>
          <a:prstGeom prst="flowChartMulti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Fatt.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03675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3619</TotalTime>
  <Words>3266</Words>
  <Application>Microsoft Office PowerPoint</Application>
  <PresentationFormat>Widescreen</PresentationFormat>
  <Paragraphs>260</Paragraphs>
  <Slides>21</Slides>
  <Notes>17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Garamond</vt:lpstr>
      <vt:lpstr>MyriadPro-Regular</vt:lpstr>
      <vt:lpstr>Tahoma</vt:lpstr>
      <vt:lpstr>Times New Roman</vt:lpstr>
      <vt:lpstr>Wingdings</vt:lpstr>
      <vt:lpstr>Tema di Office</vt:lpstr>
      <vt:lpstr>Immagine bitmap</vt:lpstr>
      <vt:lpstr>Presentazione standard di PowerPoint</vt:lpstr>
      <vt:lpstr>Ars hominis Privilegium </vt:lpstr>
      <vt:lpstr>Lavorare per progetti : una scelta del fare</vt:lpstr>
      <vt:lpstr>Presentazione standard di PowerPoint</vt:lpstr>
      <vt:lpstr>Presentazione standard di PowerPoint</vt:lpstr>
      <vt:lpstr>Presentazione standard di PowerPoint</vt:lpstr>
      <vt:lpstr>Politica della qualità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Cultura scientifica e umanistica: un equivoco intellettuale?</dc:title>
  <dc:creator>ANDREA GUASTALLA</dc:creator>
  <cp:lastModifiedBy>GIOVANNI</cp:lastModifiedBy>
  <cp:revision>145</cp:revision>
  <dcterms:created xsi:type="dcterms:W3CDTF">2019-10-16T10:17:27Z</dcterms:created>
  <dcterms:modified xsi:type="dcterms:W3CDTF">2019-11-21T23:13:36Z</dcterms:modified>
</cp:coreProperties>
</file>