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70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itettiroma.it/quaderni/privacy/DpsStudioSingolo.rtf" TargetMode="External"/><Relationship Id="rId7" Type="http://schemas.openxmlformats.org/officeDocument/2006/relationships/hyperlink" Target="http://www.architettiroma.it/quaderni/privacy/ManualeSicurezzaIncaricati.rt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chitettiroma.it/quaderni/privacy/InformativaClienteStudioAssociato.rtf" TargetMode="External"/><Relationship Id="rId5" Type="http://schemas.openxmlformats.org/officeDocument/2006/relationships/hyperlink" Target="http://www.architettiroma.it/quaderni/privacy/DpsStudioAssociato.rtf" TargetMode="External"/><Relationship Id="rId4" Type="http://schemas.openxmlformats.org/officeDocument/2006/relationships/hyperlink" Target="http://www.architettiroma.it/quaderni/privacy/InformativaClienteStudioSingolo.rt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ato.it/wp-content/uploads/2018/05/All5-Informativa_cliente_professionista_singolo.docx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ato.it/wp-content/uploads/2018/05/All6-Informativa_cliente_studio_associato-1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2CAB27-1481-4CE7-8C4A-C749092B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it-IT" dirty="0"/>
            </a:br>
            <a:r>
              <a:rPr lang="it-IT" dirty="0"/>
              <a:t>REGOLAMENTO </a:t>
            </a:r>
            <a:br>
              <a:rPr lang="it-IT" dirty="0"/>
            </a:br>
            <a:r>
              <a:rPr lang="it-IT" dirty="0"/>
              <a:t>U.E. 2016/679 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3AE5E0B-F704-484E-BD67-FCC260FFAA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NOVITÀ LEGISLATIVE IN </a:t>
            </a:r>
          </a:p>
          <a:p>
            <a:r>
              <a:rPr lang="it-IT" dirty="0"/>
              <a:t>MATERIA DI PROTEZIONE DEI </a:t>
            </a:r>
          </a:p>
          <a:p>
            <a:r>
              <a:rPr lang="it-IT" dirty="0"/>
              <a:t>DATI </a:t>
            </a:r>
          </a:p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07A037-AE6F-42F5-AEDF-9BBA42F7F272}"/>
              </a:ext>
            </a:extLst>
          </p:cNvPr>
          <p:cNvSpPr txBox="1"/>
          <p:nvPr/>
        </p:nvSpPr>
        <p:spPr>
          <a:xfrm>
            <a:off x="680322" y="469232"/>
            <a:ext cx="50754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ORDINE DEGLI ARCHITETTI,</a:t>
            </a:r>
            <a:endParaRPr lang="it-IT" dirty="0"/>
          </a:p>
          <a:p>
            <a:r>
              <a:rPr lang="it-IT" b="1" dirty="0"/>
              <a:t>PIANIFICATORI, PAESAGGISTI E CONSERVATORI</a:t>
            </a:r>
            <a:endParaRPr lang="it-IT" dirty="0"/>
          </a:p>
          <a:p>
            <a:r>
              <a:rPr lang="it-IT" b="1" dirty="0"/>
              <a:t>DELLA PROVINCIA DI MANTOVA</a:t>
            </a:r>
            <a:endParaRPr lang="it-IT" dirty="0"/>
          </a:p>
          <a:p>
            <a:endParaRPr lang="it-IT" dirty="0"/>
          </a:p>
        </p:txBody>
      </p:sp>
      <p:pic>
        <p:nvPicPr>
          <p:cNvPr id="1027" name="Picture 3" descr="logo%20architetti%20h">
            <a:extLst>
              <a:ext uri="{FF2B5EF4-FFF2-40B4-BE49-F238E27FC236}">
                <a16:creationId xmlns:a16="http://schemas.microsoft.com/office/drawing/2014/main" id="{92DC6CD9-E3C1-4931-A31D-6EE50FD2F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412" y="469231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D41C90D9-A2FC-40A5-965A-47BDE8CF6458}"/>
              </a:ext>
            </a:extLst>
          </p:cNvPr>
          <p:cNvSpPr/>
          <p:nvPr/>
        </p:nvSpPr>
        <p:spPr>
          <a:xfrm flipH="1">
            <a:off x="9117873" y="2659219"/>
            <a:ext cx="295220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Arial" panose="020B0604020202020204" pitchFamily="34" charset="0"/>
              </a:rPr>
              <a:t>Estratto dalla pubblicazione dello</a:t>
            </a:r>
          </a:p>
          <a:p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</a:rPr>
              <a:t>Studio Avv. Nizza </a:t>
            </a:r>
          </a:p>
          <a:p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</a:rPr>
              <a:t>&amp; associati </a:t>
            </a:r>
          </a:p>
        </p:txBody>
      </p:sp>
    </p:spTree>
    <p:extLst>
      <p:ext uri="{BB962C8B-B14F-4D97-AF65-F5344CB8AC3E}">
        <p14:creationId xmlns:p14="http://schemas.microsoft.com/office/powerpoint/2010/main" val="718999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6B3AAA-69C5-41D6-8C41-4863CD2D8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-La formula utilizzata per richiedere il consenso deve essere comprensibile, semplice e chiara. Inoltre deve essere chiaramente </a:t>
            </a:r>
          </a:p>
          <a:p>
            <a:r>
              <a:rPr lang="it-IT" dirty="0"/>
              <a:t>distinguibile da altre richieste (ad es. se inserita all’interno di un modulo) -</a:t>
            </a:r>
          </a:p>
          <a:p>
            <a:r>
              <a:rPr lang="it-IT" dirty="0"/>
              <a:t>Non è ammesso il consenso tacito o presunto: non saranno più valide la caselle da spuntare sui moduli -</a:t>
            </a:r>
          </a:p>
          <a:p>
            <a:r>
              <a:rPr lang="it-IT" dirty="0"/>
              <a:t>Il consenso viene rilasciato esclusivamente per la/e finalità specificate -</a:t>
            </a:r>
          </a:p>
          <a:p>
            <a:r>
              <a:rPr lang="it-IT" dirty="0"/>
              <a:t>Il consenso dei minori è valido a partire dai 16 anni (il limite di età </a:t>
            </a:r>
          </a:p>
          <a:p>
            <a:r>
              <a:rPr lang="it-IT" dirty="0"/>
              <a:t>può essere abbassato dalla normativa nazione fino massimo ai 13 </a:t>
            </a:r>
          </a:p>
          <a:p>
            <a:r>
              <a:rPr lang="it-IT" dirty="0"/>
              <a:t>anni). Sotto tale età il consenso deve essere prestato da chi detiene la </a:t>
            </a:r>
          </a:p>
          <a:p>
            <a:r>
              <a:rPr lang="it-IT" dirty="0"/>
              <a:t>potestà genitoriale del minore N.B. </a:t>
            </a:r>
          </a:p>
          <a:p>
            <a:r>
              <a:rPr lang="it-IT" dirty="0"/>
              <a:t>il consenso raccolto prima del 25.05.2018 resta valido solo se ha </a:t>
            </a:r>
          </a:p>
          <a:p>
            <a:r>
              <a:rPr lang="it-IT" dirty="0"/>
              <a:t>tutte le caratteristiche previste dal nuovo regolamento.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EF0B1F4D-F12E-46BA-A8A0-255D8A5AF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520" y="861117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04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24A0E8-FA75-4B64-AAB8-B301BF6A7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c) Interesse vitale di un terzo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286BA5-8716-44AF-A8DB-98E3923EB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Invocabile come base giuridica solo se nessuna delle altre condizioni di liceità può trovare applicazione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1058828F-C71E-415D-B553-255846AB9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646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172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823E37-3DC2-420A-AD32-3B8D638BD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f) Interesse legittimo prevalente di un titolare </a:t>
            </a:r>
            <a:br>
              <a:rPr lang="it-IT" dirty="0"/>
            </a:br>
            <a:r>
              <a:rPr lang="it-IT" dirty="0"/>
              <a:t>o di un terzo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111A6C-00CF-499E-96C4-FFD8865A1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•Il bilanciamento  fra legittimo interesse del titolare o del terzo e diritti e  libertà dell'interessato  non spetta all'Autorità ma è compito dello stesso titolare </a:t>
            </a:r>
          </a:p>
          <a:p>
            <a:r>
              <a:rPr lang="it-IT" dirty="0"/>
              <a:t>È una delle principali espressioni del principio di «responsabilizzazione» </a:t>
            </a:r>
          </a:p>
          <a:p>
            <a:r>
              <a:rPr lang="it-IT" dirty="0"/>
              <a:t>introdotto dal nuovo pacchetto protezione dati.</a:t>
            </a:r>
          </a:p>
          <a:p>
            <a:r>
              <a:rPr lang="it-IT" dirty="0"/>
              <a:t>L'interesse legittimo del titolare o del terzo deve prevalere sui diritti e le </a:t>
            </a:r>
          </a:p>
          <a:p>
            <a:r>
              <a:rPr lang="it-IT" dirty="0"/>
              <a:t>libertà fondamentali dell'interessato per costituire un valido fondamento di </a:t>
            </a:r>
          </a:p>
          <a:p>
            <a:r>
              <a:rPr lang="it-IT" dirty="0"/>
              <a:t>liceità.  </a:t>
            </a:r>
          </a:p>
          <a:p>
            <a:r>
              <a:rPr lang="it-IT" dirty="0"/>
              <a:t>Il regolamento chiarisce espressamente che l'interesse legittimo del titolare </a:t>
            </a:r>
          </a:p>
          <a:p>
            <a:r>
              <a:rPr lang="it-IT" dirty="0"/>
              <a:t>non costituisce idonea base giuridica per i trattamenti svolti dalle autorità </a:t>
            </a:r>
          </a:p>
          <a:p>
            <a:r>
              <a:rPr lang="it-IT" dirty="0"/>
              <a:t>pubbliche in esecuzione dei rispettivi compiti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2EA3A173-1D3F-476A-B04C-9D00942DA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836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901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E95CA-1EDA-4524-929E-23F6217E3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II. INFORMATIVA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CC3E89-4F34-4D0E-A6D6-BA7E98290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Il regolamento indica in modo tassativo  i contenuti dell’informativa  (artt. 13 – 14) in parte più ampi rispetto al cod. privacy: -</a:t>
            </a:r>
          </a:p>
          <a:p>
            <a:r>
              <a:rPr lang="it-IT" dirty="0"/>
              <a:t>Categoria di dati personali oggetto del trattamento  Finalità del trattamento -</a:t>
            </a:r>
          </a:p>
          <a:p>
            <a:r>
              <a:rPr lang="it-IT" dirty="0"/>
              <a:t>Dati di contatto del responsabile dei dati e del RPO (responsabile protezione dati) ove esistenti -</a:t>
            </a:r>
          </a:p>
          <a:p>
            <a:r>
              <a:rPr lang="it-IT" dirty="0"/>
              <a:t>Base giuridica del trattamento -</a:t>
            </a:r>
          </a:p>
          <a:p>
            <a:r>
              <a:rPr lang="it-IT" dirty="0"/>
              <a:t>Eventuale trasferimento dati a paesi terzi -</a:t>
            </a:r>
          </a:p>
          <a:p>
            <a:r>
              <a:rPr lang="it-IT" dirty="0"/>
              <a:t>Periodo di conservazione dati -</a:t>
            </a:r>
          </a:p>
          <a:p>
            <a:r>
              <a:rPr lang="it-IT" dirty="0"/>
              <a:t>Diritto dell’interessato -</a:t>
            </a:r>
          </a:p>
          <a:p>
            <a:r>
              <a:rPr lang="it-IT" dirty="0"/>
              <a:t>Destinatari dei dati -</a:t>
            </a:r>
          </a:p>
          <a:p>
            <a:r>
              <a:rPr lang="it-IT" dirty="0"/>
              <a:t>Processi decisionali automatizzati se posti in essere -</a:t>
            </a:r>
          </a:p>
          <a:p>
            <a:r>
              <a:rPr lang="it-IT" dirty="0"/>
              <a:t>Ogni informazione necessaria a garantire un trattamento corretto e trasparente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7BD72EE0-CC8F-4D7C-A879-505B326D9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0772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26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4A478C-3A53-4698-AFB6-26F742EEB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Comunicazione all’interessato: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DBC0DC-D2BC-4BBA-A29C-8C0432B17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Non è richiesta nei casi previsti dall’art. 34):</a:t>
            </a:r>
          </a:p>
          <a:p>
            <a:r>
              <a:rPr lang="it-IT" dirty="0"/>
              <a:t>a) il titolare del trattamento ha messo in atto le misure tecniche e organizzative adeguate di protezione e tali misure erano state applicate ai </a:t>
            </a:r>
          </a:p>
          <a:p>
            <a:r>
              <a:rPr lang="it-IT" dirty="0"/>
              <a:t>dati personali oggetto della violazione, in particolare quelle destinate a rendere i dati personali incomprensibili a chiunque non sia autorizzato ad accedervi, quali la cifratura;</a:t>
            </a:r>
          </a:p>
          <a:p>
            <a:r>
              <a:rPr lang="it-IT" dirty="0"/>
              <a:t>b) il titolare del trattamento ha successivamente adottato misure atte a scongiurare il sopraggiungere di un rischio elevato per i diritti e le libertà degli interessati di cui al paragrafo 1;</a:t>
            </a:r>
          </a:p>
          <a:p>
            <a:r>
              <a:rPr lang="it-IT" dirty="0"/>
              <a:t>c) detta comunicazione richiederebbe sforzi sproporzionati . In tal caso, si </a:t>
            </a:r>
          </a:p>
          <a:p>
            <a:r>
              <a:rPr lang="it-IT" dirty="0"/>
              <a:t>procede invece a una comunicazione pubblica o a una misura simile, tramite </a:t>
            </a:r>
          </a:p>
          <a:p>
            <a:r>
              <a:rPr lang="it-IT" dirty="0"/>
              <a:t>la quale gli interessati sono informati con analoga efficacia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124693FC-5801-4E3F-8379-83FDC45B8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898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277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4A478C-3A53-4698-AFB6-26F742EEB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</a:rPr>
              <a:t>Modulistica tipo</a:t>
            </a:r>
            <a:br>
              <a:rPr lang="it-IT" b="1" dirty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it-IT" sz="2400" b="1" dirty="0">
                <a:latin typeface="Arial" panose="020B0604020202020204" pitchFamily="34" charset="0"/>
              </a:rPr>
              <a:t>dal sito dell’Ordine Architetti di Roma</a:t>
            </a:r>
            <a:endParaRPr lang="it-IT" sz="2400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124693FC-5801-4E3F-8379-83FDC45B8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898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29EE9E88-7282-4C37-92A9-07202108F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079" y="2264684"/>
            <a:ext cx="9613861" cy="3599316"/>
          </a:xfrm>
        </p:spPr>
        <p:txBody>
          <a:bodyPr>
            <a:normAutofit fontScale="92500" lnSpcReduction="10000"/>
          </a:bodyPr>
          <a:lstStyle/>
          <a:p>
            <a:r>
              <a:rPr lang="it-IT" u="sng" dirty="0">
                <a:hlinkClick r:id="rId3"/>
              </a:rPr>
              <a:t>Documento programmatico per la sicurezza per uno studio singolo</a:t>
            </a:r>
            <a:r>
              <a:rPr lang="it-IT" dirty="0"/>
              <a:t> – </a:t>
            </a:r>
            <a:r>
              <a:rPr lang="it-IT" i="1" dirty="0"/>
              <a:t>facsimile</a:t>
            </a:r>
            <a:endParaRPr lang="it-IT" dirty="0"/>
          </a:p>
          <a:p>
            <a:r>
              <a:rPr lang="it-IT" u="sng" dirty="0">
                <a:hlinkClick r:id="rId4"/>
              </a:rPr>
              <a:t>Informativa al cliente di uno studio singolo</a:t>
            </a:r>
            <a:r>
              <a:rPr lang="it-IT" dirty="0"/>
              <a:t> – </a:t>
            </a:r>
            <a:r>
              <a:rPr lang="it-IT" i="1" dirty="0"/>
              <a:t>facsimile</a:t>
            </a:r>
            <a:endParaRPr lang="it-IT" dirty="0"/>
          </a:p>
          <a:p>
            <a:r>
              <a:rPr lang="it-IT" u="sng" dirty="0">
                <a:hlinkClick r:id="rId5"/>
              </a:rPr>
              <a:t>Documento programmatico per la sicurezza per uno studio associato</a:t>
            </a:r>
            <a:r>
              <a:rPr lang="it-IT" dirty="0"/>
              <a:t> – </a:t>
            </a:r>
            <a:r>
              <a:rPr lang="it-IT" i="1" dirty="0"/>
              <a:t>facsimile</a:t>
            </a:r>
            <a:endParaRPr lang="it-IT" dirty="0"/>
          </a:p>
          <a:p>
            <a:r>
              <a:rPr lang="it-IT" u="sng" dirty="0">
                <a:hlinkClick r:id="rId6"/>
              </a:rPr>
              <a:t>Informativa al cliente di uno studio associato</a:t>
            </a:r>
            <a:r>
              <a:rPr lang="it-IT" dirty="0"/>
              <a:t> - </a:t>
            </a:r>
            <a:r>
              <a:rPr lang="it-IT" i="1" dirty="0"/>
              <a:t>facsimile</a:t>
            </a:r>
            <a:endParaRPr lang="it-IT" dirty="0"/>
          </a:p>
          <a:p>
            <a:r>
              <a:rPr lang="it-IT" u="sng" dirty="0">
                <a:hlinkClick r:id="rId7"/>
              </a:rPr>
              <a:t>Manuale per la sicurezza ad uso degli incaricati</a:t>
            </a:r>
            <a:r>
              <a:rPr lang="it-IT" dirty="0"/>
              <a:t> - </a:t>
            </a:r>
            <a:r>
              <a:rPr lang="it-IT" i="1" dirty="0"/>
              <a:t>facsimile</a:t>
            </a:r>
            <a:endParaRPr lang="it-IT" dirty="0"/>
          </a:p>
          <a:p>
            <a:r>
              <a:rPr lang="it-IT" b="1" dirty="0"/>
              <a:t>N.B. </a:t>
            </a:r>
            <a:r>
              <a:rPr lang="it-IT" dirty="0"/>
              <a:t>I documenti contrassegnati con la dicitura </a:t>
            </a:r>
            <a:r>
              <a:rPr lang="it-IT" i="1" dirty="0"/>
              <a:t>"facsimile"</a:t>
            </a:r>
            <a:r>
              <a:rPr lang="it-IT" dirty="0"/>
              <a:t> sono puramente indicativi e dovranno essere compilati in base alle specifiche esigenze del professionista.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3429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BFAE20-0C62-4FBF-91C9-7238A4155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Reg. U.E. 679/2016 approvato il 27.04.2016 entra </a:t>
            </a:r>
            <a:br>
              <a:rPr lang="it-IT" dirty="0"/>
            </a:br>
            <a:r>
              <a:rPr lang="it-IT" dirty="0"/>
              <a:t>in vigore il 25.05.2018 </a:t>
            </a:r>
            <a:br>
              <a:rPr lang="it-IT" dirty="0"/>
            </a:br>
            <a:r>
              <a:rPr lang="it-IT" sz="1800" dirty="0">
                <a:solidFill>
                  <a:srgbClr val="FF0000"/>
                </a:solidFill>
              </a:rPr>
              <a:t>http://www.volontariatotorino.it/wp-content/uploads/2018/05/privacy-nuova-003.pdf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25B06B-EC8F-4878-9AE2-9E9539C71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L’entrata in vigore del nuovo regolamento comunitario comporta la disapplicazione automatica delle norme interne non conformi </a:t>
            </a:r>
          </a:p>
          <a:p>
            <a:r>
              <a:rPr lang="it-IT" dirty="0"/>
              <a:t>(codice della privacy D.Lgs.196/2003) in attesa di un intervento del legislatore nazionale, MA Trattandosi di un Regolamento e non di una Direttiva, la normativa </a:t>
            </a:r>
            <a:r>
              <a:rPr lang="it-IT" dirty="0">
                <a:solidFill>
                  <a:srgbClr val="FF0000"/>
                </a:solidFill>
              </a:rPr>
              <a:t>sarà applicabile senza </a:t>
            </a:r>
            <a:r>
              <a:rPr lang="it-IT" dirty="0"/>
              <a:t>dover attendere l’emanazione dei decreti legislativi nazionali di raccordo.</a:t>
            </a:r>
          </a:p>
          <a:p>
            <a:r>
              <a:rPr lang="it-IT" dirty="0"/>
              <a:t>Nell’attesa che questi vengano pubblicati completando così il quadro normativo a livello nazionale, ricordiamo che </a:t>
            </a:r>
            <a:r>
              <a:rPr lang="it-IT" dirty="0">
                <a:solidFill>
                  <a:srgbClr val="FF0000"/>
                </a:solidFill>
              </a:rPr>
              <a:t>anche i professionisti hanno l’obbligo di uniformarsi al GDPR</a:t>
            </a:r>
            <a:r>
              <a:rPr lang="it-IT" dirty="0"/>
              <a:t>, il quale prevede sanzioni anche pecuniarie per i contravventori.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5" name="Picture 3" descr="logo%20architetti%20h">
            <a:extLst>
              <a:ext uri="{FF2B5EF4-FFF2-40B4-BE49-F238E27FC236}">
                <a16:creationId xmlns:a16="http://schemas.microsoft.com/office/drawing/2014/main" id="{87B84230-CED2-44CD-AC1D-94D43EAC9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269" y="753228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85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BFAE20-0C62-4FBF-91C9-7238A4155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923330"/>
          </a:xfrm>
        </p:spPr>
        <p:txBody>
          <a:bodyPr>
            <a:normAutofit fontScale="90000"/>
          </a:bodyPr>
          <a:lstStyle/>
          <a:p>
            <a:r>
              <a:rPr lang="it-IT" dirty="0"/>
              <a:t>Reg. U.E. 679/2016 approvato il 27.04.2016 entra </a:t>
            </a:r>
            <a:br>
              <a:rPr lang="it-IT" dirty="0"/>
            </a:br>
            <a:r>
              <a:rPr lang="it-IT" dirty="0"/>
              <a:t>in vigore il 25.05.2018 </a:t>
            </a:r>
            <a:br>
              <a:rPr lang="it-IT" dirty="0"/>
            </a:b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25B06B-EC8F-4878-9AE2-9E9539C71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478" y="4500402"/>
            <a:ext cx="9613861" cy="1460442"/>
          </a:xfrm>
        </p:spPr>
        <p:txBody>
          <a:bodyPr>
            <a:normAutofit/>
          </a:bodyPr>
          <a:lstStyle/>
          <a:p>
            <a:endParaRPr lang="it-IT" dirty="0"/>
          </a:p>
          <a:p>
            <a:endParaRPr lang="it-IT" dirty="0"/>
          </a:p>
        </p:txBody>
      </p:sp>
      <p:pic>
        <p:nvPicPr>
          <p:cNvPr id="5" name="Picture 3" descr="logo%20architetti%20h">
            <a:extLst>
              <a:ext uri="{FF2B5EF4-FFF2-40B4-BE49-F238E27FC236}">
                <a16:creationId xmlns:a16="http://schemas.microsoft.com/office/drawing/2014/main" id="{87B84230-CED2-44CD-AC1D-94D43EAC9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269" y="753228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45997EF-9658-4D63-A9CB-8380B305B3AE}"/>
              </a:ext>
            </a:extLst>
          </p:cNvPr>
          <p:cNvSpPr txBox="1"/>
          <p:nvPr/>
        </p:nvSpPr>
        <p:spPr>
          <a:xfrm>
            <a:off x="235478" y="1988343"/>
            <a:ext cx="1146018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1 - </a:t>
            </a:r>
            <a:r>
              <a:rPr lang="it-IT" dirty="0">
                <a:solidFill>
                  <a:srgbClr val="FF0000"/>
                </a:solidFill>
              </a:rPr>
              <a:t>aggiornamento</a:t>
            </a:r>
            <a:r>
              <a:rPr lang="it-IT" dirty="0"/>
              <a:t> dell’informativa privacy del sito web e della modulistica consegnata ai committenti, </a:t>
            </a:r>
          </a:p>
          <a:p>
            <a:r>
              <a:rPr lang="it-IT" dirty="0"/>
              <a:t>fornitori, … (artt. 13 e ss.) (scarica i fac-simile  </a:t>
            </a:r>
            <a:r>
              <a:rPr lang="it-IT" cap="all" dirty="0">
                <a:hlinkClick r:id="rId3"/>
              </a:rPr>
              <a:t>PER LO STUDIO SINGOLO</a:t>
            </a:r>
            <a:r>
              <a:rPr lang="it-IT" dirty="0"/>
              <a:t> e </a:t>
            </a:r>
            <a:r>
              <a:rPr lang="it-IT" cap="all" dirty="0">
                <a:hlinkClick r:id="rId4"/>
              </a:rPr>
              <a:t>PER LO STUDIO ASSOCIATO</a:t>
            </a:r>
            <a:r>
              <a:rPr lang="it-IT" dirty="0"/>
              <a:t>);</a:t>
            </a:r>
          </a:p>
          <a:p>
            <a:r>
              <a:rPr lang="it-IT" dirty="0"/>
              <a:t>nomina del Responsabile della Protezione dei Dati (RPD) ove necessario: dal punto di vista soggettivo</a:t>
            </a:r>
          </a:p>
          <a:p>
            <a:r>
              <a:rPr lang="it-IT" dirty="0"/>
              <a:t> il singolo professionista non è tenuto a nominare un RPD, salvo che non tratti i “dati particolari” su </a:t>
            </a:r>
          </a:p>
          <a:p>
            <a:r>
              <a:rPr lang="it-IT" dirty="0"/>
              <a:t>larga scala rientrando nelle previsioni dell’art. 37, co. 1, lett. c) del GDPR: “</a:t>
            </a:r>
            <a:r>
              <a:rPr lang="it-IT" i="1" dirty="0"/>
              <a:t>Le attività principali </a:t>
            </a:r>
          </a:p>
          <a:p>
            <a:r>
              <a:rPr lang="it-IT" i="1" dirty="0"/>
              <a:t>del titolare del trattamento o del responsabile del trattamento consistono nel trattamento, su larga scala, </a:t>
            </a:r>
          </a:p>
          <a:p>
            <a:r>
              <a:rPr lang="it-IT" i="1" dirty="0"/>
              <a:t>di categorie particolari di dati personali di cui all’articolo 9 </a:t>
            </a:r>
            <a:r>
              <a:rPr lang="it-IT" dirty="0"/>
              <a:t>(ex dati c.d. “sensibili” ora “dati particolari”)</a:t>
            </a:r>
            <a:r>
              <a:rPr lang="it-IT" i="1" dirty="0"/>
              <a:t> </a:t>
            </a:r>
          </a:p>
          <a:p>
            <a:r>
              <a:rPr lang="it-IT" i="1" dirty="0"/>
              <a:t>o di dati relativi a condanne penali e a reati di cui all’articolo 10</a:t>
            </a:r>
            <a:r>
              <a:rPr lang="it-IT" dirty="0"/>
              <a:t>”;</a:t>
            </a:r>
          </a:p>
          <a:p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F830640D-FD2A-45BD-94F4-EEF844486581}"/>
              </a:ext>
            </a:extLst>
          </p:cNvPr>
          <p:cNvSpPr/>
          <p:nvPr/>
        </p:nvSpPr>
        <p:spPr>
          <a:xfrm>
            <a:off x="4037174" y="1403545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>
                <a:solidFill>
                  <a:srgbClr val="FF0000"/>
                </a:solidFill>
              </a:rPr>
              <a:t>gli adempimenti più immediati</a:t>
            </a:r>
            <a:endParaRPr lang="it-IT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CE1125-E0F8-441F-BED9-2DC3C100B0F7}"/>
              </a:ext>
            </a:extLst>
          </p:cNvPr>
          <p:cNvSpPr txBox="1"/>
          <p:nvPr/>
        </p:nvSpPr>
        <p:spPr>
          <a:xfrm>
            <a:off x="235478" y="4379495"/>
            <a:ext cx="1179521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2 -istituzione del registro delle attività in cui vanno descritti i trattamenti effettuati e le procedure per </a:t>
            </a:r>
          </a:p>
          <a:p>
            <a:r>
              <a:rPr lang="it-IT" dirty="0"/>
              <a:t>la sicurezza adottate. Anche in questo caso l’art. 30, co. 5 del GDPR chiarisce che “</a:t>
            </a:r>
            <a:r>
              <a:rPr lang="it-IT" i="1" dirty="0"/>
              <a:t>gli obblighi di cui</a:t>
            </a:r>
          </a:p>
          <a:p>
            <a:r>
              <a:rPr lang="it-IT" i="1" dirty="0"/>
              <a:t> ai paragrafi 1 e 2 non si applicano alle imprese o organizzazioni con meno di 250 dipendenti, a meno che </a:t>
            </a:r>
          </a:p>
          <a:p>
            <a:r>
              <a:rPr lang="it-IT" i="1" dirty="0"/>
              <a:t>il trattamento che esse effettuano possa presentare un rischio per i diritti e le libertà dell’interessato, </a:t>
            </a:r>
          </a:p>
          <a:p>
            <a:r>
              <a:rPr lang="it-IT" i="1" dirty="0"/>
              <a:t>il trattamento non sia occasionale o includa il trattamento di categorie particolari di dati di cui all’articolo 9, </a:t>
            </a:r>
          </a:p>
          <a:p>
            <a:r>
              <a:rPr lang="it-IT" i="1" dirty="0"/>
              <a:t>paragrafo 1, o i dati personali relativi a condanne penali e a reati di cui all’articolo 10</a:t>
            </a:r>
            <a:r>
              <a:rPr lang="it-IT" dirty="0"/>
              <a:t>”. Per completezza di </a:t>
            </a:r>
          </a:p>
          <a:p>
            <a:r>
              <a:rPr lang="it-IT" dirty="0"/>
              <a:t>informazione si rende noto che il Garante della Privacy consiglia comunque l’istituzione e l’aggiornamento del </a:t>
            </a:r>
          </a:p>
          <a:p>
            <a:r>
              <a:rPr lang="it-IT" dirty="0"/>
              <a:t>Registro in quanto strumento assai utile per la diagnosi e valutazione dei dati trattati dall’organizzazione;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704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BFAE20-0C62-4FBF-91C9-7238A4155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923330"/>
          </a:xfrm>
        </p:spPr>
        <p:txBody>
          <a:bodyPr>
            <a:normAutofit fontScale="90000"/>
          </a:bodyPr>
          <a:lstStyle/>
          <a:p>
            <a:r>
              <a:rPr lang="it-IT" dirty="0"/>
              <a:t>Reg. U.E. 679/2016 approvato il 27.04.2016 entra </a:t>
            </a:r>
            <a:br>
              <a:rPr lang="it-IT" dirty="0"/>
            </a:br>
            <a:r>
              <a:rPr lang="it-IT" dirty="0"/>
              <a:t>in vigore il 25.05.2018 </a:t>
            </a:r>
            <a:br>
              <a:rPr lang="it-IT" dirty="0"/>
            </a:b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25B06B-EC8F-4878-9AE2-9E9539C71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478" y="4500402"/>
            <a:ext cx="9613861" cy="1460442"/>
          </a:xfrm>
        </p:spPr>
        <p:txBody>
          <a:bodyPr>
            <a:normAutofit/>
          </a:bodyPr>
          <a:lstStyle/>
          <a:p>
            <a:endParaRPr lang="it-IT" dirty="0"/>
          </a:p>
          <a:p>
            <a:endParaRPr lang="it-IT" dirty="0"/>
          </a:p>
        </p:txBody>
      </p:sp>
      <p:pic>
        <p:nvPicPr>
          <p:cNvPr id="5" name="Picture 3" descr="logo%20architetti%20h">
            <a:extLst>
              <a:ext uri="{FF2B5EF4-FFF2-40B4-BE49-F238E27FC236}">
                <a16:creationId xmlns:a16="http://schemas.microsoft.com/office/drawing/2014/main" id="{87B84230-CED2-44CD-AC1D-94D43EAC9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269" y="753228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45997EF-9658-4D63-A9CB-8380B305B3AE}"/>
              </a:ext>
            </a:extLst>
          </p:cNvPr>
          <p:cNvSpPr txBox="1"/>
          <p:nvPr/>
        </p:nvSpPr>
        <p:spPr>
          <a:xfrm>
            <a:off x="279737" y="2179716"/>
            <a:ext cx="1100974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3 - verifica affinché: le modalità di gestione interna del trattamento dei dati siano in armonia con la</a:t>
            </a:r>
          </a:p>
          <a:p>
            <a:r>
              <a:rPr lang="it-IT" dirty="0"/>
              <a:t> nuova normativa, anche per quanto riguarda i ruoli e la formazione del personale in materia di privacy;</a:t>
            </a:r>
          </a:p>
          <a:p>
            <a:r>
              <a:rPr lang="it-IT" dirty="0"/>
              <a:t>si accerti che i sistemi informatici in uso rispettino i principi di protezione dei dati e in caso contrario </a:t>
            </a:r>
          </a:p>
          <a:p>
            <a:r>
              <a:rPr lang="it-IT" dirty="0"/>
              <a:t>provvedere all’adeguamento;</a:t>
            </a:r>
          </a:p>
          <a:p>
            <a:r>
              <a:rPr lang="it-IT" dirty="0"/>
              <a:t>siano formalizzati e/o rinnovati rapporti </a:t>
            </a:r>
            <a:r>
              <a:rPr lang="it-IT" dirty="0" err="1"/>
              <a:t>contrattualicon</a:t>
            </a:r>
            <a:r>
              <a:rPr lang="it-IT" dirty="0"/>
              <a:t> eventuali responsabili del trattamento dati </a:t>
            </a:r>
          </a:p>
          <a:p>
            <a:r>
              <a:rPr lang="it-IT" dirty="0"/>
              <a:t>(sia interni che esterni);</a:t>
            </a:r>
          </a:p>
          <a:p>
            <a:r>
              <a:rPr lang="it-IT" dirty="0"/>
              <a:t>siano previste nuove e specifiche autorizzazioni per i soggetti che trattano i dati;</a:t>
            </a:r>
          </a:p>
          <a:p>
            <a:r>
              <a:rPr lang="it-IT" dirty="0"/>
              <a:t>sia correttamente valutata la necessità di procedere con la Valutazione di Impatto </a:t>
            </a:r>
          </a:p>
          <a:p>
            <a:r>
              <a:rPr lang="it-IT" dirty="0"/>
              <a:t>Privacy (DPIA) ai sensi dell’art. 35 del GDPR.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F830640D-FD2A-45BD-94F4-EEF844486581}"/>
              </a:ext>
            </a:extLst>
          </p:cNvPr>
          <p:cNvSpPr/>
          <p:nvPr/>
        </p:nvSpPr>
        <p:spPr>
          <a:xfrm>
            <a:off x="4037174" y="1403545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>
                <a:solidFill>
                  <a:srgbClr val="FF0000"/>
                </a:solidFill>
              </a:rPr>
              <a:t>gli adempimenti più immediati</a:t>
            </a:r>
            <a:endParaRPr lang="it-IT" sz="28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A3694F0-AA70-4D6E-A89F-AB19D2790625}"/>
              </a:ext>
            </a:extLst>
          </p:cNvPr>
          <p:cNvSpPr/>
          <p:nvPr/>
        </p:nvSpPr>
        <p:spPr>
          <a:xfrm>
            <a:off x="279737" y="5314513"/>
            <a:ext cx="11009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4- notifica entro 72 ore alle autorità in caso di violazione dei dati personali, predisponendo quanto necessario per le notifiche al Garante (art. 33 del GDPR);</a:t>
            </a:r>
          </a:p>
        </p:txBody>
      </p:sp>
    </p:spTree>
    <p:extLst>
      <p:ext uri="{BB962C8B-B14F-4D97-AF65-F5344CB8AC3E}">
        <p14:creationId xmlns:p14="http://schemas.microsoft.com/office/powerpoint/2010/main" val="230384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49FF4C-7DF0-4644-BCDA-0A592AD8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Dato personale :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BC648D-4976-4663-B36B-FAD53BECE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/>
              <a:t>qualsiasi informazione riguardante una persona fisica identificata o identificabile («interessato»); si considera identificabile la persona </a:t>
            </a:r>
          </a:p>
          <a:p>
            <a:r>
              <a:rPr lang="it-IT" dirty="0"/>
              <a:t>fisica che può essere identificata, direttamente o indirettamente, con </a:t>
            </a:r>
          </a:p>
          <a:p>
            <a:r>
              <a:rPr lang="it-IT" dirty="0"/>
              <a:t>particolare riferimento a un identificativo come il nome, un numero di </a:t>
            </a:r>
          </a:p>
          <a:p>
            <a:r>
              <a:rPr lang="it-IT" dirty="0"/>
              <a:t>identificazione, dati relativi all’ubicazione, un identificativo on line o a </a:t>
            </a:r>
          </a:p>
          <a:p>
            <a:r>
              <a:rPr lang="it-IT" dirty="0"/>
              <a:t>uno o più elementi caratteristici della sua identità fisica, fisiologica, </a:t>
            </a:r>
          </a:p>
          <a:p>
            <a:r>
              <a:rPr lang="it-IT" dirty="0"/>
              <a:t>genetica, psichica, economica, culturale o sociale»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01FE71A7-C855-4A03-A1CE-4D99EC638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0772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987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905444-5EE8-4F2B-9126-7E051D9CC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Trattamento :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85CA50-2A05-43A2-A061-D9A7FFF00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/>
              <a:t>«</a:t>
            </a:r>
          </a:p>
          <a:p>
            <a:r>
              <a:rPr lang="it-IT" dirty="0"/>
              <a:t>qualsiasi operazione o insieme di operazioni compiute con o senza </a:t>
            </a:r>
          </a:p>
          <a:p>
            <a:r>
              <a:rPr lang="it-IT" dirty="0"/>
              <a:t>l’ausilio di processi automatizzati e applicate a dati personali, come la </a:t>
            </a:r>
          </a:p>
          <a:p>
            <a:r>
              <a:rPr lang="it-IT" dirty="0"/>
              <a:t>raccolta, la registrazione, l’organizzazione, la strutturazione, la </a:t>
            </a:r>
          </a:p>
          <a:p>
            <a:r>
              <a:rPr lang="it-IT" dirty="0"/>
              <a:t>conservazione, l’adattamento o la modifica, l’estrazione, la </a:t>
            </a:r>
          </a:p>
          <a:p>
            <a:r>
              <a:rPr lang="it-IT" dirty="0"/>
              <a:t>consultazione, l’uso, la comunicazione mediante trasmissione, </a:t>
            </a:r>
          </a:p>
          <a:p>
            <a:r>
              <a:rPr lang="it-IT" dirty="0"/>
              <a:t>diffusione o qualsiasi altra forma di messa a disposizione, il raffronto o </a:t>
            </a:r>
          </a:p>
          <a:p>
            <a:r>
              <a:rPr lang="it-IT" dirty="0"/>
              <a:t>l’interconnessione, la limitazione, la cancellazione o la distruzione»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68BFFB9F-DBEE-4CDA-BABB-FB58B536B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8465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04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4E6A0-7174-4A51-BD4D-AC2D710D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I. FONDAMENTO DI LICEITÀ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0C0BE6-1ACA-40B2-9F97-6AD5CE90F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Il regolamento conferma che ogni trattamento deve trovare fondamento in un'idonea base giuridica;</a:t>
            </a:r>
          </a:p>
          <a:p>
            <a:r>
              <a:rPr lang="it-IT" dirty="0"/>
              <a:t>i fondamenti di liceità del trattamento sono indicati all'art. 6 del regolamento e coincidono, in linea di massima, con </a:t>
            </a:r>
          </a:p>
          <a:p>
            <a:r>
              <a:rPr lang="it-IT" dirty="0"/>
              <a:t>quelli previsti attualmente dal Codice della privacy: </a:t>
            </a:r>
          </a:p>
          <a:p>
            <a:r>
              <a:rPr lang="it-IT" dirty="0"/>
              <a:t>a)Consenso per una o più specifiche finalità,</a:t>
            </a:r>
          </a:p>
          <a:p>
            <a:r>
              <a:rPr lang="it-IT" dirty="0"/>
              <a:t>b)adempimento obblighi contrattuali,</a:t>
            </a:r>
          </a:p>
          <a:p>
            <a:r>
              <a:rPr lang="it-IT" dirty="0"/>
              <a:t>c)interessi vitali della persona interessata o di terzi,</a:t>
            </a:r>
          </a:p>
          <a:p>
            <a:r>
              <a:rPr lang="it-IT" dirty="0"/>
              <a:t>d)obblighi di legge cui è soggetto il titolare,</a:t>
            </a:r>
          </a:p>
          <a:p>
            <a:r>
              <a:rPr lang="it-IT" dirty="0"/>
              <a:t>e)Interesse pubblico o esercizio di pubblici poteri,</a:t>
            </a:r>
          </a:p>
          <a:p>
            <a:r>
              <a:rPr lang="it-IT" dirty="0"/>
              <a:t>f)interesse legittimo prevalente del titolare o di terzi cui i dati vengono comunicati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4D835C84-8101-4401-B34A-1A1DA4AF5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8465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376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A4F70E-8088-4853-A578-12C99AA1D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È vietato il trattamento di determinate categorie di dati: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24C638-AD16-4D9B-9202-8A237815B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«dati che rivelino l’origine raziale o etnica, le opinioni politiche, le convinzioni religiose o filosofiche, o l’appartenenza sindacale, nonché trattare dati genetici, dati biometrici intesi ad identificare in modo univoco una persona fisica, dati relativi alla salute o alla vita sessuale o all’orientamento sessuale della persona» (c.d. «dati sensibili e sensibilissimi per il cod. privacy) – art. 9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47AD6987-4220-40B8-9C56-A07B6973A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898" y="847739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047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9A0881-D2B3-412B-92C3-35AB5E610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a) Consenso :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41D81C-1847-4A7E-ABF5-78DDE784B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«qualsiasi manifestazione di volontà libera, specifica, informata e inequivocabile dell’interessato, con la quale lo stesso manifesta il </a:t>
            </a:r>
          </a:p>
          <a:p>
            <a:r>
              <a:rPr lang="it-IT" dirty="0"/>
              <a:t>proprio assenso mediante dichiarazione o azione positiva inequivocabile, che i dati personali che lo riguardano siano oggetto di </a:t>
            </a:r>
          </a:p>
          <a:p>
            <a:r>
              <a:rPr lang="it-IT" dirty="0"/>
              <a:t>trattamento» </a:t>
            </a:r>
          </a:p>
          <a:p>
            <a:r>
              <a:rPr lang="it-IT" dirty="0"/>
              <a:t>Non deve necessariamente essere documentato per iscritto né è richiesta la forma scritta </a:t>
            </a:r>
          </a:p>
          <a:p>
            <a:r>
              <a:rPr lang="it-IT" dirty="0"/>
              <a:t>Però la modalità scritta può essere preferibile in quanto idonea a configurare l’</a:t>
            </a:r>
          </a:p>
          <a:p>
            <a:r>
              <a:rPr lang="it-IT" dirty="0" err="1"/>
              <a:t>Inequivocabilità</a:t>
            </a:r>
            <a:r>
              <a:rPr lang="it-IT" dirty="0"/>
              <a:t> del consenso ed a consentire al titolare del trattamento di fornire la prova che il consenso è stato validamente prestato (art. 7) </a:t>
            </a:r>
          </a:p>
          <a:p>
            <a:endParaRPr lang="it-IT" dirty="0"/>
          </a:p>
        </p:txBody>
      </p:sp>
      <p:pic>
        <p:nvPicPr>
          <p:cNvPr id="4" name="Picture 3" descr="logo%20architetti%20h">
            <a:extLst>
              <a:ext uri="{FF2B5EF4-FFF2-40B4-BE49-F238E27FC236}">
                <a16:creationId xmlns:a16="http://schemas.microsoft.com/office/drawing/2014/main" id="{3C258516-C39C-4D9F-9BC9-CA6B2A928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8465" y="855150"/>
            <a:ext cx="986427" cy="98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64807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o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TM04033917[[fn=Berlino]]</Template>
  <TotalTime>42</TotalTime>
  <Words>1149</Words>
  <Application>Microsoft Office PowerPoint</Application>
  <PresentationFormat>Widescreen</PresentationFormat>
  <Paragraphs>127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Arial</vt:lpstr>
      <vt:lpstr>Trebuchet MS</vt:lpstr>
      <vt:lpstr>Berlino</vt:lpstr>
      <vt:lpstr> REGOLAMENTO  U.E. 2016/679 </vt:lpstr>
      <vt:lpstr>Reg. U.E. 679/2016 approvato il 27.04.2016 entra  in vigore il 25.05.2018  http://www.volontariatotorino.it/wp-content/uploads/2018/05/privacy-nuova-003.pdf</vt:lpstr>
      <vt:lpstr>Reg. U.E. 679/2016 approvato il 27.04.2016 entra  in vigore il 25.05.2018  </vt:lpstr>
      <vt:lpstr>Reg. U.E. 679/2016 approvato il 27.04.2016 entra  in vigore il 25.05.2018  </vt:lpstr>
      <vt:lpstr>Dato personale :  </vt:lpstr>
      <vt:lpstr>Trattamento :  </vt:lpstr>
      <vt:lpstr>I. FONDAMENTO DI LICEITÀ </vt:lpstr>
      <vt:lpstr>È vietato il trattamento di determinate categorie di dati:  </vt:lpstr>
      <vt:lpstr>a) Consenso :  </vt:lpstr>
      <vt:lpstr>Presentazione standard di PowerPoint</vt:lpstr>
      <vt:lpstr>c) Interesse vitale di un terzo</vt:lpstr>
      <vt:lpstr>f) Interesse legittimo prevalente di un titolare  o di un terzo  </vt:lpstr>
      <vt:lpstr>II. INFORMATIVA  </vt:lpstr>
      <vt:lpstr>Comunicazione all’interessato: </vt:lpstr>
      <vt:lpstr>Modulistica tipo dal sito dell’Ordine Architetti di Roma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REGOLAMENTO  U.E. 2016/679</dc:title>
  <dc:creator>ANDREA GUASTALLA</dc:creator>
  <cp:lastModifiedBy>ANDREA GUASTALLA</cp:lastModifiedBy>
  <cp:revision>7</cp:revision>
  <dcterms:created xsi:type="dcterms:W3CDTF">2018-09-11T11:52:01Z</dcterms:created>
  <dcterms:modified xsi:type="dcterms:W3CDTF">2018-09-13T15:25:46Z</dcterms:modified>
</cp:coreProperties>
</file>