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sldIdLst>
    <p:sldId id="337" r:id="rId2"/>
    <p:sldId id="374" r:id="rId3"/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3" r:id="rId26"/>
    <p:sldId id="432" r:id="rId27"/>
    <p:sldId id="434" r:id="rId28"/>
    <p:sldId id="441" r:id="rId29"/>
    <p:sldId id="435" r:id="rId30"/>
    <p:sldId id="436" r:id="rId31"/>
    <p:sldId id="437" r:id="rId32"/>
    <p:sldId id="438" r:id="rId33"/>
    <p:sldId id="439" r:id="rId34"/>
    <p:sldId id="440" r:id="rId35"/>
    <p:sldId id="442" r:id="rId36"/>
    <p:sldId id="443" r:id="rId37"/>
    <p:sldId id="444" r:id="rId38"/>
    <p:sldId id="409" r:id="rId39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pp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  <a:srgbClr val="FA4A78"/>
    <a:srgbClr val="39251F"/>
    <a:srgbClr val="FF0000"/>
    <a:srgbClr val="336600"/>
    <a:srgbClr val="666699"/>
    <a:srgbClr val="000000"/>
    <a:srgbClr val="FF9933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6" autoAdjust="0"/>
    <p:restoredTop sz="94659" autoAdjust="0"/>
  </p:normalViewPr>
  <p:slideViewPr>
    <p:cSldViewPr>
      <p:cViewPr varScale="1">
        <p:scale>
          <a:sx n="72" d="100"/>
          <a:sy n="72" d="100"/>
        </p:scale>
        <p:origin x="1434" y="72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31" tIns="47665" rIns="95331" bIns="47665" numCol="1" anchor="t" anchorCtr="0" compatLnSpc="1">
            <a:prstTxWarp prst="textNoShape">
              <a:avLst/>
            </a:prstTxWarp>
          </a:bodyPr>
          <a:lstStyle>
            <a:lvl1pPr defTabSz="95401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4021139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31" tIns="47665" rIns="95331" bIns="47665" numCol="1" anchor="t" anchorCtr="0" compatLnSpc="1">
            <a:prstTxWarp prst="textNoShape">
              <a:avLst/>
            </a:prstTxWarp>
          </a:bodyPr>
          <a:lstStyle>
            <a:lvl1pPr algn="r" defTabSz="954010">
              <a:defRPr sz="1300"/>
            </a:lvl1pPr>
          </a:lstStyle>
          <a:p>
            <a:pPr>
              <a:defRPr/>
            </a:pPr>
            <a:fld id="{73FC623D-A703-4963-AA76-491F7D478BBE}" type="datetimeFigureOut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8" rIns="91418" bIns="45708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31" tIns="47665" rIns="95331" bIns="47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31" tIns="47665" rIns="95331" bIns="47665" numCol="1" anchor="b" anchorCtr="0" compatLnSpc="1">
            <a:prstTxWarp prst="textNoShape">
              <a:avLst/>
            </a:prstTxWarp>
          </a:bodyPr>
          <a:lstStyle>
            <a:lvl1pPr defTabSz="95401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4021139" y="972185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31" tIns="47665" rIns="95331" bIns="47665" numCol="1" anchor="b" anchorCtr="0" compatLnSpc="1">
            <a:prstTxWarp prst="textNoShape">
              <a:avLst/>
            </a:prstTxWarp>
          </a:bodyPr>
          <a:lstStyle>
            <a:lvl1pPr algn="r" defTabSz="954010">
              <a:defRPr sz="1300"/>
            </a:lvl1pPr>
          </a:lstStyle>
          <a:p>
            <a:pPr>
              <a:defRPr/>
            </a:pPr>
            <a:fld id="{76F0E6A5-5CC4-41ED-A74F-860C889CBD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1800">
                <a:cs typeface="+mn-cs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it-IT">
                <a:cs typeface="+mn-cs"/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it-IT">
                <a:cs typeface="+mn-cs"/>
              </a:endParaRPr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D95C4-FF67-45CD-A8BB-8D78F729B15A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4E543-9D26-4678-BAC1-E393F3ECC5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32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82E36-F837-4046-B650-8BAAD2F53895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1CC21-929A-4338-9F2F-ED05BF2CE5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B0FD-4E8A-44E4-A226-A32402BE7FB9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A01E0-C45B-4784-B454-2B730CAEAC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C12A-1AB5-4AEA-94C9-DADADA23C101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B7912-1426-40F8-A3D6-670E38239E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7AC3A-92D0-44AB-B163-99891582CD0E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8ABA8-4E9E-47C0-8339-204B9AEC50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8BDD3-0DD7-4477-87A3-11627093270F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CB10B-BAE2-426C-AA41-E51AAA0199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B6833-A57B-440E-9288-CC8288D02349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B9681-9F53-41AA-AE63-01C1762883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3D3EC-1212-4354-8157-7D24C2C9FF84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5D5D4-B06B-4538-8CB7-FB344D70AF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4094B-6187-4287-B34D-E211B09AD7DB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63D64-D16C-4C8D-9EDD-44FEA8AF1E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76F13-F1A1-4814-B691-3217AB610284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B20B8-867C-4440-A2D1-B6793786CF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0D510-3183-4B45-82F8-A698AC319FBC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8477E-DE14-4442-A52E-32DF1F4550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4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  <a:cs typeface="+mn-cs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43C54D5C-A4BA-4257-9ACB-D90C98AF4E99}" type="datetime1">
              <a:rPr lang="it-IT"/>
              <a:pPr>
                <a:defRPr/>
              </a:pPr>
              <a:t>10/07/2021</a:t>
            </a:fld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it-IT"/>
              <a:t>cappa francesco architetto-studio cappa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DE25685A-4BAF-4D33-B828-7120A21188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10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it-IT">
              <a:cs typeface="+mn-cs"/>
            </a:endParaRPr>
          </a:p>
        </p:txBody>
      </p:sp>
      <p:sp>
        <p:nvSpPr>
          <p:cNvPr id="410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it-I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settiegatti.eu/info/norme/statali/2004_0042.htm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settiegatti.eu/info/norme/statali/2004_0042.htm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  <p:pic>
        <p:nvPicPr>
          <p:cNvPr id="8" name="Picture 5" descr="LOGO ORDINE ARCHITETTI MANTOVA">
            <a:extLst>
              <a:ext uri="{FF2B5EF4-FFF2-40B4-BE49-F238E27FC236}">
                <a16:creationId xmlns:a16="http://schemas.microsoft.com/office/drawing/2014/main" id="{DE2D649E-D0DA-4B8F-A7F4-E24564DCE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4153198"/>
            <a:ext cx="360045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Logo Architetti Mantovani">
            <a:extLst>
              <a:ext uri="{FF2B5EF4-FFF2-40B4-BE49-F238E27FC236}">
                <a16:creationId xmlns:a16="http://schemas.microsoft.com/office/drawing/2014/main" id="{7719CB17-0652-476F-B52F-43A481212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752" y="4980458"/>
            <a:ext cx="2384425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34BA6509-DA4B-4490-82D8-041ED4470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3600" b="1" i="1" kern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kern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kern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  <a:endParaRPr lang="it-IT" sz="3600" b="1" i="1" kern="0" dirty="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9 agosto 2013 n. 98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Conversione  DL 69/13 – Decreto del fare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marL="0" indent="0" algn="just">
              <a:buNone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edilizia</a:t>
            </a:r>
            <a:r>
              <a:rPr lang="it-IT" sz="2400" dirty="0"/>
              <a:t>: </a:t>
            </a:r>
            <a:r>
              <a:rPr lang="it-IT" sz="2400" i="1" dirty="0"/>
              <a:t>gli interventi rivolti a trasformare gli organismi edilizi mediante un insieme sistematico di opere che possono portare ad un organismo edilizio in tutto o in parte diverso dal precedente. Tali interventi comprendono il ripristino o la sostituzione di alcuni elementi costitutivi dell'edificio, l’eliminazione, la modifica e l'inserimento di nuovi elementi ed impianti.</a:t>
            </a:r>
            <a:endParaRPr lang="it-IT" sz="2000" dirty="0"/>
          </a:p>
          <a:p>
            <a:pPr algn="ctr" eaLnBrk="1" hangingPunct="1">
              <a:buNone/>
              <a:defRPr/>
            </a:pPr>
            <a:r>
              <a:rPr lang="it-IT" sz="2400" i="1" dirty="0"/>
              <a:t>.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10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72350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9 agosto 2013 n. 98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Conversione  DL 69/13 – Decreto del fare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marL="0" indent="0" algn="just">
              <a:buNone/>
            </a:pPr>
            <a:r>
              <a:rPr lang="it-IT" sz="2400" i="1" dirty="0"/>
              <a:t>Nell’ambito degli interventi di ristrutturazione edilizia sono ricompresi anche quelli consistenti nella demolizione e ricostruzione con la stessa volumetria </a:t>
            </a:r>
            <a:r>
              <a:rPr lang="it-IT" sz="2400" i="1" strike="sngStrike" dirty="0">
                <a:solidFill>
                  <a:schemeClr val="bg1">
                    <a:lumMod val="25000"/>
                  </a:schemeClr>
                </a:solidFill>
              </a:rPr>
              <a:t>e sagoma</a:t>
            </a:r>
            <a:r>
              <a:rPr lang="it-IT" sz="2400" i="1" dirty="0">
                <a:solidFill>
                  <a:schemeClr val="bg1">
                    <a:lumMod val="25000"/>
                  </a:schemeClr>
                </a:solidFill>
              </a:rPr>
              <a:t> </a:t>
            </a:r>
            <a:r>
              <a:rPr lang="it-IT" sz="2400" i="1" dirty="0"/>
              <a:t>di quello preesistente, fatte salve le sole innovazioni necessarie per l'adeguamento alla normativa antisismica, </a:t>
            </a:r>
            <a:r>
              <a:rPr lang="it-IT" sz="2400" i="1" dirty="0">
                <a:solidFill>
                  <a:srgbClr val="0066FF"/>
                </a:solidFill>
              </a:rPr>
              <a:t>nonché quelli volti al ripristino di edifici, o parti di essi, eventualmente crollati o demoliti, attraverso la loro ricostruzione, purché sia possibile accertarne la preesistente consistenza</a:t>
            </a:r>
            <a:r>
              <a:rPr lang="it-IT" sz="2400" i="1" dirty="0"/>
              <a:t>.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11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57280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9 agosto 2013 n. 98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Conversione  DL 69/13 – Decreto del fare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marL="0" indent="0" algn="just">
              <a:buNone/>
            </a:pPr>
            <a:endParaRPr lang="it-IT" sz="1400" i="1" dirty="0"/>
          </a:p>
          <a:p>
            <a:pPr marL="0" indent="0" algn="just">
              <a:buNone/>
            </a:pPr>
            <a:r>
              <a:rPr lang="it-IT" sz="2400" i="1" dirty="0"/>
              <a:t>Rimane fermo che, con riferimento agli immobili sottoposti a vincoli ai sensi del </a:t>
            </a:r>
            <a:r>
              <a:rPr lang="it-IT" sz="2400" i="1" u="sng" dirty="0">
                <a:hlinkClick r:id="rId2"/>
              </a:rPr>
              <a:t>decreto legislativo 22 gennaio 2004, n. 42</a:t>
            </a:r>
            <a:r>
              <a:rPr lang="it-IT" sz="2400" i="1" dirty="0"/>
              <a:t> e successive modificazioni, gli interventi di demolizione e ricostruzione e gli interventi di ripristino di edifici crollati o demoliti costituiscono interventi di ristrutturazione edilizia </a:t>
            </a:r>
            <a:r>
              <a:rPr lang="it-IT" sz="2400" i="1" u="sng" dirty="0"/>
              <a:t>soltanto ove sia rispettata la medesima sagoma dell'edificio preesistente.</a:t>
            </a:r>
            <a:endParaRPr lang="it-IT" sz="2400" b="1" i="1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12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72546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9 agosto 2013 n. 98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Conversione  DL 69/13 – Decreto del fare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marL="0" indent="0" algn="just">
              <a:buNone/>
            </a:pPr>
            <a:endParaRPr lang="it-IT" sz="1400" i="1" dirty="0"/>
          </a:p>
          <a:p>
            <a:pPr marL="0" indent="0" algn="just">
              <a:buNone/>
            </a:pPr>
            <a:r>
              <a:rPr lang="it-IT" i="1" dirty="0">
                <a:solidFill>
                  <a:srgbClr val="0066FF"/>
                </a:solidFill>
              </a:rPr>
              <a:t>Perciò, ancora una volta ci si avvicinò alla disposizione regionale lombarda, due anni dopo che la Corte costituzionale ne aveva censurato il testo.</a:t>
            </a:r>
          </a:p>
          <a:p>
            <a:pPr marL="0" indent="0" algn="just">
              <a:buNone/>
            </a:pPr>
            <a:endParaRPr lang="it-IT" sz="2400" b="1" i="1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13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55723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7 agosto 2015 n. 124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4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Deleghe al Governo in materia di riorganizzazione delle amministrazioni pubbliche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marL="0" indent="0" algn="just">
              <a:buNone/>
            </a:pPr>
            <a:endParaRPr lang="it-IT" sz="1000" dirty="0"/>
          </a:p>
          <a:p>
            <a:pPr marL="0" indent="0" algn="just">
              <a:buNone/>
            </a:pPr>
            <a:r>
              <a:rPr lang="it-IT" sz="2000" dirty="0"/>
              <a:t>Attraverso l’art. 5 il Governo venne delegato ad adottare uno o più Decreti Legislativi </a:t>
            </a:r>
            <a:r>
              <a:rPr lang="it-IT" sz="2000" i="1" dirty="0">
                <a:solidFill>
                  <a:srgbClr val="0066FF"/>
                </a:solidFill>
              </a:rPr>
              <a:t>per la precisa individuazione dei procedimenti oggetto dei titoli abilitativi con autorizzazione espressa o autocertificati</a:t>
            </a:r>
            <a:r>
              <a:rPr lang="it-IT" sz="2000" dirty="0"/>
              <a:t>, ovvero oggetto di semplice comunicazione preventiva</a:t>
            </a:r>
            <a:r>
              <a:rPr lang="it-IT" sz="2000" i="1" dirty="0"/>
              <a:t> </a:t>
            </a:r>
            <a:r>
              <a:rPr lang="it-IT" sz="2000" dirty="0"/>
              <a:t>e ciò «</a:t>
            </a:r>
            <a:r>
              <a:rPr lang="it-IT" sz="2000" i="1" dirty="0">
                <a:solidFill>
                  <a:srgbClr val="7030A0"/>
                </a:solidFill>
              </a:rPr>
              <a:t>sulla base dei principi e criteri direttivi desumibili dagli stessi articoli, dei principi del diritto dell'Unione europea relativi all'accesso alle attività di servizi e dei principi di ragionevolezza e proporzionalità.»</a:t>
            </a:r>
            <a:endParaRPr lang="it-IT" i="1" dirty="0">
              <a:solidFill>
                <a:srgbClr val="0066FF"/>
              </a:solidFill>
            </a:endParaRPr>
          </a:p>
          <a:p>
            <a:pPr marL="0" indent="0" algn="just">
              <a:buNone/>
            </a:pPr>
            <a:endParaRPr lang="it-IT" sz="2400" b="1" i="1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14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02082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25 novembre 2016 n. 222</a:t>
            </a:r>
          </a:p>
          <a:p>
            <a:pPr algn="ctr" eaLnBrk="1" hangingPunct="1">
              <a:buNone/>
              <a:defRPr/>
            </a:pPr>
            <a:r>
              <a:rPr lang="it-IT" sz="2000" i="1" dirty="0"/>
              <a:t>«</a:t>
            </a:r>
            <a:r>
              <a:rPr lang="it-IT" sz="2000" i="1" dirty="0">
                <a:solidFill>
                  <a:srgbClr val="7030A0"/>
                </a:solidFill>
              </a:rPr>
              <a:t>Individuazione di procedimenti oggetto di autorizzazione, segnalazione certificata di inizio di attività (SCIA), silenzio assenso e comunicazione e di definizione dei regimi amministrativi applicabili a determinate attività e procedimenti</a:t>
            </a:r>
            <a:r>
              <a:rPr lang="it-IT" sz="2000" i="1" dirty="0"/>
              <a:t>»</a:t>
            </a:r>
            <a:endParaRPr lang="it-IT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just">
              <a:buNone/>
            </a:pPr>
            <a:endParaRPr lang="it-IT" sz="1000" dirty="0"/>
          </a:p>
          <a:p>
            <a:pPr marL="0" indent="0" algn="just">
              <a:buNone/>
            </a:pPr>
            <a:r>
              <a:rPr lang="it-IT" sz="2400" dirty="0"/>
              <a:t>purtroppo con l’allegata </a:t>
            </a:r>
            <a:r>
              <a:rPr lang="it-IT" sz="2400" b="1" dirty="0">
                <a:solidFill>
                  <a:srgbClr val="C00000"/>
                </a:solidFill>
              </a:rPr>
              <a:t>Tabella A</a:t>
            </a:r>
            <a:r>
              <a:rPr lang="it-IT" sz="2400" dirty="0"/>
              <a:t>, che come da prassi formava parte integrante del provvedimento, non ci si limitò a tale individuazione, ma si adottarono licenze assai lontane dai “</a:t>
            </a:r>
            <a:r>
              <a:rPr lang="it-IT" sz="2400" i="1" dirty="0">
                <a:solidFill>
                  <a:schemeClr val="bg1">
                    <a:lumMod val="25000"/>
                  </a:schemeClr>
                </a:solidFill>
              </a:rPr>
              <a:t>principi di ragionevolezza e proporzionalità</a:t>
            </a:r>
            <a:r>
              <a:rPr lang="it-IT" sz="2400" i="1" dirty="0"/>
              <a:t>” </a:t>
            </a:r>
            <a:r>
              <a:rPr lang="it-IT" sz="2400" dirty="0"/>
              <a:t>richiamati nella legge delega.</a:t>
            </a:r>
            <a:endParaRPr lang="it-IT" sz="2400" b="1" i="1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15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38894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25 novembre 2016 n. 222</a:t>
            </a:r>
          </a:p>
          <a:p>
            <a:pPr algn="ctr" eaLnBrk="1" hangingPunct="1">
              <a:buNone/>
              <a:defRPr/>
            </a:pPr>
            <a:r>
              <a:rPr lang="it-IT" sz="2000" i="1" dirty="0"/>
              <a:t>«</a:t>
            </a:r>
            <a:r>
              <a:rPr lang="it-IT" sz="2400" b="1" i="1" dirty="0">
                <a:solidFill>
                  <a:srgbClr val="C00000"/>
                </a:solidFill>
              </a:rPr>
              <a:t>Tabella A, Sezione II – Edilizia – punto 6)</a:t>
            </a:r>
            <a:r>
              <a:rPr lang="it-IT" sz="2000" i="1" dirty="0"/>
              <a:t>»</a:t>
            </a:r>
            <a:endParaRPr lang="it-IT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just">
              <a:buNone/>
            </a:pPr>
            <a:endParaRPr lang="it-IT" sz="1000" dirty="0"/>
          </a:p>
          <a:p>
            <a:pPr marL="0" indent="0" algn="just">
              <a:buNone/>
            </a:pPr>
            <a:r>
              <a:rPr lang="it-IT" sz="2800" b="1" i="1" dirty="0">
                <a:solidFill>
                  <a:srgbClr val="7030A0"/>
                </a:solidFill>
              </a:rPr>
              <a:t>Ristrutturazione edilizia “semplice” o “leggera”</a:t>
            </a:r>
            <a:r>
              <a:rPr lang="it-IT" sz="2800" i="1" dirty="0"/>
              <a:t>, soggetta a S.C.I.A., con i seguenti elementi costitutivi: </a:t>
            </a:r>
            <a:r>
              <a:rPr lang="it-IT" sz="2800" i="1" dirty="0">
                <a:solidFill>
                  <a:srgbClr val="0070C0"/>
                </a:solidFill>
              </a:rPr>
              <a:t>non presenti i caratteri della ristrutturazione </a:t>
            </a:r>
            <a:r>
              <a:rPr lang="it-IT" sz="2800" i="1" u="sng" dirty="0">
                <a:solidFill>
                  <a:srgbClr val="FF0000"/>
                </a:solidFill>
              </a:rPr>
              <a:t>ricostruttiva</a:t>
            </a:r>
            <a:r>
              <a:rPr lang="it-IT" sz="2800" i="1" dirty="0">
                <a:solidFill>
                  <a:srgbClr val="0070C0"/>
                </a:solidFill>
              </a:rPr>
              <a:t>, cioè non preveda la completa demolizione dell’edificio preesistente e che non presenti i caratteri della ristrutturazione pesante:</a:t>
            </a:r>
            <a:endParaRPr lang="it-IT" sz="2800" b="1" i="1" u="sng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16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74130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25 novembre 2016 n. 222</a:t>
            </a:r>
          </a:p>
          <a:p>
            <a:pPr algn="ctr" eaLnBrk="1" hangingPunct="1">
              <a:buNone/>
              <a:defRPr/>
            </a:pPr>
            <a:r>
              <a:rPr lang="it-IT" sz="2000" i="1" dirty="0"/>
              <a:t>«</a:t>
            </a:r>
            <a:r>
              <a:rPr lang="it-IT" sz="2400" b="1" i="1" dirty="0">
                <a:solidFill>
                  <a:srgbClr val="C00000"/>
                </a:solidFill>
              </a:rPr>
              <a:t>Tabella A, Sezione II – Edilizia – punto 6)</a:t>
            </a:r>
            <a:r>
              <a:rPr lang="it-IT" sz="2000" i="1" dirty="0"/>
              <a:t>»</a:t>
            </a:r>
          </a:p>
          <a:p>
            <a:pPr algn="ctr" eaLnBrk="1" hangingPunct="1">
              <a:buNone/>
              <a:defRPr/>
            </a:pPr>
            <a:endParaRPr lang="it-IT" sz="1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/>
            <a:r>
              <a:rPr lang="it-IT" sz="2800" i="1" dirty="0"/>
              <a:t>non aumenti il volume complessivo,</a:t>
            </a:r>
          </a:p>
          <a:p>
            <a:pPr lvl="0"/>
            <a:r>
              <a:rPr lang="it-IT" sz="2800" i="1" dirty="0"/>
              <a:t>non modifichi sagoma di edifici vincolati,</a:t>
            </a:r>
          </a:p>
          <a:p>
            <a:pPr lvl="0"/>
            <a:r>
              <a:rPr lang="it-IT" sz="2800" i="1" dirty="0"/>
              <a:t>non modifichi </a:t>
            </a:r>
            <a:r>
              <a:rPr lang="it-IT" sz="2800" i="1" u="sng" dirty="0">
                <a:solidFill>
                  <a:srgbClr val="0066FF"/>
                </a:solidFill>
              </a:rPr>
              <a:t>i prospetti dell’edificio</a:t>
            </a:r>
            <a:r>
              <a:rPr lang="it-IT" sz="2800" i="1" dirty="0"/>
              <a:t>,</a:t>
            </a:r>
          </a:p>
          <a:p>
            <a:r>
              <a:rPr lang="it-IT" sz="2800" i="1" dirty="0"/>
              <a:t>non comporti mutamento d’uso, urbanisticamente rilevante nel centro storico.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17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70618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25 novembre 2016 n. 222</a:t>
            </a:r>
          </a:p>
          <a:p>
            <a:pPr algn="ctr" eaLnBrk="1" hangingPunct="1">
              <a:buNone/>
              <a:defRPr/>
            </a:pPr>
            <a:r>
              <a:rPr lang="it-IT" sz="2000" i="1" dirty="0"/>
              <a:t>«</a:t>
            </a:r>
            <a:r>
              <a:rPr lang="it-IT" sz="2400" b="1" i="1" dirty="0">
                <a:solidFill>
                  <a:srgbClr val="C00000"/>
                </a:solidFill>
              </a:rPr>
              <a:t>Tabella A, Sezione II – Edilizia – punto 8)</a:t>
            </a:r>
            <a:r>
              <a:rPr lang="it-IT" sz="2000" i="1" dirty="0"/>
              <a:t>»</a:t>
            </a:r>
          </a:p>
          <a:p>
            <a:pPr algn="ctr" eaLnBrk="1" hangingPunct="1">
              <a:buNone/>
              <a:defRPr/>
            </a:pPr>
            <a:endParaRPr lang="it-IT" sz="8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0" indent="0">
              <a:buNone/>
            </a:pPr>
            <a:r>
              <a:rPr lang="it-IT" sz="2400" b="1" i="1" dirty="0">
                <a:solidFill>
                  <a:srgbClr val="7030A0"/>
                </a:solidFill>
              </a:rPr>
              <a:t>Ristrutturazione edilizia «pesante» </a:t>
            </a:r>
            <a:r>
              <a:rPr lang="it-IT" sz="2400" i="1" dirty="0">
                <a:solidFill>
                  <a:srgbClr val="FF3300"/>
                </a:solidFill>
              </a:rPr>
              <a:t>soggetta a </a:t>
            </a:r>
            <a:r>
              <a:rPr lang="it-IT" sz="2400" i="1" dirty="0" err="1">
                <a:solidFill>
                  <a:srgbClr val="FF3300"/>
                </a:solidFill>
              </a:rPr>
              <a:t>PdiC</a:t>
            </a:r>
            <a:r>
              <a:rPr lang="it-IT" sz="2400" i="1" dirty="0">
                <a:solidFill>
                  <a:srgbClr val="FF3300"/>
                </a:solidFill>
              </a:rPr>
              <a:t> ovvero a SCIA alternativa</a:t>
            </a:r>
            <a:r>
              <a:rPr lang="it-IT" sz="2400" b="1" i="1" dirty="0">
                <a:solidFill>
                  <a:srgbClr val="FF3300"/>
                </a:solidFill>
              </a:rPr>
              <a:t>:</a:t>
            </a:r>
          </a:p>
          <a:p>
            <a:pPr lvl="0"/>
            <a:r>
              <a:rPr lang="it-IT" sz="2400" i="1" dirty="0"/>
              <a:t>non prevedano la completa demolizione dell’edificio esistente e comportino:</a:t>
            </a:r>
          </a:p>
          <a:p>
            <a:pPr lvl="0"/>
            <a:r>
              <a:rPr lang="it-IT" sz="2400" i="1" u="sng" dirty="0">
                <a:solidFill>
                  <a:srgbClr val="0070C0"/>
                </a:solidFill>
              </a:rPr>
              <a:t>aumento del volume complessivo</a:t>
            </a:r>
            <a:r>
              <a:rPr lang="it-IT" sz="2400" i="1" dirty="0"/>
              <a:t>,</a:t>
            </a:r>
          </a:p>
          <a:p>
            <a:pPr lvl="0"/>
            <a:r>
              <a:rPr lang="it-IT" sz="2400" i="1" dirty="0">
                <a:solidFill>
                  <a:srgbClr val="FF0000"/>
                </a:solidFill>
              </a:rPr>
              <a:t>modifiche al prospetto dell’edificio</a:t>
            </a:r>
            <a:r>
              <a:rPr lang="it-IT" sz="2400" i="1" dirty="0"/>
              <a:t>,</a:t>
            </a:r>
          </a:p>
          <a:p>
            <a:r>
              <a:rPr lang="it-IT" sz="2400" i="1" dirty="0"/>
              <a:t>cambio d’uso urbanisticamente rilevante </a:t>
            </a:r>
            <a:r>
              <a:rPr lang="it-IT" sz="2400" i="1" u="sng" dirty="0"/>
              <a:t>nel centro storico.</a:t>
            </a:r>
            <a:endParaRPr lang="it-IT" sz="2400" i="1" dirty="0">
              <a:solidFill>
                <a:srgbClr val="FF3300"/>
              </a:solidFill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18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35533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25 novembre 2016 n. 222</a:t>
            </a:r>
          </a:p>
          <a:p>
            <a:pPr algn="ctr" eaLnBrk="1" hangingPunct="1">
              <a:buNone/>
              <a:defRPr/>
            </a:pPr>
            <a:endParaRPr lang="it-IT" sz="8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lvl="0" indent="0">
              <a:buNone/>
            </a:pPr>
            <a:r>
              <a:rPr lang="it-IT" sz="2400" b="1" i="1" dirty="0">
                <a:solidFill>
                  <a:srgbClr val="FF0000"/>
                </a:solidFill>
              </a:rPr>
              <a:t>Sorvolando sull’aspetto economico che differenzia la prima (gratuita-art 22) dalla seconda (onerosa-art 23),</a:t>
            </a:r>
          </a:p>
          <a:p>
            <a:pPr marL="0" lvl="0" indent="0" algn="just">
              <a:buNone/>
            </a:pPr>
            <a:r>
              <a:rPr lang="it-IT" sz="2800" dirty="0"/>
              <a:t>risulta sicuramente stupefacente la differenza indicata tra il primo alinea della </a:t>
            </a:r>
            <a:r>
              <a:rPr lang="it-IT" sz="2800" b="1" i="1" dirty="0">
                <a:solidFill>
                  <a:srgbClr val="7030A0"/>
                </a:solidFill>
              </a:rPr>
              <a:t>R.E. “pesante</a:t>
            </a:r>
            <a:r>
              <a:rPr lang="it-IT" sz="2800" dirty="0"/>
              <a:t>” cioè la possibilità di </a:t>
            </a:r>
            <a:r>
              <a:rPr lang="it-IT" sz="2800" i="1" u="sng" dirty="0">
                <a:solidFill>
                  <a:srgbClr val="0066FF"/>
                </a:solidFill>
              </a:rPr>
              <a:t>aumento del volume complessivo</a:t>
            </a:r>
            <a:r>
              <a:rPr lang="it-IT" sz="2800" dirty="0"/>
              <a:t>; novità assoluta per questa tipologia d’intervento e in apparente contraddizione sia con la definizione contenuta nell’articolo 3 del TU,</a:t>
            </a:r>
            <a:endParaRPr lang="it-IT" sz="2800" b="1" i="1" dirty="0">
              <a:solidFill>
                <a:srgbClr val="FF0000"/>
              </a:solidFill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19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27082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32188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5 agosto 1978 n. 457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31 comma 1 lett. d)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edilizia</a:t>
            </a:r>
            <a:r>
              <a:rPr lang="it-IT" sz="2400" i="1" dirty="0"/>
              <a:t>, quelli rivolti a trasformare gli organismi edilizi mediante un insieme sistematico di opere che possono portare ad un organismo edilizio in tutto o in parte diverso dal precedente. Tali interventi comprendono il ripristino o la sostituzione di alcuni elementi costitutivi dell'edificio, la eliminazione, la modifica e l'inserimento di nuovi elementi ed impianti.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None/>
              <a:defRPr/>
            </a:pP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419629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25 novembre 2016 n. 222</a:t>
            </a:r>
          </a:p>
          <a:p>
            <a:pPr algn="ctr" eaLnBrk="1" hangingPunct="1">
              <a:buNone/>
              <a:defRPr/>
            </a:pPr>
            <a:endParaRPr lang="it-IT" sz="1400" dirty="0"/>
          </a:p>
          <a:p>
            <a:pPr algn="ctr" eaLnBrk="1" hangingPunct="1">
              <a:buNone/>
              <a:defRPr/>
            </a:pPr>
            <a:r>
              <a:rPr lang="it-IT" sz="2400" dirty="0"/>
              <a:t>laddove anche nel caso di </a:t>
            </a:r>
            <a:r>
              <a:rPr lang="it-IT" sz="2400" i="1" dirty="0">
                <a:solidFill>
                  <a:srgbClr val="0066FF"/>
                </a:solidFill>
              </a:rPr>
              <a:t>demolizione e ricostruzione </a:t>
            </a:r>
            <a:r>
              <a:rPr lang="it-IT" sz="2400" dirty="0"/>
              <a:t>la volumetria </a:t>
            </a:r>
            <a:r>
              <a:rPr lang="it-IT" sz="2400" u="sng" dirty="0">
                <a:solidFill>
                  <a:srgbClr val="0070C0"/>
                </a:solidFill>
              </a:rPr>
              <a:t>deve essere la stessa di quella preesistente</a:t>
            </a:r>
            <a:r>
              <a:rPr lang="it-IT" sz="2400" dirty="0"/>
              <a:t>, sia con quanto stabilito dall’articolo 10, comma 1, lettera c) del TU, che subordina a Permesso di costruire, gli “</a:t>
            </a:r>
            <a:r>
              <a:rPr lang="it-IT" sz="2400" i="1" dirty="0"/>
              <a:t>interventi di R.E. che portino ad un organismo edilizio in tutto o in parte diverso dal precedente e che </a:t>
            </a:r>
            <a:r>
              <a:rPr lang="it-IT" sz="2400" i="1" u="sng" dirty="0"/>
              <a:t>comportino modifiche della volumetria</a:t>
            </a:r>
            <a:r>
              <a:rPr lang="it-IT" sz="2400" i="1" dirty="0"/>
              <a:t> complessiva degli edifici</a:t>
            </a:r>
            <a:r>
              <a:rPr lang="it-IT" sz="2400" dirty="0"/>
              <a:t> …”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20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402710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988840"/>
            <a:ext cx="8071048" cy="396044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25 novembre 2016 n. 222</a:t>
            </a:r>
          </a:p>
          <a:p>
            <a:pPr algn="ctr" eaLnBrk="1" hangingPunct="1">
              <a:buNone/>
              <a:defRPr/>
            </a:pPr>
            <a:endParaRPr lang="it-IT" sz="1400" dirty="0"/>
          </a:p>
          <a:p>
            <a:pPr marL="0" indent="0" algn="just">
              <a:buNone/>
            </a:pPr>
            <a:r>
              <a:rPr lang="it-IT" sz="2800" dirty="0"/>
              <a:t>A tal proposito, la giurisprudenza consolidata sembra escludere, sin dalle origini, che la R.E. possa contemplare ampliamenti della volumetria.</a:t>
            </a:r>
          </a:p>
          <a:p>
            <a:pPr marL="0" indent="0" algn="just">
              <a:buNone/>
            </a:pPr>
            <a:r>
              <a:rPr lang="it-IT" sz="2800" u="sng" dirty="0">
                <a:solidFill>
                  <a:srgbClr val="7030A0"/>
                </a:solidFill>
              </a:rPr>
              <a:t>Siamo all’allegato che modifica il testo di legge attraverso un Decreto legislativo, veramente innovativo e strabiliante.</a:t>
            </a:r>
            <a:endParaRPr lang="it-IT" sz="2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21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236994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988840"/>
            <a:ext cx="8071048" cy="4104456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11 settembre 2020 n. 120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«Conversione DL 76/20 – Decreto semplificazioni»</a:t>
            </a:r>
            <a:endParaRPr lang="it-IT" sz="2400" dirty="0"/>
          </a:p>
          <a:p>
            <a:pPr marL="0" indent="0" algn="just">
              <a:buNone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edilizia</a:t>
            </a:r>
            <a:r>
              <a:rPr lang="it-IT" sz="2400" dirty="0"/>
              <a:t>, </a:t>
            </a:r>
            <a:r>
              <a:rPr lang="it-IT" sz="2400" i="1" dirty="0"/>
              <a:t>gli interventi rivolti a trasformare gli organismi edilizi mediante un insieme sistematico di opere che possono portare ad un organismo edilizio in tutto o in parte diverso dal precedente. Tali interventi comprendono il ripristino o la sostituzione di alcuni elementi costitutivi dell'edificio, l’eliminazione, la modifica e l'inserimento di nuovi elementi ed impianti.</a:t>
            </a:r>
            <a:endParaRPr lang="it-IT" sz="2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22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08632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3924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11 settembre 2020 n. 120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«Conversione DL 76/20 – Decreto semplificazioni»</a:t>
            </a:r>
          </a:p>
          <a:p>
            <a:pPr algn="ctr" eaLnBrk="1" hangingPunct="1">
              <a:buNone/>
              <a:defRPr/>
            </a:pPr>
            <a:r>
              <a:rPr lang="it-IT" sz="2400" i="1" dirty="0"/>
              <a:t>Nell’ambito degli interventi di ristrutturazione edilizia sono ricompresi altresì gli interventi di demolizione e ricostruzione di edifici esistenti </a:t>
            </a:r>
            <a:r>
              <a:rPr lang="it-IT" sz="2400" i="1" u="sng" dirty="0">
                <a:solidFill>
                  <a:srgbClr val="0070C0"/>
                </a:solidFill>
              </a:rPr>
              <a:t>con diversi sagoma, prospetti, sedime e caratteristiche planivolumetriche e tipologiche</a:t>
            </a:r>
            <a:r>
              <a:rPr lang="it-IT" sz="2400" i="1" dirty="0"/>
              <a:t>, con le innovazioni necessarie per l’adeguamento alla normativa antisismica, per l’applicazione della normativa sull’accessibilità, per l’istallazione di impianti tecnologici e per l’efficientamento energetico. 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23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62766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11 settembre 2020 n. 120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«Conversione DL 76/20 – Decreto semplificazioni»</a:t>
            </a:r>
          </a:p>
          <a:p>
            <a:pPr algn="ctr" eaLnBrk="1" hangingPunct="1">
              <a:buNone/>
              <a:defRPr/>
            </a:pPr>
            <a:r>
              <a:rPr lang="it-IT" dirty="0"/>
              <a:t> </a:t>
            </a:r>
            <a:r>
              <a:rPr lang="it-IT" sz="2400" i="1" dirty="0"/>
              <a:t>L’intervento può prevedere altresì, nei soli casi espressamente previsti dalla legislazione vigente o dagli strumenti urbanistici comunali, </a:t>
            </a:r>
            <a:r>
              <a:rPr lang="it-IT" sz="2400" i="1" u="sng" dirty="0">
                <a:solidFill>
                  <a:srgbClr val="0070C0"/>
                </a:solidFill>
              </a:rPr>
              <a:t>incrementi di volumetria anche per promuovere interventi di rigenerazione urbana</a:t>
            </a:r>
            <a:r>
              <a:rPr lang="it-IT" sz="2400" i="1" dirty="0"/>
              <a:t>. Costituiscono inoltre ristrutturazione edilizia gli interventi volti al ripristino di edifici, o parti di essi, eventualmente crollati o demoliti, attraverso la loro ricostruzione, purché sia possibile accertarne la preesistente consistenza. 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24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29218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176464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11 settembre 2020 n. 120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«Conversione DL 76/20 – Decreto semplificazioni»</a:t>
            </a:r>
          </a:p>
          <a:p>
            <a:pPr algn="ctr" eaLnBrk="1" hangingPunct="1">
              <a:buNone/>
              <a:defRPr/>
            </a:pPr>
            <a:r>
              <a:rPr lang="it-IT" dirty="0"/>
              <a:t> </a:t>
            </a:r>
            <a:r>
              <a:rPr lang="it-IT" sz="2400" i="1" dirty="0"/>
              <a:t>Rimane fermo che, con riferimento agli immobili sottoposti a tutela ai sensi del </a:t>
            </a:r>
            <a:r>
              <a:rPr lang="it-IT" sz="2400" i="1" dirty="0">
                <a:hlinkClick r:id="rId2"/>
              </a:rPr>
              <a:t>Codice dei beni culturali e del paesaggio di cui al decreto legislativo 22 gennaio 2004, n. 42</a:t>
            </a:r>
            <a:r>
              <a:rPr lang="it-IT" sz="2400" i="1" dirty="0"/>
              <a:t>, nonché, fatte salve le previsioni legislative e degli strumenti urbanistici, a quelli ubicati nelle zone omogenee A di cui al decreto del Ministro per i lavori pubblici 2 aprile 1968, n. 1444,</a:t>
            </a:r>
            <a:r>
              <a:rPr lang="it-IT" sz="2400" dirty="0"/>
              <a:t> </a:t>
            </a:r>
            <a:r>
              <a:rPr lang="it-IT" sz="2400" i="1" dirty="0"/>
              <a:t>o in zone a queste assimilabili in base alla normativa regionale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25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19273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Legge 11 settembre 2020 n. 120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«Conversione DL 76/20 – Decreto semplificazioni»</a:t>
            </a:r>
          </a:p>
          <a:p>
            <a:pPr algn="ctr" eaLnBrk="1" hangingPunct="1">
              <a:buNone/>
              <a:defRPr/>
            </a:pPr>
            <a:r>
              <a:rPr lang="it-IT" sz="2400" i="1" dirty="0"/>
              <a:t>e ai piani urbanistici comunali, nei centri e nuclei storici consolidati e negli ulteriori ambiti di particolare pregio storico e architettonico, gli interventi di demolizione e ricostruzione e gli interventi di ripristino di edifici crollati o demoliti costituiscono interventi di ristrutturazione edilizia </a:t>
            </a:r>
            <a:r>
              <a:rPr lang="it-IT" sz="2400" i="1" u="sng" dirty="0">
                <a:solidFill>
                  <a:srgbClr val="0070C0"/>
                </a:solidFill>
              </a:rPr>
              <a:t>soltanto ove siano mantenuti sagoma, prospetti, sedime e caratteristiche planivolumetriche e tipologiche dell’edificio preesistente e non siano previsti incrementi di volumetria</a:t>
            </a:r>
            <a:r>
              <a:rPr lang="it-IT" sz="2400" i="1" dirty="0">
                <a:solidFill>
                  <a:srgbClr val="0070C0"/>
                </a:solidFill>
              </a:rPr>
              <a:t>;</a:t>
            </a:r>
            <a:endParaRPr lang="it-IT" sz="2400" b="1" i="1" dirty="0">
              <a:solidFill>
                <a:srgbClr val="0070C0"/>
              </a:solidFill>
            </a:endParaRPr>
          </a:p>
          <a:p>
            <a:pPr algn="ctr" eaLnBrk="1" hangingPunct="1">
              <a:buNone/>
              <a:defRPr/>
            </a:pPr>
            <a:r>
              <a:rPr lang="it-IT" dirty="0"/>
              <a:t> </a:t>
            </a:r>
            <a:endParaRPr lang="it-IT" sz="2400" i="1" dirty="0"/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26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99911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32048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10 – Classificazione del patrimonio edilizio esistente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negli strumenti urbanistici»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Il patrimonio edilizio esistente di particolare interesse storico-architettonico,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chemeClr val="bg1">
                    <a:lumMod val="25000"/>
                  </a:schemeClr>
                </a:solidFill>
              </a:rPr>
              <a:t>Il patrimonio edilizio esistente di interesse storico-testimoniale,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0070C0"/>
                </a:solidFill>
              </a:rPr>
              <a:t>Il patrimonio edilizio esistente privo di interesse storico,  architettonico o testimoniale,</a:t>
            </a:r>
            <a:r>
              <a:rPr lang="it-IT" dirty="0"/>
              <a:t> </a:t>
            </a:r>
            <a:endParaRPr lang="it-IT" sz="2400" i="1" dirty="0"/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27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24629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32048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11 – Definizione degli interventi urbanistico-edilizi»</a:t>
            </a:r>
          </a:p>
          <a:p>
            <a:pPr algn="ctr" eaLnBrk="1" hangingPunct="1">
              <a:buNone/>
              <a:defRPr/>
            </a:pPr>
            <a:endParaRPr lang="it-IT" sz="1400" b="1" i="1" dirty="0">
              <a:solidFill>
                <a:srgbClr val="C00000"/>
              </a:solidFill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Interventi di trasformazione del territorio,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it-IT" sz="2400" b="1" i="1" dirty="0">
                <a:solidFill>
                  <a:schemeClr val="bg1">
                    <a:lumMod val="25000"/>
                  </a:schemeClr>
                </a:solidFill>
              </a:rPr>
              <a:t>Interventi di trasformazione del patrimonio edilizio esistente,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it-IT" sz="2400" b="1" i="1" dirty="0">
                <a:solidFill>
                  <a:srgbClr val="0070C0"/>
                </a:solidFill>
              </a:rPr>
              <a:t>Interventi di adeguamento funzionale del patrimonio edilizio esistente,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it-IT" sz="2400" b="1" i="1" dirty="0">
                <a:solidFill>
                  <a:srgbClr val="FF3300"/>
                </a:solidFill>
              </a:rPr>
              <a:t>Opere e interventi minori</a:t>
            </a:r>
          </a:p>
          <a:p>
            <a:pPr algn="ctr" eaLnBrk="1" hangingPunct="1">
              <a:buNone/>
              <a:defRPr/>
            </a:pPr>
            <a:r>
              <a:rPr lang="it-IT" sz="2400" dirty="0"/>
              <a:t> </a:t>
            </a:r>
            <a:r>
              <a:rPr lang="it-IT" dirty="0"/>
              <a:t> </a:t>
            </a:r>
            <a:endParaRPr lang="it-IT" sz="2400" i="1" dirty="0"/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28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67740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32048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11 comma 2 - Interventi di trasformazione del patrimonio edilizio esistente»</a:t>
            </a:r>
          </a:p>
          <a:p>
            <a:pPr algn="ctr" eaLnBrk="1" hangingPunct="1">
              <a:buNone/>
              <a:defRPr/>
            </a:pPr>
            <a:endParaRPr lang="it-IT" sz="1400" b="1" i="1" dirty="0">
              <a:solidFill>
                <a:srgbClr val="C00000"/>
              </a:solidFill>
            </a:endParaRP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urbanistica,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chemeClr val="bg1">
                    <a:lumMod val="25000"/>
                  </a:schemeClr>
                </a:solidFill>
              </a:rPr>
              <a:t>Interventi di sostituzione edilizia,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0070C0"/>
                </a:solidFill>
              </a:rPr>
              <a:t>Interventi di addizione volumetrica,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FF3300"/>
                </a:solidFill>
              </a:rPr>
              <a:t>Interventi di ricostruzione.</a:t>
            </a:r>
          </a:p>
          <a:p>
            <a:pPr algn="ctr" eaLnBrk="1" hangingPunct="1">
              <a:buNone/>
              <a:defRPr/>
            </a:pPr>
            <a:r>
              <a:rPr lang="it-IT" sz="2400" dirty="0"/>
              <a:t> </a:t>
            </a:r>
            <a:r>
              <a:rPr lang="it-IT" dirty="0"/>
              <a:t> </a:t>
            </a:r>
            <a:endParaRPr lang="it-IT" sz="2400" i="1" dirty="0"/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29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66567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249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D.P.R. 6 giugno 2001 n. 380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3 comma 1 lett. d)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edilizia</a:t>
            </a:r>
            <a:r>
              <a:rPr lang="it-IT" sz="2400" i="1" dirty="0"/>
              <a:t>, gli interventi rivolti a trasformare gli organismi edilizi mediante un insieme sistematico di opere che possono portare ad un organismo edilizio in tutto o in parte diverso dal precedente. Tali interventi comprendono il ripristino o la sostituzione di alcuni elementi costitutivi dell'edificio, l'eliminazione, la modifica e l'inserimento di nuovi elementi ed impianti. 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249156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32048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11 comma 3 - Interventi di adeguamento funzionale del patrimonio edilizio esistente»</a:t>
            </a:r>
          </a:p>
          <a:p>
            <a:pPr algn="ctr" eaLnBrk="1" hangingPunct="1">
              <a:buNone/>
              <a:defRPr/>
            </a:pPr>
            <a:endParaRPr lang="it-IT" sz="1400" b="1" i="1" dirty="0">
              <a:solidFill>
                <a:srgbClr val="C00000"/>
              </a:solidFill>
            </a:endParaRP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edilizia,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chemeClr val="bg1">
                    <a:lumMod val="25000"/>
                  </a:schemeClr>
                </a:solidFill>
              </a:rPr>
              <a:t>Interventi di restauro e risanamento conservativo,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0070C0"/>
                </a:solidFill>
              </a:rPr>
              <a:t>Interventi di manutenzione straordinaria,</a:t>
            </a:r>
          </a:p>
          <a:p>
            <a:pPr marL="457200" indent="-457200" eaLnBrk="1" hangingPunct="1">
              <a:buFont typeface="+mj-lt"/>
              <a:buAutoNum type="alphaLcPeriod"/>
              <a:defRPr/>
            </a:pPr>
            <a:r>
              <a:rPr lang="it-IT" sz="2400" b="1" i="1" dirty="0">
                <a:solidFill>
                  <a:srgbClr val="FF3300"/>
                </a:solidFill>
              </a:rPr>
              <a:t>Interventi di manutenzione ordinaria.</a:t>
            </a:r>
          </a:p>
          <a:p>
            <a:pPr algn="ctr" eaLnBrk="1" hangingPunct="1">
              <a:buNone/>
              <a:defRPr/>
            </a:pPr>
            <a:r>
              <a:rPr lang="it-IT" sz="2400" dirty="0"/>
              <a:t> </a:t>
            </a:r>
            <a:r>
              <a:rPr lang="it-IT" dirty="0"/>
              <a:t> </a:t>
            </a:r>
            <a:endParaRPr lang="it-IT" sz="2400" i="1" dirty="0"/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30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67447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11 comma 3 lettera a)»</a:t>
            </a:r>
          </a:p>
          <a:p>
            <a:pPr marL="0" indent="0" algn="just" eaLnBrk="1" hangingPunct="1">
              <a:buNone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edilizia,</a:t>
            </a:r>
            <a:r>
              <a:rPr lang="it-IT" dirty="0"/>
              <a:t> </a:t>
            </a:r>
            <a:r>
              <a:rPr lang="it-IT" sz="2400" i="1" dirty="0"/>
              <a:t> ovvero gli interventi rivolti a trasformare gli organismi edilizi mediante un insieme sistematico di opere che possono portare ad un organismo edilizio </a:t>
            </a:r>
            <a:r>
              <a:rPr lang="it-IT" sz="2400" i="1" u="sng" dirty="0"/>
              <a:t>in tutto</a:t>
            </a:r>
            <a:r>
              <a:rPr lang="it-IT" sz="2400" i="1" dirty="0"/>
              <a:t> o in parte diverso dal precedente. Tali interventi comprendono il ripristino o la sostituzione di alcuni elementi costitutivi </a:t>
            </a:r>
            <a:r>
              <a:rPr lang="it-IT" sz="2400" i="1" dirty="0">
                <a:solidFill>
                  <a:srgbClr val="0066FF"/>
                </a:solidFill>
              </a:rPr>
              <a:t>della costruzione, le modifiche anche sistematiche, ai prospetti degli edifici,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31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66703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11 comma 3 lettera a)»</a:t>
            </a:r>
          </a:p>
          <a:p>
            <a:pPr marL="0" indent="0" algn="just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il mutamento, anche urbanisticamente rilevante, della destinazione d’uso, l’eliminazione, la modifica e l’inserimento di nuovi elementi, le opere edilizie funzionali all’inserimento di nuovi impianti tecnologici o alla sostituzione di quelli esistenti, nonché le eventuali modeste modifiche di sagoma e aumenti della volumetria complessiva necessari per l’adeguamento alla normativa antisismica,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32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79106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11 comma 3 lettera a)»</a:t>
            </a:r>
          </a:p>
          <a:p>
            <a:pPr marL="0" indent="0" algn="just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ovvero finalizzati, ad adeguamenti igienico-sanitari, energetici e funzionali dell’organismo edilizio, anche per l’abbattimento delle barriere architettoniche, purché non configurabili come addizioni volumetriche … Nell’ambito degli interventi di ristrutturazione edilizia sono ricompresi anche gli interventi di demolizione con fedele ricostruzione di edifici esistenti, intendendo per fedele ricostruzione quella realizzata con la stessa volumetria,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33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3459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000" b="1" i="1" dirty="0">
                <a:solidFill>
                  <a:srgbClr val="C00000"/>
                </a:solidFill>
              </a:rPr>
              <a:t>«art. 11 comma 3 lettera a)»</a:t>
            </a:r>
          </a:p>
          <a:p>
            <a:pPr marL="0" indent="0" algn="just" eaLnBrk="1" hangingPunct="1">
              <a:buNone/>
              <a:defRPr/>
            </a:pPr>
            <a:endParaRPr lang="it-IT" sz="2400" i="1" dirty="0">
              <a:solidFill>
                <a:srgbClr val="0066FF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sagoma, e area di sedime dell’organismo edilizio preesistente, fatte salve le modeste traslazioni di quest’ultima finalizzate al riposizionamento dell’edificio all’esterno delle fasce di rispetto o di aree con vincoli di inedificabilità assoluta.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34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3174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«considerazioni personali»</a:t>
            </a:r>
          </a:p>
          <a:p>
            <a:pPr marL="0" indent="0" algn="just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nonché le eventuali modeste modifiche di sagoma </a:t>
            </a:r>
            <a:r>
              <a:rPr lang="it-IT" sz="2400" i="1" dirty="0">
                <a:solidFill>
                  <a:srgbClr val="C00000"/>
                </a:solidFill>
              </a:rPr>
              <a:t>[e aumenti della volumetria complessiva necessari per l’adeguamento alla normativa antisismica, ovvero finalizzati, ad adeguamenti igienico-sanitari, energetici e funzionali dell’organismo edilizio, anche per l’abbattimento delle barriere architettoniche, purché non configurabili come addizioni volumetriche ]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35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20491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«considerazioni personali»</a:t>
            </a:r>
          </a:p>
          <a:p>
            <a:pPr marL="0" indent="0" algn="just" eaLnBrk="1" hangingPunct="1">
              <a:buNone/>
              <a:defRPr/>
            </a:pPr>
            <a:r>
              <a:rPr lang="it-IT" sz="2400" i="1" dirty="0"/>
              <a:t>Periodo inopportuno da eliminare perché non coerente con la definizione di ristrutturazione; gli aumenti volumetrici per adeguamenti sismici o energetici, di norma sono neutri in quanto non computati ai fini della capacità insediativa; stessa neutralità potrebbe essere estesa agli interventi di abbattimento delle barriere architettoniche; piuttosto ingiustificati anche gli adeguamenti igienico-sanitari.</a:t>
            </a:r>
            <a:endParaRPr lang="it-IT" sz="2400" i="1" dirty="0">
              <a:solidFill>
                <a:srgbClr val="C00000"/>
              </a:solidFill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36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46965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00808"/>
            <a:ext cx="8071048" cy="452536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Proposta di legge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DISCIPLINA DELLE COSTRUZIONI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C00000"/>
                </a:solidFill>
              </a:rPr>
              <a:t>«considerazioni personali»</a:t>
            </a:r>
          </a:p>
          <a:p>
            <a:pPr algn="ctr" eaLnBrk="1" hangingPunct="1">
              <a:buNone/>
              <a:defRPr/>
            </a:pPr>
            <a:endParaRPr lang="it-IT" sz="2000" b="1" i="1" dirty="0">
              <a:solidFill>
                <a:srgbClr val="C00000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it-IT" sz="2800" i="1" dirty="0">
                <a:solidFill>
                  <a:srgbClr val="C00000"/>
                </a:solidFill>
              </a:rPr>
              <a:t>[Nell’ambito degli interventi di ristrutturazione edilizia sono ricompresi anche gli interventi di demolizione con fedele ricostruzione di edifici esistenti] </a:t>
            </a:r>
          </a:p>
          <a:p>
            <a:pPr marL="0" indent="0" algn="just" eaLnBrk="1" hangingPunct="1">
              <a:buNone/>
              <a:defRPr/>
            </a:pPr>
            <a:r>
              <a:rPr lang="it-IT" sz="2800" i="1" dirty="0">
                <a:solidFill>
                  <a:srgbClr val="0066FF"/>
                </a:solidFill>
              </a:rPr>
              <a:t>Più opportuno considerarle di sostituzione edilizia</a:t>
            </a: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588224" y="626067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37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07732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5" y="1981200"/>
            <a:ext cx="8143056" cy="4244976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36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36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36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r>
              <a:rPr lang="it-IT" sz="36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Grazie per l’attenzione</a:t>
            </a: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2400" b="1" i="1" dirty="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2400" b="1" i="1" dirty="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2400" b="1" i="1" dirty="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2400" b="1" i="1" dirty="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ctr" eaLnBrk="1" hangingPunct="1">
              <a:lnSpc>
                <a:spcPct val="90000"/>
              </a:lnSpc>
              <a:buNone/>
              <a:defRPr/>
            </a:pPr>
            <a:endParaRPr lang="it-IT" sz="2400" b="1" i="1" dirty="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3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09C2E65-F24A-46CE-ABA7-0C0B5621DD65}" type="slidenum">
              <a:rPr lang="it-IT" sz="1000">
                <a:solidFill>
                  <a:srgbClr val="000000"/>
                </a:solidFill>
              </a:rPr>
              <a:pPr algn="r"/>
              <a:t>38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25605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7E4F49-1E7A-4D1B-B7EF-706EE8D0B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3600" b="1" i="1" kern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kern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kern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  <a:endParaRPr lang="it-IT" sz="3600" b="1" i="1" kern="0" dirty="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7371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249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D.P.R. 6 giugno 2001 n. 380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3 comma 1 lett. d)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Nell'ambito degli interventi di ristrutturazione edilizia sono ricompresi anche quelli consistenti nella demolizione e </a:t>
            </a:r>
            <a:r>
              <a:rPr lang="it-IT" sz="2400" i="1" u="sng" dirty="0">
                <a:solidFill>
                  <a:srgbClr val="0066FF"/>
                </a:solidFill>
              </a:rPr>
              <a:t>successiva fedele ricostruzione di un fabbricato identico, quanto a sagoma, volumi, area di sedime e caratteristiche dei materiali</a:t>
            </a:r>
            <a:r>
              <a:rPr lang="it-IT" sz="2400" i="1" dirty="0">
                <a:solidFill>
                  <a:srgbClr val="0066FF"/>
                </a:solidFill>
              </a:rPr>
              <a:t>, a quello preesistente, fatte salve le sole innovazioni necessarie per l'adeguamento alla normativa antisismica</a:t>
            </a:r>
            <a:r>
              <a:rPr lang="it-IT" sz="2400" i="1" dirty="0"/>
              <a:t>. 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4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258563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249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D.Lgs.</a:t>
            </a: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27 dicembre 2002 n. 301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3 comma 1 lett. d)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Nell'ambito degli interventi di ristrutturazione edilizia sono ricompresi anche quelli consistenti nella demolizione e </a:t>
            </a:r>
            <a:r>
              <a:rPr lang="it-IT" sz="2400" i="1" strike="sngStrike" dirty="0">
                <a:solidFill>
                  <a:schemeClr val="bg1">
                    <a:lumMod val="25000"/>
                  </a:schemeClr>
                </a:solidFill>
              </a:rPr>
              <a:t>successiva fedele ricostruzione di un fabbricato identico, quanto a sagoma, volumi, area di sedime e caratteristiche dei materiali</a:t>
            </a:r>
            <a:r>
              <a:rPr lang="it-IT" sz="2400" i="1" dirty="0">
                <a:solidFill>
                  <a:schemeClr val="bg1">
                    <a:lumMod val="25000"/>
                  </a:schemeClr>
                </a:solidFill>
              </a:rPr>
              <a:t>,</a:t>
            </a:r>
            <a:r>
              <a:rPr lang="it-IT" sz="2400" i="1" strike="sngStrike" dirty="0">
                <a:solidFill>
                  <a:schemeClr val="bg1">
                    <a:lumMod val="25000"/>
                  </a:schemeClr>
                </a:solidFill>
              </a:rPr>
              <a:t> a</a:t>
            </a:r>
            <a:r>
              <a:rPr lang="it-IT" sz="2400" i="1" dirty="0">
                <a:solidFill>
                  <a:schemeClr val="bg1">
                    <a:lumMod val="25000"/>
                  </a:schemeClr>
                </a:solidFill>
              </a:rPr>
              <a:t>  </a:t>
            </a:r>
            <a:r>
              <a:rPr lang="it-IT" sz="2400" i="1" dirty="0"/>
              <a:t>ricostruzione con la stessa volumetria e sagoma di </a:t>
            </a:r>
            <a:r>
              <a:rPr lang="it-IT" sz="2400" i="1" dirty="0">
                <a:solidFill>
                  <a:srgbClr val="0066FF"/>
                </a:solidFill>
              </a:rPr>
              <a:t>quello preesistente, fatte salve le sole innovazioni necessarie per l'adeguamento alla normativa antisismica</a:t>
            </a:r>
            <a:r>
              <a:rPr lang="it-IT" sz="2400" i="1" dirty="0"/>
              <a:t>. 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5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17173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249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L.R. 11 marzo 2005 n. 12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27 comma 1 lett. d)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 eaLnBrk="1" hangingPunct="1">
              <a:buNone/>
              <a:defRPr/>
            </a:pPr>
            <a:r>
              <a:rPr lang="it-IT" sz="2400" b="1" i="1" dirty="0">
                <a:solidFill>
                  <a:srgbClr val="7030A0"/>
                </a:solidFill>
              </a:rPr>
              <a:t>interventi di ristrutturazione edilizia</a:t>
            </a:r>
            <a:r>
              <a:rPr lang="it-IT" sz="2400" i="1" dirty="0"/>
              <a:t>, gli interventi rivolti a trasformare gli organismi edilizi mediante un insieme sistematico di opere che possono portare ad un organismo edilizio in tutto o in parte diverso dal precedente. Tali interventi comprendono il ripristino o la sostituzione di alcuni elementi costitutivi dell'edificio, l'eliminazione, la modifica e l'inserimento di nuovi elementi ed impianti. 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6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175113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249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L.R. 11 marzo 2005 n. 12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27 comma 1 lett. d)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 eaLnBrk="1" hangingPunct="1">
              <a:buNone/>
              <a:defRPr/>
            </a:pPr>
            <a:endParaRPr lang="it-IT" sz="2400" i="1" dirty="0">
              <a:solidFill>
                <a:srgbClr val="0066FF"/>
              </a:solidFill>
            </a:endParaRPr>
          </a:p>
          <a:p>
            <a:pPr algn="ctr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Nell'ambito degli interventi di ristrutturazione edilizia sono ricompresi anche quelli consistenti nella demolizione e </a:t>
            </a:r>
            <a:r>
              <a:rPr lang="it-IT" sz="2400" i="1" dirty="0"/>
              <a:t>ricostruzione parziale o totale nel </a:t>
            </a:r>
            <a:r>
              <a:rPr lang="it-IT" sz="2400" i="1" u="sng" dirty="0"/>
              <a:t>rispetto della volumetria </a:t>
            </a:r>
            <a:r>
              <a:rPr lang="it-IT" sz="2400" i="1" u="sng" dirty="0">
                <a:solidFill>
                  <a:srgbClr val="FF3300"/>
                </a:solidFill>
              </a:rPr>
              <a:t>preesistente</a:t>
            </a:r>
            <a:r>
              <a:rPr lang="it-IT" sz="2400" i="1" dirty="0">
                <a:solidFill>
                  <a:srgbClr val="0066FF"/>
                </a:solidFill>
              </a:rPr>
              <a:t>, fatte salve le sole innovazioni necessarie per l'adeguamento alla normativa antisismica</a:t>
            </a:r>
            <a:r>
              <a:rPr lang="it-IT" sz="2400" i="1" dirty="0"/>
              <a:t>. 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7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218963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2498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L.R. 11 marzo 2005 n. 12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27 comma 1 lett. d)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 eaLnBrk="1" hangingPunct="1">
              <a:buNone/>
              <a:defRPr/>
            </a:pPr>
            <a:endParaRPr lang="it-IT" sz="2800" i="1" dirty="0">
              <a:solidFill>
                <a:srgbClr val="0066FF"/>
              </a:solidFill>
            </a:endParaRPr>
          </a:p>
          <a:p>
            <a:pPr algn="ctr" eaLnBrk="1" hangingPunct="1">
              <a:buNone/>
              <a:defRPr/>
            </a:pPr>
            <a:r>
              <a:rPr lang="it-IT" sz="2400" i="1" dirty="0">
                <a:solidFill>
                  <a:srgbClr val="0066FF"/>
                </a:solidFill>
              </a:rPr>
              <a:t>Questa sostanziale differenza venne censurata e stralciata dal testo regionale dalla Sentenza della Corte Costituzionale n. 309/2011.</a:t>
            </a:r>
          </a:p>
          <a:p>
            <a:pPr algn="ctr" eaLnBrk="1" hangingPunct="1">
              <a:buNone/>
              <a:defRPr/>
            </a:pPr>
            <a:r>
              <a:rPr lang="it-IT" sz="2400" i="1" dirty="0"/>
              <a:t>Questione risolta nel novembre del 2019, quando, con la </a:t>
            </a:r>
            <a:r>
              <a:rPr lang="it-IT" sz="2400" i="1" dirty="0" err="1"/>
              <a:t>L.r</a:t>
            </a:r>
            <a:r>
              <a:rPr lang="it-IT" sz="2400" i="1" dirty="0"/>
              <a:t>. n. 18, la Lombardia si è allinea definitivamente alle definizioni contenute nel TU.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8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88945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000">
                <a:solidFill>
                  <a:schemeClr val="tx2"/>
                </a:solidFill>
              </a:rPr>
              <a:t>cappa francesco architetto-studio cappa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6476" y="1772816"/>
            <a:ext cx="8071048" cy="445336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3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L.R. 11 marzo 2005 n. 12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it-IT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art. 27</a:t>
            </a:r>
            <a:r>
              <a:rPr lang="it-IT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marL="0" indent="0" algn="just">
              <a:buNone/>
            </a:pPr>
            <a:r>
              <a:rPr lang="it-IT" sz="2000" i="1" dirty="0"/>
              <a:t>Purtroppo, come spesso succede, questa draconiana decisione lombarda ha lasciato sul campo una distinzione sostanziale tra l’articolo 27 regionale e l’articolo 3 nazionale, cioè quello relativo agli “</a:t>
            </a:r>
            <a:r>
              <a:rPr lang="it-IT" sz="2000" b="1" i="1" dirty="0">
                <a:solidFill>
                  <a:srgbClr val="C00000"/>
                </a:solidFill>
              </a:rPr>
              <a:t>interventi di integrale sostituzione edilizia</a:t>
            </a:r>
            <a:r>
              <a:rPr lang="it-IT" sz="2000" i="1" dirty="0"/>
              <a:t>” inseriti al punto 7-bis del primo, tra gli interventi di nuova costruzione di cui alla lettera e), definendo tali quelli attuati su immobili esistenti </a:t>
            </a:r>
            <a:r>
              <a:rPr lang="it-IT" sz="2000" dirty="0">
                <a:solidFill>
                  <a:schemeClr val="bg1">
                    <a:lumMod val="10000"/>
                  </a:schemeClr>
                </a:solidFill>
              </a:rPr>
              <a:t>“</a:t>
            </a:r>
            <a:r>
              <a:rPr lang="it-IT" sz="2000" i="1" dirty="0">
                <a:solidFill>
                  <a:schemeClr val="bg1">
                    <a:lumMod val="10000"/>
                  </a:schemeClr>
                </a:solidFill>
              </a:rPr>
              <a:t>mediante demolizione e ricostruzione anche con diversa localizzazione nel lotto e con diversa sagoma, con mantenimento della medesima volumetria dell’immobile sostituito</a:t>
            </a:r>
            <a:r>
              <a:rPr lang="it-IT" sz="2000" dirty="0">
                <a:solidFill>
                  <a:schemeClr val="bg1">
                    <a:lumMod val="10000"/>
                  </a:schemeClr>
                </a:solidFill>
              </a:rPr>
              <a:t>”.</a:t>
            </a:r>
            <a:r>
              <a:rPr lang="it-IT" sz="2000" dirty="0"/>
              <a:t> </a:t>
            </a:r>
            <a:r>
              <a:rPr lang="it-IT" sz="2000" i="1" dirty="0"/>
              <a:t>Introdotti dall’articolo 17, comma 2 della </a:t>
            </a:r>
            <a:r>
              <a:rPr lang="it-IT" sz="2000" i="1" dirty="0" err="1"/>
              <a:t>L.r</a:t>
            </a:r>
            <a:r>
              <a:rPr lang="it-IT" sz="2000" i="1" dirty="0"/>
              <a:t>. 18 aprile 2012, n. 7.</a:t>
            </a:r>
            <a:endParaRPr lang="it-IT" sz="2000" dirty="0"/>
          </a:p>
          <a:p>
            <a:pPr algn="ctr" eaLnBrk="1" hangingPunct="1">
              <a:buNone/>
              <a:defRPr/>
            </a:pPr>
            <a:r>
              <a:rPr lang="it-IT" sz="2400" i="1" dirty="0"/>
              <a:t>.</a:t>
            </a:r>
            <a:endParaRPr lang="it-IT" sz="24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Segnaposto numero diapositiva 3"/>
          <p:cNvSpPr txBox="1">
            <a:spLocks noGrp="1"/>
          </p:cNvSpPr>
          <p:nvPr/>
        </p:nvSpPr>
        <p:spPr bwMode="auto">
          <a:xfrm>
            <a:off x="673258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1CA9A88-BFF0-465B-99C5-02E0FFC2117E}" type="slidenum">
              <a:rPr lang="it-IT" sz="1000">
                <a:solidFill>
                  <a:srgbClr val="000000"/>
                </a:solidFill>
              </a:rPr>
              <a:pPr algn="r"/>
              <a:t>9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Ristrutturazione edilizia</a:t>
            </a:r>
            <a:b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</a:br>
            <a:r>
              <a:rPr lang="it-IT" sz="3600" b="1" i="1" dirty="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la storia</a:t>
            </a:r>
          </a:p>
        </p:txBody>
      </p:sp>
      <p:sp>
        <p:nvSpPr>
          <p:cNvPr id="16389" name="Segnaposto piè di pagina 5"/>
          <p:cNvSpPr txBox="1">
            <a:spLocks noGrp="1"/>
          </p:cNvSpPr>
          <p:nvPr/>
        </p:nvSpPr>
        <p:spPr bwMode="auto">
          <a:xfrm>
            <a:off x="33480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sz="1000"/>
          </a:p>
        </p:txBody>
      </p:sp>
    </p:spTree>
    <p:extLst>
      <p:ext uri="{BB962C8B-B14F-4D97-AF65-F5344CB8AC3E}">
        <p14:creationId xmlns:p14="http://schemas.microsoft.com/office/powerpoint/2010/main" val="34593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5" grpId="0"/>
    </p:bldLst>
  </p:timing>
</p:sld>
</file>

<file path=ppt/theme/theme1.xml><?xml version="1.0" encoding="utf-8"?>
<a:theme xmlns:a="http://schemas.openxmlformats.org/drawingml/2006/main" name="Asse">
  <a:themeElements>
    <a:clrScheme name="Asse 9">
      <a:dk1>
        <a:srgbClr val="FF3300"/>
      </a:dk1>
      <a:lt1>
        <a:srgbClr val="CCFF99"/>
      </a:lt1>
      <a:dk2>
        <a:srgbClr val="372221"/>
      </a:dk2>
      <a:lt2>
        <a:srgbClr val="808080"/>
      </a:lt2>
      <a:accent1>
        <a:srgbClr val="009999"/>
      </a:accent1>
      <a:accent2>
        <a:srgbClr val="9AAC98"/>
      </a:accent2>
      <a:accent3>
        <a:srgbClr val="E2FFCA"/>
      </a:accent3>
      <a:accent4>
        <a:srgbClr val="DA2A00"/>
      </a:accent4>
      <a:accent5>
        <a:srgbClr val="AACACA"/>
      </a:accent5>
      <a:accent6>
        <a:srgbClr val="8B9B89"/>
      </a:accent6>
      <a:hlink>
        <a:srgbClr val="666699"/>
      </a:hlink>
      <a:folHlink>
        <a:srgbClr val="B2B2B2"/>
      </a:folHlink>
    </a:clrScheme>
    <a:fontScheme name="Ass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se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 9">
        <a:dk1>
          <a:srgbClr val="FF3300"/>
        </a:dk1>
        <a:lt1>
          <a:srgbClr val="CCFF99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E2FFCA"/>
        </a:accent3>
        <a:accent4>
          <a:srgbClr val="DA2A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 10">
        <a:dk1>
          <a:srgbClr val="FF3300"/>
        </a:dk1>
        <a:lt1>
          <a:srgbClr val="FFFF99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CA"/>
        </a:accent3>
        <a:accent4>
          <a:srgbClr val="DA2A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 11">
        <a:dk1>
          <a:srgbClr val="FF3300"/>
        </a:dk1>
        <a:lt1>
          <a:srgbClr val="CCFF99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E6755E"/>
        </a:accent2>
        <a:accent3>
          <a:srgbClr val="E2FFCA"/>
        </a:accent3>
        <a:accent4>
          <a:srgbClr val="DA2A00"/>
        </a:accent4>
        <a:accent5>
          <a:srgbClr val="AACACA"/>
        </a:accent5>
        <a:accent6>
          <a:srgbClr val="D06954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 12">
        <a:dk1>
          <a:srgbClr val="000000"/>
        </a:dk1>
        <a:lt1>
          <a:srgbClr val="CCFF99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E6755E"/>
        </a:accent2>
        <a:accent3>
          <a:srgbClr val="E2FFCA"/>
        </a:accent3>
        <a:accent4>
          <a:srgbClr val="000000"/>
        </a:accent4>
        <a:accent5>
          <a:srgbClr val="AACACA"/>
        </a:accent5>
        <a:accent6>
          <a:srgbClr val="D06954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 13">
        <a:dk1>
          <a:srgbClr val="4D4D4D"/>
        </a:dk1>
        <a:lt1>
          <a:srgbClr val="CCFF99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E6755E"/>
        </a:accent2>
        <a:accent3>
          <a:srgbClr val="E2FFCA"/>
        </a:accent3>
        <a:accent4>
          <a:srgbClr val="404040"/>
        </a:accent4>
        <a:accent5>
          <a:srgbClr val="AACACA"/>
        </a:accent5>
        <a:accent6>
          <a:srgbClr val="D06954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6846</TotalTime>
  <Words>2896</Words>
  <Application>Microsoft Office PowerPoint</Application>
  <PresentationFormat>Presentazione su schermo (4:3)</PresentationFormat>
  <Paragraphs>283</Paragraphs>
  <Slides>38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Asse</vt:lpstr>
      <vt:lpstr>Presentazione standard di PowerPoint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Ristrutturazione edilizia la storia</vt:lpstr>
      <vt:lpstr>Presentazione standard di PowerPoint</vt:lpstr>
    </vt:vector>
  </TitlesOfParts>
  <Company>Friusa Iberoamericana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 A-paesaggistica-03 2020</dc:title>
  <dc:creator>Arch. Cappa</dc:creator>
  <cp:lastModifiedBy>Cappa</cp:lastModifiedBy>
  <cp:revision>528</cp:revision>
  <cp:lastPrinted>2020-07-01T14:19:17Z</cp:lastPrinted>
  <dcterms:created xsi:type="dcterms:W3CDTF">2005-04-25T13:27:55Z</dcterms:created>
  <dcterms:modified xsi:type="dcterms:W3CDTF">2021-07-10T14:35:26Z</dcterms:modified>
</cp:coreProperties>
</file>