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64" r:id="rId5"/>
    <p:sldId id="265" r:id="rId6"/>
    <p:sldId id="266" r:id="rId7"/>
    <p:sldId id="267" r:id="rId8"/>
    <p:sldId id="268" r:id="rId9"/>
    <p:sldId id="269" r:id="rId10"/>
    <p:sldId id="262" r:id="rId11"/>
    <p:sldId id="270" r:id="rId12"/>
    <p:sldId id="258" r:id="rId13"/>
    <p:sldId id="259" r:id="rId14"/>
    <p:sldId id="260" r:id="rId15"/>
    <p:sldId id="261"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119" d="100"/>
          <a:sy n="119" d="100"/>
        </p:scale>
        <p:origin x="27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7/8/2021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hyperlink" Target="http://www.gazzettaamministrativa.it/servizicu/bancadatigari/viewnews/d3833514-9292-11e5-ac74-5b005dcc639c" TargetMode="External"/><Relationship Id="rId4" Type="http://schemas.openxmlformats.org/officeDocument/2006/relationships/hyperlink" Target="https://www.exeo.it/Articoli/10184/discrezionalit-amministrativa-nella-tutela-del-patrimonio-culturale.aspx"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75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30D427B-2484-4711-8D1F-F4633C6144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AFB4D99E-ADA2-46A7-950F-AF03F74C9766}"/>
              </a:ext>
            </a:extLst>
          </p:cNvPr>
          <p:cNvSpPr>
            <a:spLocks noGrp="1"/>
          </p:cNvSpPr>
          <p:nvPr>
            <p:ph type="ctrTitle"/>
          </p:nvPr>
        </p:nvSpPr>
        <p:spPr>
          <a:xfrm>
            <a:off x="684213" y="685799"/>
            <a:ext cx="4620880" cy="2971801"/>
          </a:xfrm>
        </p:spPr>
        <p:txBody>
          <a:bodyPr>
            <a:normAutofit fontScale="90000"/>
          </a:bodyPr>
          <a:lstStyle/>
          <a:p>
            <a:pPr algn="l"/>
            <a:br>
              <a:rPr lang="it-IT" sz="2600" b="0" i="0" u="none" strike="noStrike" baseline="0" dirty="0">
                <a:latin typeface="Calibri" panose="020F0502020204030204" pitchFamily="34" charset="0"/>
              </a:rPr>
            </a:br>
            <a:r>
              <a:rPr lang="it-IT" sz="2600" b="0" i="0" u="none" strike="noStrike" baseline="0" dirty="0">
                <a:latin typeface="Calibri" panose="020F0502020204030204" pitchFamily="34" charset="0"/>
              </a:rPr>
              <a:t> </a:t>
            </a:r>
            <a:br>
              <a:rPr lang="it-IT" sz="2600" b="0" i="0" u="none" strike="noStrike" baseline="0" dirty="0">
                <a:latin typeface="Calibri" panose="020F0502020204030204" pitchFamily="34" charset="0"/>
              </a:rPr>
            </a:br>
            <a:br>
              <a:rPr lang="it-IT" sz="1800" b="0" i="0" u="none" strike="noStrike" baseline="0" dirty="0">
                <a:solidFill>
                  <a:srgbClr val="000000"/>
                </a:solidFill>
                <a:latin typeface="Calibri" panose="020F0502020204030204" pitchFamily="34" charset="0"/>
              </a:rPr>
            </a:br>
            <a:r>
              <a:rPr lang="it-IT" sz="1800" b="0" i="0" u="none" strike="noStrike" baseline="0" dirty="0">
                <a:solidFill>
                  <a:srgbClr val="000000"/>
                </a:solidFill>
                <a:latin typeface="Calibri" panose="020F0502020204030204" pitchFamily="34" charset="0"/>
              </a:rPr>
              <a:t> </a:t>
            </a:r>
            <a:br>
              <a:rPr lang="it-IT" sz="1800" b="0" i="0" u="none" strike="noStrike" baseline="0" dirty="0">
                <a:solidFill>
                  <a:srgbClr val="000000"/>
                </a:solidFill>
                <a:latin typeface="Calibri" panose="020F0502020204030204" pitchFamily="34" charset="0"/>
              </a:rPr>
            </a:br>
            <a:r>
              <a:rPr lang="it-IT" sz="3200" b="0" i="0" u="none" strike="noStrike" baseline="0" dirty="0">
                <a:solidFill>
                  <a:schemeClr val="bg1"/>
                </a:solidFill>
                <a:latin typeface="Calibri" panose="020F0502020204030204" pitchFamily="34" charset="0"/>
              </a:rPr>
              <a:t>Compatibilità Paesaggistica </a:t>
            </a:r>
            <a:br>
              <a:rPr lang="it-IT" sz="3200" b="0" i="0" u="none" strike="noStrike" baseline="0" dirty="0">
                <a:solidFill>
                  <a:schemeClr val="bg1"/>
                </a:solidFill>
                <a:latin typeface="Calibri" panose="020F0502020204030204" pitchFamily="34" charset="0"/>
              </a:rPr>
            </a:br>
            <a:r>
              <a:rPr lang="it-IT" sz="3200" b="1" i="0" u="none" strike="noStrike" baseline="0" dirty="0">
                <a:solidFill>
                  <a:schemeClr val="bg1"/>
                </a:solidFill>
                <a:latin typeface="Calibri" panose="020F0502020204030204" pitchFamily="34" charset="0"/>
              </a:rPr>
              <a:t>Raccolta di Sentenze </a:t>
            </a:r>
            <a:br>
              <a:rPr lang="it-IT" sz="3200" b="0" i="0" u="none" strike="noStrike" baseline="0" dirty="0">
                <a:solidFill>
                  <a:schemeClr val="bg1"/>
                </a:solidFill>
                <a:latin typeface="Calibri" panose="020F0502020204030204" pitchFamily="34" charset="0"/>
              </a:rPr>
            </a:br>
            <a:r>
              <a:rPr lang="it-IT" sz="3200" b="1" i="0" u="none" strike="noStrike" baseline="0" dirty="0">
                <a:solidFill>
                  <a:schemeClr val="bg1"/>
                </a:solidFill>
                <a:latin typeface="Calibri" panose="020F0502020204030204" pitchFamily="34" charset="0"/>
              </a:rPr>
              <a:t>Discrezionalità tecnico-specialistica della Sovrintendenza </a:t>
            </a:r>
            <a:br>
              <a:rPr lang="it-IT" sz="3200" b="0" i="0" u="none" strike="noStrike" baseline="0" dirty="0">
                <a:solidFill>
                  <a:schemeClr val="bg1"/>
                </a:solidFill>
                <a:latin typeface="Calibri" panose="020F0502020204030204" pitchFamily="34" charset="0"/>
              </a:rPr>
            </a:br>
            <a:r>
              <a:rPr lang="it-IT" sz="3200" b="1" i="0" u="none" strike="noStrike" baseline="0" dirty="0">
                <a:solidFill>
                  <a:schemeClr val="bg1"/>
                </a:solidFill>
                <a:latin typeface="Calibri" panose="020F0502020204030204" pitchFamily="34" charset="0"/>
              </a:rPr>
              <a:t>Sindacabilità </a:t>
            </a:r>
            <a:endParaRPr lang="it-IT" sz="3200" dirty="0">
              <a:solidFill>
                <a:schemeClr val="bg1"/>
              </a:solidFill>
            </a:endParaRPr>
          </a:p>
        </p:txBody>
      </p:sp>
      <p:sp>
        <p:nvSpPr>
          <p:cNvPr id="3" name="Sottotitolo 2">
            <a:extLst>
              <a:ext uri="{FF2B5EF4-FFF2-40B4-BE49-F238E27FC236}">
                <a16:creationId xmlns:a16="http://schemas.microsoft.com/office/drawing/2014/main" id="{F26FF9B0-6E5D-465A-94EB-341FE6AE4AF0}"/>
              </a:ext>
            </a:extLst>
          </p:cNvPr>
          <p:cNvSpPr>
            <a:spLocks noGrp="1"/>
          </p:cNvSpPr>
          <p:nvPr>
            <p:ph type="subTitle" idx="1"/>
          </p:nvPr>
        </p:nvSpPr>
        <p:spPr>
          <a:xfrm>
            <a:off x="684212" y="3843867"/>
            <a:ext cx="4620880" cy="1947333"/>
          </a:xfrm>
        </p:spPr>
        <p:txBody>
          <a:bodyPr>
            <a:normAutofit/>
          </a:bodyPr>
          <a:lstStyle/>
          <a:p>
            <a:endParaRPr lang="it-IT" b="0" i="0" u="none" strike="noStrike" baseline="0" dirty="0">
              <a:latin typeface="TSTAR PRO"/>
            </a:endParaRPr>
          </a:p>
          <a:p>
            <a:r>
              <a:rPr lang="it-IT" b="0" i="0" u="none" strike="noStrike" baseline="0" dirty="0">
                <a:latin typeface="TSTAR PRO"/>
              </a:rPr>
              <a:t> </a:t>
            </a:r>
            <a:endParaRPr lang="it-IT" dirty="0"/>
          </a:p>
        </p:txBody>
      </p:sp>
      <p:sp>
        <p:nvSpPr>
          <p:cNvPr id="14" name="Rectangle 13">
            <a:extLst>
              <a:ext uri="{FF2B5EF4-FFF2-40B4-BE49-F238E27FC236}">
                <a16:creationId xmlns:a16="http://schemas.microsoft.com/office/drawing/2014/main" id="{8B443E1C-3474-46C8-98C0-563CDA5AC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26825" y="321732"/>
            <a:ext cx="3634789" cy="367484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D5018F5-3829-4BCB-8FA7-8E29951D2C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54821" y="321732"/>
            <a:ext cx="2415447" cy="2108201"/>
          </a:xfrm>
          <a:prstGeom prst="rect">
            <a:avLst/>
          </a:prstGeom>
          <a:solidFill>
            <a:schemeClr val="bg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27F2872-05AB-4A97-9F88-26597D3D0F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26825" y="4157448"/>
            <a:ext cx="3634789" cy="2302620"/>
          </a:xfrm>
          <a:prstGeom prst="rect">
            <a:avLst/>
          </a:prstGeom>
          <a:solidFill>
            <a:schemeClr val="bg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AF6EFE3-857D-4E0C-8CA4-F3CE3F8BB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69080" y="2656703"/>
            <a:ext cx="2401187" cy="282969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Immagine 6">
            <a:extLst>
              <a:ext uri="{FF2B5EF4-FFF2-40B4-BE49-F238E27FC236}">
                <a16:creationId xmlns:a16="http://schemas.microsoft.com/office/drawing/2014/main" id="{4D6D2DCE-C5F2-40AF-8975-128F0E7EF2C8}"/>
              </a:ext>
            </a:extLst>
          </p:cNvPr>
          <p:cNvPicPr>
            <a:picLocks noChangeAspect="1"/>
          </p:cNvPicPr>
          <p:nvPr/>
        </p:nvPicPr>
        <p:blipFill>
          <a:blip r:embed="rId2"/>
          <a:stretch>
            <a:fillRect/>
          </a:stretch>
        </p:blipFill>
        <p:spPr>
          <a:xfrm>
            <a:off x="9964973" y="1737892"/>
            <a:ext cx="1409399" cy="644195"/>
          </a:xfrm>
          <a:prstGeom prst="rect">
            <a:avLst/>
          </a:prstGeom>
        </p:spPr>
      </p:pic>
      <p:pic>
        <p:nvPicPr>
          <p:cNvPr id="15" name="Immagine 14">
            <a:extLst>
              <a:ext uri="{FF2B5EF4-FFF2-40B4-BE49-F238E27FC236}">
                <a16:creationId xmlns:a16="http://schemas.microsoft.com/office/drawing/2014/main" id="{783D82B7-5B22-4C4B-BB74-C8BD39543870}"/>
              </a:ext>
            </a:extLst>
          </p:cNvPr>
          <p:cNvPicPr>
            <a:picLocks noChangeAspect="1"/>
          </p:cNvPicPr>
          <p:nvPr/>
        </p:nvPicPr>
        <p:blipFill>
          <a:blip r:embed="rId3"/>
          <a:stretch>
            <a:fillRect/>
          </a:stretch>
        </p:blipFill>
        <p:spPr>
          <a:xfrm>
            <a:off x="9550352" y="2751665"/>
            <a:ext cx="2319915" cy="462602"/>
          </a:xfrm>
          <a:prstGeom prst="rect">
            <a:avLst/>
          </a:prstGeom>
        </p:spPr>
      </p:pic>
      <p:sp>
        <p:nvSpPr>
          <p:cNvPr id="22" name="CasellaDiTesto 21">
            <a:extLst>
              <a:ext uri="{FF2B5EF4-FFF2-40B4-BE49-F238E27FC236}">
                <a16:creationId xmlns:a16="http://schemas.microsoft.com/office/drawing/2014/main" id="{FF343240-E758-4E25-A8A3-DFADAC5A96B6}"/>
              </a:ext>
            </a:extLst>
          </p:cNvPr>
          <p:cNvSpPr txBox="1"/>
          <p:nvPr/>
        </p:nvSpPr>
        <p:spPr>
          <a:xfrm>
            <a:off x="9550352" y="3323096"/>
            <a:ext cx="2249071" cy="1785104"/>
          </a:xfrm>
          <a:prstGeom prst="rect">
            <a:avLst/>
          </a:prstGeom>
          <a:noFill/>
        </p:spPr>
        <p:txBody>
          <a:bodyPr wrap="square">
            <a:spAutoFit/>
          </a:bodyPr>
          <a:lstStyle/>
          <a:p>
            <a:pPr algn="l"/>
            <a:r>
              <a:rPr lang="it-IT" sz="1000" b="0" i="0" u="none" strike="noStrike" baseline="0" dirty="0">
                <a:solidFill>
                  <a:schemeClr val="bg1"/>
                </a:solidFill>
                <a:latin typeface="CIDFont+F4"/>
              </a:rPr>
              <a:t>PRESIDENTE Arch. Cristiano Guernieri</a:t>
            </a:r>
          </a:p>
          <a:p>
            <a:pPr algn="l"/>
            <a:r>
              <a:rPr lang="it-IT" sz="1000" b="0" i="0" u="none" strike="noStrike" baseline="0" dirty="0">
                <a:solidFill>
                  <a:schemeClr val="bg1"/>
                </a:solidFill>
                <a:latin typeface="CIDFont+F4"/>
              </a:rPr>
              <a:t>SEGRETARIO Arch. Alice Festa</a:t>
            </a:r>
          </a:p>
          <a:p>
            <a:pPr algn="l"/>
            <a:r>
              <a:rPr lang="it-IT" sz="1000" b="0" i="0" u="none" strike="noStrike" baseline="0" dirty="0">
                <a:solidFill>
                  <a:schemeClr val="bg1"/>
                </a:solidFill>
                <a:latin typeface="CIDFont+F4"/>
              </a:rPr>
              <a:t>TESORIERE Arch. Giuseppe Monteforte</a:t>
            </a:r>
          </a:p>
          <a:p>
            <a:pPr algn="l"/>
            <a:r>
              <a:rPr lang="it-IT" sz="1000" b="0" i="0" u="none" strike="noStrike" baseline="0" dirty="0">
                <a:solidFill>
                  <a:schemeClr val="bg1"/>
                </a:solidFill>
                <a:latin typeface="CIDFont+F4"/>
              </a:rPr>
              <a:t>CONSIGLIERI Arch. Claudia Bonora</a:t>
            </a:r>
          </a:p>
          <a:p>
            <a:pPr algn="l"/>
            <a:r>
              <a:rPr lang="it-IT" sz="1000" b="0" i="0" u="none" strike="noStrike" baseline="0" dirty="0">
                <a:solidFill>
                  <a:schemeClr val="bg1"/>
                </a:solidFill>
                <a:latin typeface="CIDFont+F4"/>
              </a:rPr>
              <a:t>Arch. Iunior Cristian Gorni</a:t>
            </a:r>
          </a:p>
          <a:p>
            <a:pPr algn="l"/>
            <a:r>
              <a:rPr lang="it-IT" sz="1000" b="0" i="0" u="none" strike="noStrike" baseline="0" dirty="0">
                <a:solidFill>
                  <a:schemeClr val="bg1"/>
                </a:solidFill>
                <a:latin typeface="CIDFont+F4"/>
              </a:rPr>
              <a:t>Arch. Andrea Guastalla</a:t>
            </a:r>
          </a:p>
          <a:p>
            <a:pPr algn="l"/>
            <a:r>
              <a:rPr lang="it-IT" sz="1000" b="0" i="0" u="none" strike="noStrike" baseline="0" dirty="0">
                <a:solidFill>
                  <a:schemeClr val="bg1"/>
                </a:solidFill>
                <a:latin typeface="CIDFont+F4"/>
              </a:rPr>
              <a:t>Arch. Samantha Olocotino</a:t>
            </a:r>
          </a:p>
          <a:p>
            <a:pPr algn="l"/>
            <a:r>
              <a:rPr lang="it-IT" sz="1000" b="0" i="0" u="none" strike="noStrike" baseline="0" dirty="0">
                <a:solidFill>
                  <a:schemeClr val="bg1"/>
                </a:solidFill>
                <a:latin typeface="CIDFont+F4"/>
              </a:rPr>
              <a:t>Arch. Valentino Ramazzotti</a:t>
            </a:r>
          </a:p>
          <a:p>
            <a:pPr algn="l"/>
            <a:r>
              <a:rPr lang="it-IT" sz="1000" b="0" i="0" u="none" strike="noStrike" baseline="0" dirty="0">
                <a:solidFill>
                  <a:schemeClr val="bg1"/>
                </a:solidFill>
                <a:latin typeface="CIDFont+F4"/>
              </a:rPr>
              <a:t>Arch. Stefano Righi</a:t>
            </a:r>
          </a:p>
          <a:p>
            <a:pPr algn="l"/>
            <a:r>
              <a:rPr lang="it-IT" sz="1000" b="0" i="0" u="none" strike="noStrike" baseline="0" dirty="0">
                <a:solidFill>
                  <a:schemeClr val="bg1"/>
                </a:solidFill>
                <a:latin typeface="CIDFont+F4"/>
              </a:rPr>
              <a:t>Arch. Sara Vighini</a:t>
            </a:r>
          </a:p>
          <a:p>
            <a:pPr algn="l"/>
            <a:r>
              <a:rPr lang="it-IT" sz="1000" b="0" i="0" u="none" strike="noStrike" baseline="0" dirty="0">
                <a:solidFill>
                  <a:schemeClr val="bg1"/>
                </a:solidFill>
                <a:latin typeface="CIDFont+F4"/>
              </a:rPr>
              <a:t>Arch. Giovanni Zandonella Maiucco</a:t>
            </a:r>
            <a:endParaRPr lang="it-IT" dirty="0">
              <a:solidFill>
                <a:schemeClr val="bg1"/>
              </a:solidFill>
            </a:endParaRPr>
          </a:p>
        </p:txBody>
      </p:sp>
      <p:sp>
        <p:nvSpPr>
          <p:cNvPr id="24" name="CasellaDiTesto 23">
            <a:extLst>
              <a:ext uri="{FF2B5EF4-FFF2-40B4-BE49-F238E27FC236}">
                <a16:creationId xmlns:a16="http://schemas.microsoft.com/office/drawing/2014/main" id="{D6591781-7131-4570-92A1-85ABCA4CDAA7}"/>
              </a:ext>
            </a:extLst>
          </p:cNvPr>
          <p:cNvSpPr txBox="1"/>
          <p:nvPr/>
        </p:nvSpPr>
        <p:spPr>
          <a:xfrm>
            <a:off x="9469080" y="407109"/>
            <a:ext cx="2330343" cy="1200329"/>
          </a:xfrm>
          <a:prstGeom prst="rect">
            <a:avLst/>
          </a:prstGeom>
          <a:noFill/>
        </p:spPr>
        <p:txBody>
          <a:bodyPr wrap="square">
            <a:spAutoFit/>
          </a:bodyPr>
          <a:lstStyle/>
          <a:p>
            <a:r>
              <a:rPr lang="it-IT" sz="1800" b="0" i="0" u="none" strike="noStrike" baseline="0" dirty="0">
                <a:latin typeface="Frutiger Neue LT Pro Light"/>
              </a:rPr>
              <a:t>AGGIORNAMENTO SU DEONTOLOGIA E DISCIPLINE ORDINISTICHE</a:t>
            </a:r>
          </a:p>
        </p:txBody>
      </p:sp>
      <p:sp>
        <p:nvSpPr>
          <p:cNvPr id="4" name="CasellaDiTesto 3">
            <a:extLst>
              <a:ext uri="{FF2B5EF4-FFF2-40B4-BE49-F238E27FC236}">
                <a16:creationId xmlns:a16="http://schemas.microsoft.com/office/drawing/2014/main" id="{E3B3A46F-8D0C-41CA-97E7-957E7F0BE0B5}"/>
              </a:ext>
            </a:extLst>
          </p:cNvPr>
          <p:cNvSpPr txBox="1"/>
          <p:nvPr/>
        </p:nvSpPr>
        <p:spPr>
          <a:xfrm>
            <a:off x="6096000" y="685799"/>
            <a:ext cx="2862925" cy="3277820"/>
          </a:xfrm>
          <a:prstGeom prst="rect">
            <a:avLst/>
          </a:prstGeom>
          <a:noFill/>
        </p:spPr>
        <p:txBody>
          <a:bodyPr wrap="square" rtlCol="0">
            <a:spAutoFit/>
          </a:bodyPr>
          <a:lstStyle/>
          <a:p>
            <a:r>
              <a:rPr lang="it-IT" dirty="0">
                <a:solidFill>
                  <a:schemeClr val="bg1"/>
                </a:solidFill>
              </a:rPr>
              <a:t>(1) Le fonti:</a:t>
            </a:r>
          </a:p>
          <a:p>
            <a:endParaRPr lang="it-IT" dirty="0">
              <a:solidFill>
                <a:schemeClr val="bg1"/>
              </a:solidFill>
            </a:endParaRPr>
          </a:p>
          <a:p>
            <a:r>
              <a:rPr lang="it-IT" sz="900" dirty="0">
                <a:solidFill>
                  <a:schemeClr val="bg1"/>
                </a:solidFill>
                <a:latin typeface="+mj-lt"/>
              </a:rPr>
              <a:t>TAR%20LOMBARDIA,%20Milano%20–%208%20maggio%202019%20_%20AmbienteDiritto.it.html</a:t>
            </a:r>
          </a:p>
          <a:p>
            <a:r>
              <a:rPr lang="it-IT" sz="900" dirty="0">
                <a:solidFill>
                  <a:schemeClr val="bg1"/>
                </a:solidFill>
                <a:latin typeface="+mj-lt"/>
                <a:hlinkClick r:id="rId4"/>
              </a:rPr>
              <a:t>https://www.exeo.it/Articoli/10184/discrezionalit-amministrativa-nella-tutela-del-patrimonio-culturale.aspx</a:t>
            </a:r>
            <a:endParaRPr lang="it-IT" sz="900" dirty="0">
              <a:solidFill>
                <a:schemeClr val="bg1"/>
              </a:solidFill>
              <a:latin typeface="+mj-lt"/>
            </a:endParaRPr>
          </a:p>
          <a:p>
            <a:r>
              <a:rPr lang="it-IT" sz="900" dirty="0">
                <a:solidFill>
                  <a:schemeClr val="bg1"/>
                </a:solidFill>
                <a:latin typeface="+mj-lt"/>
              </a:rPr>
              <a:t>https://www.ingenio-web.it/31346-autorizzazione-paesaggistica-chiarimenti-applicativi-di-una-complessa-co-gestione-tra-stato-e-regioni?utm_term=44469%20-%20https://www.ingenio-web.it/31346-autorizzazione-paesaggistica-chiarimenti-applicativi-di-una-complessa-co-gestione-tra-stato-e-regioni</a:t>
            </a:r>
          </a:p>
          <a:p>
            <a:r>
              <a:rPr lang="it-IT" sz="900" dirty="0">
                <a:solidFill>
                  <a:schemeClr val="bg1"/>
                </a:solidFill>
                <a:latin typeface="+mj-lt"/>
                <a:hlinkClick r:id="rId5"/>
              </a:rPr>
              <a:t>http://www.gazzettaamministrativa.it/servizicu/bancadatigari/viewnews/d3833514-9292-11e5-ac74-5b005dcc639c</a:t>
            </a:r>
            <a:endParaRPr lang="it-IT" sz="900" dirty="0">
              <a:solidFill>
                <a:schemeClr val="bg1"/>
              </a:solidFill>
              <a:latin typeface="+mj-lt"/>
            </a:endParaRPr>
          </a:p>
          <a:p>
            <a:r>
              <a:rPr lang="it-IT" sz="900" dirty="0">
                <a:solidFill>
                  <a:schemeClr val="bg1"/>
                </a:solidFill>
                <a:latin typeface="+mj-lt"/>
              </a:rPr>
              <a:t>https://www.ambientediritto.it/giurisprudenza/tar-lombardia-milano-8-maggio-2019-2/</a:t>
            </a:r>
          </a:p>
        </p:txBody>
      </p:sp>
    </p:spTree>
    <p:extLst>
      <p:ext uri="{BB962C8B-B14F-4D97-AF65-F5344CB8AC3E}">
        <p14:creationId xmlns:p14="http://schemas.microsoft.com/office/powerpoint/2010/main" val="415394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style.color</p:attrName>
                                        </p:attrNameLst>
                                      </p:cBhvr>
                                      <p:to>
                                        <p:clrVal>
                                          <a:schemeClr val="accent2"/>
                                        </p:clrVal>
                                      </p:to>
                                    </p:set>
                                    <p:set>
                                      <p:cBhvr>
                                        <p:cTn id="7" dur="500" fill="hold"/>
                                        <p:tgtEl>
                                          <p:spTgt spid="3">
                                            <p:txEl>
                                              <p:pRg st="1" end="1"/>
                                            </p:txEl>
                                          </p:spTgt>
                                        </p:tgtEl>
                                        <p:attrNameLst>
                                          <p:attrName>fillcolor</p:attrName>
                                        </p:attrNameLst>
                                      </p:cBhvr>
                                      <p:to>
                                        <p:clrVal>
                                          <a:schemeClr val="accent2"/>
                                        </p:clrVal>
                                      </p:to>
                                    </p:set>
                                    <p:set>
                                      <p:cBhvr>
                                        <p:cTn id="8" dur="500" fill="hold"/>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324853"/>
            <a:ext cx="9915610" cy="6364705"/>
          </a:xfrm>
        </p:spPr>
        <p:txBody>
          <a:bodyPr>
            <a:noAutofit/>
          </a:bodyPr>
          <a:lstStyle/>
          <a:p>
            <a:r>
              <a:rPr lang="it-IT" sz="2400" b="1" dirty="0">
                <a:solidFill>
                  <a:schemeClr val="tx1"/>
                </a:solidFill>
              </a:rPr>
              <a:t>Autorizzazione paesaggistica: la sindacabilità da parte del giudice amministrativo delle valutazione espresse nel parere</a:t>
            </a:r>
          </a:p>
          <a:p>
            <a:r>
              <a:rPr lang="it-IT" sz="1400" dirty="0">
                <a:solidFill>
                  <a:schemeClr val="tx1"/>
                </a:solidFill>
              </a:rPr>
              <a:t>Sentenza del Consiglio di Stato Sez. VI del 24.11.2015 n. 5327</a:t>
            </a:r>
          </a:p>
          <a:p>
            <a:endParaRPr lang="it-IT" sz="1400" dirty="0">
              <a:solidFill>
                <a:schemeClr val="tx1"/>
              </a:solidFill>
            </a:endParaRPr>
          </a:p>
          <a:p>
            <a:r>
              <a:rPr lang="it-IT" sz="1400" i="1" dirty="0">
                <a:solidFill>
                  <a:schemeClr val="bg1"/>
                </a:solidFill>
              </a:rPr>
              <a:t>Il Consiglio di Stato Sezione Terza nella sentenza del 24.11.2015 n. 5327 ha affermato che "L'autorizzazione paesaggistica costituisce “atto autonomo e presupposto rispetto al permesso di costruire o agli altri titoli legittimanti l'intervento urbanistico-edilizio” (art. 146, comma 4, del Codice per i beni culturali e paesaggistici): il parametro normativo di riferimento per la valutazione della Soprintendenza non va quindi individuato nella disciplina urbanistico-edilizia, ma nella specifica disciplina del vincolo paesistico, contenuta nel provvedimento impositivo o, come nella specie, nella normativa dettata con il piano paesistico". </a:t>
            </a:r>
          </a:p>
          <a:p>
            <a:r>
              <a:rPr lang="it-IT" sz="1400" dirty="0">
                <a:solidFill>
                  <a:schemeClr val="tx1"/>
                </a:solidFill>
              </a:rPr>
              <a:t>Relativamente alla sindacabilità - da parte del giudice amministrativo - delle valutazioni espresse con tale parere, il Collegio ha evidenziato come la giurisprudenza sia consolidata nell’affermare </a:t>
            </a:r>
            <a:r>
              <a:rPr lang="it-IT" sz="1400" b="1" dirty="0">
                <a:solidFill>
                  <a:srgbClr val="FFFF00"/>
                </a:solidFill>
              </a:rPr>
              <a:t>che il potere dell’Autorità competente</a:t>
            </a:r>
            <a:r>
              <a:rPr lang="it-IT" sz="1400" dirty="0">
                <a:solidFill>
                  <a:schemeClr val="tx1"/>
                </a:solidFill>
              </a:rPr>
              <a:t> alla tutela del vincolo paesistico di esprimere il giudizio in ordine alla compatibilità di un intervento rispetto al vincolo medesimo, </a:t>
            </a:r>
            <a:r>
              <a:rPr lang="it-IT" sz="1400" b="1" dirty="0">
                <a:solidFill>
                  <a:srgbClr val="FFFF00"/>
                </a:solidFill>
              </a:rPr>
              <a:t>è connotato da un’ampia discrezionalità tecnico-valutativa</a:t>
            </a:r>
            <a:r>
              <a:rPr lang="it-IT" sz="1400" dirty="0">
                <a:solidFill>
                  <a:schemeClr val="tx1"/>
                </a:solidFill>
              </a:rPr>
              <a:t>, </a:t>
            </a:r>
            <a:r>
              <a:rPr lang="it-IT" sz="1400" b="1" dirty="0">
                <a:solidFill>
                  <a:srgbClr val="FFFF00"/>
                </a:solidFill>
              </a:rPr>
              <a:t>poiché implica l’applicazione di cognizioni tecnico-scientifiche specialistiche proprie di settori scientifici disciplinari caratterizzati da ampi margini di opinabilità</a:t>
            </a:r>
            <a:r>
              <a:rPr lang="it-IT" sz="1400" dirty="0">
                <a:solidFill>
                  <a:schemeClr val="tx1"/>
                </a:solidFill>
              </a:rPr>
              <a:t>. </a:t>
            </a:r>
          </a:p>
        </p:txBody>
      </p:sp>
    </p:spTree>
    <p:extLst>
      <p:ext uri="{BB962C8B-B14F-4D97-AF65-F5344CB8AC3E}">
        <p14:creationId xmlns:p14="http://schemas.microsoft.com/office/powerpoint/2010/main" val="2619128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324853"/>
            <a:ext cx="9915610" cy="6364705"/>
          </a:xfrm>
        </p:spPr>
        <p:txBody>
          <a:bodyPr>
            <a:noAutofit/>
          </a:bodyPr>
          <a:lstStyle/>
          <a:p>
            <a:pPr>
              <a:lnSpc>
                <a:spcPct val="150000"/>
              </a:lnSpc>
            </a:pPr>
            <a:r>
              <a:rPr lang="it-IT" sz="1800" b="1" dirty="0">
                <a:solidFill>
                  <a:srgbClr val="FFFF00"/>
                </a:solidFill>
              </a:rPr>
              <a:t>Di conseguenza</a:t>
            </a:r>
            <a:r>
              <a:rPr lang="it-IT" sz="1800" b="1" dirty="0">
                <a:solidFill>
                  <a:schemeClr val="tx1"/>
                </a:solidFill>
              </a:rPr>
              <a:t>, ritiene la giurisprudenza, l’apprezzamento compiuto dall’Amministrazione preposta alla tutela – da esercitarsi, come si sottolinea nella sentenza impugnata, in rapporto al principio fondamentale dell’art. 9 Cost. – “</a:t>
            </a:r>
            <a:r>
              <a:rPr lang="it-IT" sz="1800" b="1" u="sng" dirty="0">
                <a:solidFill>
                  <a:srgbClr val="FFFF00"/>
                </a:solidFill>
              </a:rPr>
              <a:t>è sindacabile, in sede giudiziale, esclusivamente sotto i profili della logicità, coerenza e completezza della valutazione</a:t>
            </a:r>
            <a:r>
              <a:rPr lang="it-IT" sz="1800" b="1" dirty="0">
                <a:solidFill>
                  <a:schemeClr val="tx1"/>
                </a:solidFill>
              </a:rPr>
              <a:t>, considerati anche per l’aspetto concernente la correttezza del criterio tecnico e del procedimento applicativo prescelto, ma fermo restando il limite della relatività delle valutazioni scientifiche, </a:t>
            </a:r>
            <a:r>
              <a:rPr lang="it-IT" sz="1800" b="1" dirty="0">
                <a:solidFill>
                  <a:srgbClr val="FFFF00"/>
                </a:solidFill>
              </a:rPr>
              <a:t>sicché</a:t>
            </a:r>
            <a:r>
              <a:rPr lang="it-IT" sz="1800" b="1" dirty="0">
                <a:solidFill>
                  <a:schemeClr val="tx1"/>
                </a:solidFill>
              </a:rPr>
              <a:t>, in sede di giurisdizione di legittimità, </a:t>
            </a:r>
            <a:r>
              <a:rPr lang="it-IT" sz="1800" b="1" dirty="0">
                <a:solidFill>
                  <a:srgbClr val="FFFF00"/>
                </a:solidFill>
              </a:rPr>
              <a:t>può essere censurata la sola valutazione che si ponga al di fuori dell’ambito di opinabilità, affinché il sindacato giudiziale non divenga sostitutivo di quello dell’Amministrazione attraverso la sovrapposizione di una valutazione alternativa, parimenti opinabile”(Cons. Stato, VI, 14 ottobre 2015, n. 4747; della medesima Sezione, ex </a:t>
            </a:r>
            <a:r>
              <a:rPr lang="it-IT" sz="1800" b="1" dirty="0" err="1">
                <a:solidFill>
                  <a:srgbClr val="FFFF00"/>
                </a:solidFill>
              </a:rPr>
              <a:t>plurimis</a:t>
            </a:r>
            <a:r>
              <a:rPr lang="it-IT" sz="1800" b="1" dirty="0">
                <a:solidFill>
                  <a:srgbClr val="FFFF00"/>
                </a:solidFill>
              </a:rPr>
              <a:t>, 2 marzo 2015, n. 1000; 3 luglio 2014, n. 3360; 22 aprile 2014, n. 2019; 1 aprile 2014, n. 1557).</a:t>
            </a:r>
          </a:p>
        </p:txBody>
      </p:sp>
    </p:spTree>
    <p:extLst>
      <p:ext uri="{BB962C8B-B14F-4D97-AF65-F5344CB8AC3E}">
        <p14:creationId xmlns:p14="http://schemas.microsoft.com/office/powerpoint/2010/main" val="1133218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553453"/>
            <a:ext cx="9915610" cy="6136105"/>
          </a:xfrm>
        </p:spPr>
        <p:txBody>
          <a:bodyPr>
            <a:noAutofit/>
          </a:bodyPr>
          <a:lstStyle/>
          <a:p>
            <a:r>
              <a:rPr lang="it-IT" sz="1200" dirty="0">
                <a:solidFill>
                  <a:schemeClr val="tx1"/>
                </a:solidFill>
              </a:rPr>
              <a:t>REPUBBLICA ITALIANA IN NOME DEL POPOLO ITALIANO</a:t>
            </a:r>
          </a:p>
          <a:p>
            <a:r>
              <a:rPr lang="it-IT" sz="1200" dirty="0">
                <a:solidFill>
                  <a:schemeClr val="tx1"/>
                </a:solidFill>
              </a:rPr>
              <a:t>Il Tribunale Amministrativo Regionale per la Lombardia (Sezione Terza)</a:t>
            </a:r>
          </a:p>
          <a:p>
            <a:r>
              <a:rPr lang="it-IT" sz="1200" dirty="0">
                <a:solidFill>
                  <a:schemeClr val="tx1"/>
                </a:solidFill>
              </a:rPr>
              <a:t>ha pronunciato la presente SENTENZA</a:t>
            </a:r>
          </a:p>
          <a:p>
            <a:r>
              <a:rPr lang="it-IT" sz="1200" dirty="0">
                <a:solidFill>
                  <a:schemeClr val="tx1"/>
                </a:solidFill>
              </a:rPr>
              <a:t>sul ricorso numero di registro generale 3013 del 2016, integrato da motivi aggiunti, proposto da: Iole Patrizia </a:t>
            </a:r>
            <a:r>
              <a:rPr lang="it-IT" sz="1200" dirty="0" err="1">
                <a:solidFill>
                  <a:schemeClr val="tx1"/>
                </a:solidFill>
              </a:rPr>
              <a:t>Badoni</a:t>
            </a:r>
            <a:r>
              <a:rPr lang="it-IT" sz="1200" dirty="0">
                <a:solidFill>
                  <a:schemeClr val="tx1"/>
                </a:solidFill>
              </a:rPr>
              <a:t> e Anna Bertoli, rappresentate e difese dall’avvocato Massimo Berton, con domicilio eletto presso il suo studio in Milano, via C.G. Merlo, n. 1; contro Ministero dei Beni e delle Attività Culturali e del Turismo, in persona del Ministro pro tempore, rappresentato e difeso per legge dall’Avvocatura Distrettuale dello Stato, con domicilio eletto in Milano, via Freguglia, n.1; Comune di Maccagno con Pino e Veddasca, in persona del Sindaco pro tempore, non costituito; per l’annullamento quanto al ricorso introduttivo: – del provvedimento di autorizzazione paesaggistica del Comune di Maccagno con Pino e Veddasca del 13/10/2016 (Prot. n. 6324), notificato alle ricorrenti il successivo 15/10/2016, con il quale è stato approvato, ai sensi e per gli effetti di cui all’art. 156 del D.lgs. n. 42/2004, il progetto dalle stesse presentato, nella parte in cui prescrive il non inserimento dei pannelli fotovoltaici nell’ambito delle opere da eseguirsi; – del Parere positivo condizionato reso in data 8/8/2016 dal Ministero dei Beni e delle Attività Culturali e del Territorio – Soprintendenza Archeologica, Belle Arti e Paesaggio per le Provincia di Como, Lecco, Monza-Brianza, Pavia, Sondrio e Varese (Prot. n. 27603 BB.NN), allegato al provvedimento di cui sopra, nella parte in cui prescrive il non inserimento dei pannelli fotovoltaici nell’ambito delle opere da eseguirsi; – in quanto occorrer possa, del Parere della Commissione per il Paesaggio del Comune di Maccagno, espresso nella seduta del 26/6/2017, con verbale n. 4/7, il cui contenuto non è conosciuto non essendo stato comunicato alle ricorrenti; nonché di ogni atto presupposto, conseguente o comunque connesso. quanto al ricorso per motivi aggiunti – del Provvedimento di autorizzazione paesaggistica del Comune di Maccagno con Pino e Veddasca del 11/04/2017 (Prot. n. 6324), notificato al difensore in data 12 giugno 2017 con cui l’Amministrazione comunale si è pronunciata in conformità al nuovo parere della Soprintendenza; – del parere positivo condizionato reso in data 15/3/2017 dal Ministero dei Beni e delle Attività Culturali e del Territorio – Soprintendenza Archeologica, Belle Arti e Paesaggio per le Provincia di Como, Lecco, Monza-Brianza, Pavia, Sondrio e Varese (Prot. n. 27603 BB.NN), allegato al provvedimento di cui sopra, nella parte in cui prescrive nuovamente il non inserimento dei pannelli fotovoltaici nell’ambito delle opere da eseguirsi.</a:t>
            </a:r>
          </a:p>
        </p:txBody>
      </p:sp>
      <p:sp>
        <p:nvSpPr>
          <p:cNvPr id="2" name="CasellaDiTesto 1">
            <a:extLst>
              <a:ext uri="{FF2B5EF4-FFF2-40B4-BE49-F238E27FC236}">
                <a16:creationId xmlns:a16="http://schemas.microsoft.com/office/drawing/2014/main" id="{B05965E6-3A5E-4381-A397-1A6EB05D5510}"/>
              </a:ext>
            </a:extLst>
          </p:cNvPr>
          <p:cNvSpPr txBox="1"/>
          <p:nvPr/>
        </p:nvSpPr>
        <p:spPr>
          <a:xfrm>
            <a:off x="1676400" y="230287"/>
            <a:ext cx="8117305" cy="646331"/>
          </a:xfrm>
          <a:prstGeom prst="rect">
            <a:avLst/>
          </a:prstGeom>
          <a:noFill/>
        </p:spPr>
        <p:txBody>
          <a:bodyPr wrap="square" rtlCol="0">
            <a:spAutoFit/>
          </a:bodyPr>
          <a:lstStyle/>
          <a:p>
            <a:r>
              <a:rPr lang="it-IT" b="1" dirty="0">
                <a:solidFill>
                  <a:srgbClr val="FFFF00"/>
                </a:solidFill>
              </a:rPr>
              <a:t>E COSI’ SI ARRIVA ALL’ELENCAZIONE DI ALCUNE INTERESSANTI SENTENZE: </a:t>
            </a:r>
          </a:p>
          <a:p>
            <a:r>
              <a:rPr lang="it-IT" b="1" dirty="0">
                <a:solidFill>
                  <a:srgbClr val="FFFF00"/>
                </a:solidFill>
              </a:rPr>
              <a:t>LA Più FAVOREVOLE :</a:t>
            </a:r>
          </a:p>
        </p:txBody>
      </p:sp>
    </p:spTree>
    <p:extLst>
      <p:ext uri="{BB962C8B-B14F-4D97-AF65-F5344CB8AC3E}">
        <p14:creationId xmlns:p14="http://schemas.microsoft.com/office/powerpoint/2010/main" val="2088887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324853"/>
            <a:ext cx="9915610" cy="6364705"/>
          </a:xfrm>
        </p:spPr>
        <p:txBody>
          <a:bodyPr>
            <a:noAutofit/>
          </a:bodyPr>
          <a:lstStyle/>
          <a:p>
            <a:r>
              <a:rPr lang="it-IT" sz="1200" b="1" dirty="0">
                <a:solidFill>
                  <a:schemeClr val="tx1"/>
                </a:solidFill>
              </a:rPr>
              <a:t>Va preliminarmente precisato che in sede cautelare il Tribunale aveva rilevato che il parere del 20 settembre 2016 della Soprintendenza, su cui si fonda l’autorizzazione paesaggistica comunale del 13 ottobre 2016, appariva sostenuto da una motivazione astratta, generica e non contestualizzata rispetto al concreto progetto presentato dalle ricorrenti. Il nuovo parere della Soprintendenza e la conseguente nuova autorizzazione paesaggistica rilasciata dal Comune, impugnate con i motivi aggiunti, sono stati adottati non già quale nuova autonoma valutazione da parte delle Amministrazioni, bensì in esecuzione dell’ordinanza cautelare n. 132/2017 che aveva imposto il riesame degli atti impugnati.</a:t>
            </a:r>
            <a:r>
              <a:rPr lang="it-IT" sz="1200" dirty="0">
                <a:solidFill>
                  <a:schemeClr val="tx1"/>
                </a:solidFill>
              </a:rPr>
              <a:t> …</a:t>
            </a:r>
          </a:p>
          <a:p>
            <a:r>
              <a:rPr lang="it-IT" sz="1200" b="1" dirty="0">
                <a:solidFill>
                  <a:schemeClr val="tx1"/>
                </a:solidFill>
              </a:rPr>
              <a:t>... In termini generali va rammentato che l’autorizzazione paesistica deve essere congruamente motivata, esponendo le ragioni di effettiva compatibilità delle opere da realizzare con gli specifici valori paesistici dei luoghi</a:t>
            </a:r>
            <a:r>
              <a:rPr lang="it-IT" sz="1200" dirty="0">
                <a:solidFill>
                  <a:schemeClr val="tx1"/>
                </a:solidFill>
              </a:rPr>
              <a:t>. Difatti, il paesaggio è un valore costituzionale primario e, pertanto, l’autorità amministrativa deve operare un giudizio in concreto circa il rispetto da parte dell’intervento progettato delle esigenze connesse alla tutela del paesaggio stesso. </a:t>
            </a:r>
            <a:r>
              <a:rPr lang="it-IT" sz="1200" b="1" dirty="0">
                <a:solidFill>
                  <a:schemeClr val="tx1"/>
                </a:solidFill>
              </a:rPr>
              <a:t>La determinazione dell’autorità competente al rilascio dell’autorizzazione de qua non può essere affidata a criptiche clausole di stile che nulla espongono circa i concreti elementi di fatto e di diritto (cfr. ex </a:t>
            </a:r>
            <a:r>
              <a:rPr lang="it-IT" sz="1200" b="1" dirty="0" err="1">
                <a:solidFill>
                  <a:schemeClr val="tx1"/>
                </a:solidFill>
              </a:rPr>
              <a:t>plurimis</a:t>
            </a:r>
            <a:r>
              <a:rPr lang="it-IT" sz="1200" b="1" dirty="0">
                <a:solidFill>
                  <a:schemeClr val="tx1"/>
                </a:solidFill>
              </a:rPr>
              <a:t> Consiglio di Stato sez. II 9 novembre 2016 n. 2321).</a:t>
            </a:r>
          </a:p>
          <a:p>
            <a:r>
              <a:rPr lang="it-IT" sz="1200" b="1" dirty="0">
                <a:solidFill>
                  <a:schemeClr val="tx1"/>
                </a:solidFill>
              </a:rPr>
              <a:t>La motivazione dell’autorizzazione paesaggistica deve consentire il riscontro dell’idoneità dell’istruttoria, dell’apprezzamento di tutte le rilevanti circostanze di fatto e della non manifesta irragionevolezza della scelta effettuata sulla prevalenza di un valore in conflitto con quello tutelato in via primaria. Ne discende che l’autorità che esamina una domanda di autorizzazione paesaggistica deve manifestare la piena consapevolezza delle conseguenze derivanti dalla realizzazione delle opere, nonché della visibilità dell’intervento progettato nel più vasto contesto ambientale </a:t>
            </a:r>
            <a:r>
              <a:rPr lang="it-IT" sz="1200" b="1" dirty="0">
                <a:solidFill>
                  <a:schemeClr val="bg1"/>
                </a:solidFill>
              </a:rPr>
              <a:t>e non può fondarsi su affermazioni apodittiche</a:t>
            </a:r>
            <a:r>
              <a:rPr lang="it-IT" sz="1200" b="1" dirty="0">
                <a:solidFill>
                  <a:schemeClr val="tx1"/>
                </a:solidFill>
              </a:rPr>
              <a:t>, da cui non si evincano le specifiche caratteristiche dei luoghi e del progetto. Deve verificare se la realizzazione del progetto comporti una compromissione dell’area protetta, accertando in concreto la compatibilità dell’intervento con il mantenimento e l’integrità dei valori dei luoghi (T.A.R. Napoli sez. VII 10 ottobre 2016 n. 4650). Tali necessari e imprescindibili elementi non si riscontrano né nel primo né nel secondo parere della Soprintendenza. Ad avviso del Collegio il nuovo parere della Soprintendenza è solo apparentemente rispondente ad una valutazione in concreto della compatibilità paesaggistica dell’intervento, come richiesto dall’ordinanza cautelare, risultando di contro affetto dagli stessi vizi, sotto i profili motivazionale ed istruttorio, già rilevati in sede cautelare in relazione al precedente parere</a:t>
            </a:r>
            <a:r>
              <a:rPr lang="it-IT" sz="1200" dirty="0">
                <a:solidFill>
                  <a:schemeClr val="tx1"/>
                </a:solidFill>
              </a:rPr>
              <a:t>.</a:t>
            </a:r>
          </a:p>
        </p:txBody>
      </p:sp>
    </p:spTree>
    <p:extLst>
      <p:ext uri="{BB962C8B-B14F-4D97-AF65-F5344CB8AC3E}">
        <p14:creationId xmlns:p14="http://schemas.microsoft.com/office/powerpoint/2010/main" val="414246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324853"/>
            <a:ext cx="9915610" cy="6364705"/>
          </a:xfrm>
        </p:spPr>
        <p:txBody>
          <a:bodyPr>
            <a:noAutofit/>
          </a:bodyPr>
          <a:lstStyle/>
          <a:p>
            <a:endParaRPr lang="it-IT" sz="1200" dirty="0">
              <a:solidFill>
                <a:schemeClr val="tx1"/>
              </a:solidFill>
            </a:endParaRPr>
          </a:p>
          <a:p>
            <a:r>
              <a:rPr lang="it-IT" sz="1200" dirty="0">
                <a:solidFill>
                  <a:schemeClr val="tx1"/>
                </a:solidFill>
              </a:rPr>
              <a:t>(….)</a:t>
            </a:r>
          </a:p>
          <a:p>
            <a:r>
              <a:rPr lang="it-IT" sz="1200" dirty="0">
                <a:solidFill>
                  <a:schemeClr val="tx1"/>
                </a:solidFill>
              </a:rPr>
              <a:t>Rispetto alle altre opere (diverse dalla giostra e dalle capannine), la motivazione risulta invece carente e lacunosa, in quanto non viene rappresentata l’effettiva lesione dei beni: secondo l’orientamento prevalente il parere di compatibilità paesaggistica viola l’obbligo di sufficiente motivazione tutte le volte in cui contenga una motivazione solo apparente del giudizio negativo, reso senza specificare le effettive ragioni di contrasto tra l’intervento proposto e i valori paesaggistici tutelati. Come nel caso del diniego di autorizzazione paesaggistica, l’Amministrazione non può limitarsi ad esprimere valutazioni apodittiche e stereotipate, ma deve specificare i motivi dell’assunto contrasto tra le opere in esame e le ragioni di tutela dell’area interessata dall’apposizione del vincolo, sì che la motivazione non può essere fondata su di una generica incompatibilità, essendo precluso l’Amministrazione ridurre la sua valutazione al mero riferimento ad un pregiudizio ai valori paesaggistici oggetto di protezione, con il ricorso ad espressioni vaghe e formule standardizzate (v., tra le altre, Consiglio di Stato, sez. VI, 1/02/2019 n. 802); ciò in quanto, come si è ripetutamente affermato, essendo l’atto autoritativo espressione di un potere ampiamente discrezionale, per evitare che il giudizio di compatibilità paesaggistica si traduca nell’esercizio di una valutazione insindacabile, è necessario che il provvedimento dell’Autorità preposta alla tutela del vincolo sia sorretto da un’ampia e circostanziata motivazione, dalla quale sia possibile ricostruire sia le premesse che l’iter logico seguito nel percorso valutativo che si conclude con il giudizio finale. In particolare, la giurisprudenza ha chiarito che nel settore paesaggistico la motivazione può ritenersi adeguata quando risponde ad un modello che contempli, in modo dettagliato, la descrizione: i) dell’edificio mediante indicazione delle dimensioni, delle forme, dei colori e dei materiali impiegati; ii) del contesto paesaggistico in cui esso si colloca, anche mediante indicazione di eventuali altri immobili esistenti, della loro posizione e dimensioni; iii) del rapporto tra edificio e contesto, anche mediante l’indicazione dell’impatto visivo al fine di stabilire se esso si inserisca in maniera armonica nel paesaggio (v. Cons. Stato, sez. VI, 15/11/2016 n. 4707).</a:t>
            </a:r>
          </a:p>
        </p:txBody>
      </p:sp>
      <p:sp>
        <p:nvSpPr>
          <p:cNvPr id="6" name="CasellaDiTesto 5">
            <a:extLst>
              <a:ext uri="{FF2B5EF4-FFF2-40B4-BE49-F238E27FC236}">
                <a16:creationId xmlns:a16="http://schemas.microsoft.com/office/drawing/2014/main" id="{3DE785CE-14E3-4793-BAAB-5F3EE09E2A59}"/>
              </a:ext>
            </a:extLst>
          </p:cNvPr>
          <p:cNvSpPr txBox="1"/>
          <p:nvPr/>
        </p:nvSpPr>
        <p:spPr>
          <a:xfrm>
            <a:off x="1644316" y="324853"/>
            <a:ext cx="6583854" cy="1200329"/>
          </a:xfrm>
          <a:prstGeom prst="rect">
            <a:avLst/>
          </a:prstGeom>
          <a:noFill/>
        </p:spPr>
        <p:txBody>
          <a:bodyPr wrap="none" rtlCol="0">
            <a:spAutoFit/>
          </a:bodyPr>
          <a:lstStyle/>
          <a:p>
            <a:r>
              <a:rPr lang="it-IT" sz="900" dirty="0"/>
              <a:t>REPUBBLICA ITALIANA </a:t>
            </a:r>
          </a:p>
          <a:p>
            <a:r>
              <a:rPr lang="it-IT" sz="900" dirty="0"/>
              <a:t>IN NOME DEL POPOLO ITALIANO</a:t>
            </a:r>
          </a:p>
          <a:p>
            <a:endParaRPr lang="it-IT" sz="900" dirty="0"/>
          </a:p>
          <a:p>
            <a:r>
              <a:rPr lang="it-IT" sz="900" dirty="0"/>
              <a:t>Il Tribunale Amministrativo Regionale per la Lombardia </a:t>
            </a:r>
          </a:p>
          <a:p>
            <a:r>
              <a:rPr lang="it-IT" sz="900" dirty="0"/>
              <a:t>(Sezione Seconda)</a:t>
            </a:r>
          </a:p>
          <a:p>
            <a:endParaRPr lang="it-IT" sz="900" dirty="0"/>
          </a:p>
          <a:p>
            <a:r>
              <a:rPr lang="it-IT" sz="900" dirty="0"/>
              <a:t>ha pronunciato la presente SENTENZA </a:t>
            </a:r>
          </a:p>
          <a:p>
            <a:r>
              <a:rPr lang="it-IT" sz="900" dirty="0"/>
              <a:t>sul ricorso numero di registro generale 869 del 2016dal Responsabile del servizio territorio del Comune di Imbersago</a:t>
            </a:r>
          </a:p>
        </p:txBody>
      </p:sp>
    </p:spTree>
    <p:extLst>
      <p:ext uri="{BB962C8B-B14F-4D97-AF65-F5344CB8AC3E}">
        <p14:creationId xmlns:p14="http://schemas.microsoft.com/office/powerpoint/2010/main" val="2593044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324853"/>
            <a:ext cx="9915610" cy="6364705"/>
          </a:xfrm>
        </p:spPr>
        <p:txBody>
          <a:bodyPr>
            <a:noAutofit/>
          </a:bodyPr>
          <a:lstStyle/>
          <a:p>
            <a:endParaRPr lang="it-IT" sz="1200" dirty="0">
              <a:solidFill>
                <a:schemeClr val="tx1"/>
              </a:solidFill>
            </a:endParaRPr>
          </a:p>
          <a:p>
            <a:r>
              <a:rPr lang="it-IT" sz="1200" dirty="0">
                <a:solidFill>
                  <a:schemeClr val="tx1"/>
                </a:solidFill>
              </a:rPr>
              <a:t>Nel caso di specie, al di là del generico richiamo alla trasformazione non coerente con il pregio dell’ambito e con le caratteristiche ambientali, morfologiche e materiche, non vi è l’indicazione di alcun concreto elemento volto a supportare tale giudizio negativo o ad esplicitare sotto quale profilo, in che misura e per quale specifica ragione si assuma la “non coerenza” con il contesto paesaggistico e il contrasto con i valori tutelati. In altri termini la motivazione non risulta conforme al paradigma suddetto, in quanto manca una adeguata descrizione dei manufatti interessati, del contesto paesaggistico e dei rapporti tra detti manufatti e il contesto stesso.</a:t>
            </a:r>
          </a:p>
          <a:p>
            <a:endParaRPr lang="it-IT" sz="1200" dirty="0">
              <a:solidFill>
                <a:schemeClr val="tx1"/>
              </a:solidFill>
            </a:endParaRPr>
          </a:p>
          <a:p>
            <a:r>
              <a:rPr lang="it-IT" sz="1200" dirty="0">
                <a:solidFill>
                  <a:schemeClr val="tx1"/>
                </a:solidFill>
              </a:rPr>
              <a:t>Per i percorsi e le strade interne non viene formulato alcun rilievo puntuale, essendosi le Amministrazioni limitate ad affermare che non vi sarebbe dimostrazione della preesistenza dei percorsi in pietra: proprio perché si tratta di opere che si sviluppano lungo il compendio, realizzate in modo da inserirsi nell’ambiente, il giudizio di compatibilità presupponeva un esame più puntuale circa l’impatto paesistico, analisi che è stata omessa.</a:t>
            </a:r>
          </a:p>
          <a:p>
            <a:endParaRPr lang="it-IT" sz="1200" dirty="0">
              <a:solidFill>
                <a:schemeClr val="tx1"/>
              </a:solidFill>
            </a:endParaRPr>
          </a:p>
          <a:p>
            <a:r>
              <a:rPr lang="it-IT" sz="1200" dirty="0">
                <a:solidFill>
                  <a:schemeClr val="tx1"/>
                </a:solidFill>
              </a:rPr>
              <a:t>Anche per quanto riguarda le staccionate bianche, a delimitazione dei paddock, ritenute non in linea “con le tipologie architettoniche più diffuse sul territorio per interventi in zone analoghe e di pari natura”, la motivazione appare insufficiente</a:t>
            </a:r>
          </a:p>
          <a:p>
            <a:r>
              <a:rPr lang="it-IT" sz="1200" dirty="0">
                <a:solidFill>
                  <a:schemeClr val="tx1"/>
                </a:solidFill>
              </a:rPr>
              <a:t>Le ricorrenti nelle osservazioni hanno evidenziato come le staccionate riproponessero le omologhe ed analoghe staccionate presenti nel medesimo contesto territoriale. Il Parco si è limitato a replicare ribadendo genericamente la non coerenza delle opere, senza tuttavia indicare quale fosse il contrasto e quale la differenza rispetto ad opere simili, autorizzate in contesti limitrofi.</a:t>
            </a:r>
          </a:p>
        </p:txBody>
      </p:sp>
    </p:spTree>
    <p:extLst>
      <p:ext uri="{BB962C8B-B14F-4D97-AF65-F5344CB8AC3E}">
        <p14:creationId xmlns:p14="http://schemas.microsoft.com/office/powerpoint/2010/main" val="365101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324853"/>
            <a:ext cx="9915610" cy="6364705"/>
          </a:xfrm>
        </p:spPr>
        <p:txBody>
          <a:bodyPr>
            <a:noAutofit/>
          </a:bodyPr>
          <a:lstStyle/>
          <a:p>
            <a:endParaRPr lang="it-IT" sz="1200" dirty="0">
              <a:solidFill>
                <a:schemeClr val="tx1"/>
              </a:solidFill>
            </a:endParaRPr>
          </a:p>
          <a:p>
            <a:pPr algn="l"/>
            <a:r>
              <a:rPr lang="it-IT" sz="1400" b="0" i="0" dirty="0">
                <a:solidFill>
                  <a:schemeClr val="bg1"/>
                </a:solidFill>
                <a:effectLst/>
                <a:latin typeface="-apple-system"/>
              </a:rPr>
              <a:t>In sostanza, l’orientamento della giurisprudenza amministrativa ribadisce i contenuti della sentenza del Consiglio di Stato: </a:t>
            </a:r>
          </a:p>
          <a:p>
            <a:pPr algn="l"/>
            <a:r>
              <a:rPr lang="it-IT" sz="1400" b="0" i="0" dirty="0">
                <a:solidFill>
                  <a:schemeClr val="bg1"/>
                </a:solidFill>
                <a:effectLst/>
                <a:latin typeface="-apple-system"/>
              </a:rPr>
              <a:t>Consiglio di Stato sez. VI - 15/05/2017, n. 2262</a:t>
            </a:r>
          </a:p>
          <a:p>
            <a:pPr algn="l"/>
            <a:r>
              <a:rPr lang="it-IT" sz="1400" b="1" i="0" dirty="0">
                <a:solidFill>
                  <a:schemeClr val="bg1"/>
                </a:solidFill>
                <a:effectLst/>
                <a:latin typeface="-apple-system"/>
              </a:rPr>
              <a:t>Nel procedimento di rilascio dell'autorizzazione paesaggistica la Soprintendenza esercita una valutazione di merito amministrativo.</a:t>
            </a:r>
            <a:br>
              <a:rPr lang="it-IT" sz="1400" b="0" i="1" dirty="0">
                <a:solidFill>
                  <a:schemeClr val="bg1"/>
                </a:solidFill>
                <a:effectLst/>
                <a:latin typeface="-apple-system"/>
              </a:rPr>
            </a:br>
            <a:endParaRPr lang="it-IT" sz="1400" b="0" i="0" dirty="0">
              <a:solidFill>
                <a:schemeClr val="bg1"/>
              </a:solidFill>
              <a:effectLst/>
              <a:latin typeface="-apple-system"/>
            </a:endParaRPr>
          </a:p>
          <a:p>
            <a:pPr algn="l"/>
            <a:r>
              <a:rPr lang="it-IT" sz="1400" b="0" i="1" dirty="0">
                <a:solidFill>
                  <a:schemeClr val="bg1"/>
                </a:solidFill>
                <a:effectLst/>
                <a:latin typeface="-apple-system"/>
              </a:rPr>
              <a:t>Nel procedimento di rilascio dell'autorizzazione paesaggistica con l'entrata in vigore, a regime, dell'art. 146 del Codice dei beni culturali e del paesaggio (d.lgs. 22 gennaio 2004 n. 42), che attribuisce al previo parere della Soprintendenza natura vincolante (art. 146, comma 5), la Soprintendenza esercita non più un sindacato di mera legittimità (come previsto dall'art. 159 del citato d.lgs. n. 42 nel regime transitorio vigente fino al 31 dicembre 2009) sull'atto autorizzatorio di base adottato dalla Regione o dall'ente delegato, con il correlativo potere di annullamento ad estrema difesa del vincolo, ma una valutazione di merito amministrativo, espressione dei nuovi poteri di cogestione del vincolo paesaggistico. Se la valutazione che la soprintendenza può compiere attiene al merito amministrativo, i poteri sindacatori attribuiti al giudice amministrativo permangono di mera legittimità, con la conseguenza che il parere vincolante della soprintendenza può essere censurato "soltanto nel caso in cui la decisione amministrativa sia stata incoerente, irragionevole o frutto di errore tecnico, incoerenza, irragionevolezza o errori tecnici.</a:t>
            </a:r>
          </a:p>
          <a:p>
            <a:pPr algn="l"/>
            <a:r>
              <a:rPr lang="it-IT" sz="1400" b="1" i="1" dirty="0">
                <a:solidFill>
                  <a:schemeClr val="bg1"/>
                </a:solidFill>
                <a:latin typeface="-apple-system"/>
              </a:rPr>
              <a:t>Ma per piena analogia</a:t>
            </a:r>
            <a:r>
              <a:rPr lang="it-IT" sz="1400" i="1" dirty="0">
                <a:solidFill>
                  <a:schemeClr val="bg1"/>
                </a:solidFill>
                <a:latin typeface="-apple-system"/>
              </a:rPr>
              <a:t>, </a:t>
            </a:r>
            <a:r>
              <a:rPr lang="it-IT" sz="1400" b="1" i="1" dirty="0">
                <a:solidFill>
                  <a:schemeClr val="bg1"/>
                </a:solidFill>
                <a:latin typeface="-apple-system"/>
              </a:rPr>
              <a:t>L'autorizzazione paesaggistica “può essere legittimamente annullata dall'organo statale periferico per qualsiasi vizio di legittimità, ivi compresa l'assenza, nel provvedimento di base, di una corretta indicazione delle ragioni sottese alla positiva valutazione, quanto a compatibilità paesaggistica, dell'intervento progettato.</a:t>
            </a:r>
            <a:r>
              <a:rPr lang="it-IT" sz="1400" i="1" dirty="0">
                <a:solidFill>
                  <a:schemeClr val="bg1"/>
                </a:solidFill>
                <a:latin typeface="-apple-system"/>
              </a:rPr>
              <a:t> A questa stregua, l'atto di annullamento può legittimamente limitarsi a constatare il difetto di motivazione dell'autorizzazione, senza addentrarsi in valutazioni di merito”.</a:t>
            </a:r>
          </a:p>
          <a:p>
            <a:pPr algn="l"/>
            <a:r>
              <a:rPr lang="it-IT" sz="1400" i="1" dirty="0">
                <a:solidFill>
                  <a:schemeClr val="bg1"/>
                </a:solidFill>
                <a:latin typeface="-apple-system"/>
              </a:rPr>
              <a:t>Lo ha ricordato il Consiglio di Stato nella sentenza 5772/2020 dello scorso 2 ottobre, che è utile per ricordare alcuni dei paletti sul tema, cioè:</a:t>
            </a:r>
          </a:p>
        </p:txBody>
      </p:sp>
    </p:spTree>
    <p:extLst>
      <p:ext uri="{BB962C8B-B14F-4D97-AF65-F5344CB8AC3E}">
        <p14:creationId xmlns:p14="http://schemas.microsoft.com/office/powerpoint/2010/main" val="1604132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324853"/>
            <a:ext cx="9915610" cy="6364705"/>
          </a:xfrm>
        </p:spPr>
        <p:txBody>
          <a:bodyPr>
            <a:noAutofit/>
          </a:bodyPr>
          <a:lstStyle/>
          <a:p>
            <a:endParaRPr lang="it-IT" sz="1200" dirty="0">
              <a:solidFill>
                <a:schemeClr val="tx1"/>
              </a:solidFill>
            </a:endParaRPr>
          </a:p>
          <a:p>
            <a:pPr algn="l"/>
            <a:endParaRPr lang="it-IT" sz="1400" i="1" dirty="0">
              <a:solidFill>
                <a:schemeClr val="bg1"/>
              </a:solidFill>
              <a:latin typeface="-apple-system"/>
            </a:endParaRPr>
          </a:p>
          <a:p>
            <a:pPr algn="l"/>
            <a:r>
              <a:rPr lang="it-IT" sz="1400" i="1" dirty="0">
                <a:solidFill>
                  <a:schemeClr val="bg1"/>
                </a:solidFill>
                <a:latin typeface="-apple-system"/>
              </a:rPr>
              <a:t>l’interpretazione costante di Palazzo Spada è nel senso che nel vigore dell'art.82 comma 9 del dpr 616/1977 il termine di sessanta giorni per l'esercizio del potere di annullamento dell'autorizzazione paesaggistica è inteso come perentorio, ossia come limite temporale decadenziale che decorre dalla ricezione da parte della competente Soprintendenza dell'autorizzazione rilasciata e della pertinente e completa documentazione tecnico amministrativa.</a:t>
            </a:r>
          </a:p>
          <a:p>
            <a:pPr algn="l"/>
            <a:r>
              <a:rPr lang="it-IT" sz="1400" i="1" dirty="0">
                <a:solidFill>
                  <a:schemeClr val="bg1"/>
                </a:solidFill>
                <a:latin typeface="-apple-system"/>
              </a:rPr>
              <a:t> Detto termine, benché perentorio, ben può venire interrotto in caso di manifestate esigenze istruttorie o per incompletezza della documentazione trasmessa, con nuova decorrenza dall'acquisizione completa dei chiarimenti richiesti e fermo che, prima della scadenza, deve aver luogo anche l'adozione, non anche la comunicazione agli interessati, dell'eventuale annullamento. In definitiva, la norma va intesa nel senso che il termine si intende rispettato se il provvedimento viene adottato prima della sua scadenza, non risultando necessario anche l’esaurimento della fase integrativa dell’efficacia. Resta irrilevante sotto questo profilo qualsivoglia </a:t>
            </a:r>
            <a:r>
              <a:rPr lang="it-IT" sz="1400" i="1" dirty="0" err="1">
                <a:solidFill>
                  <a:schemeClr val="bg1"/>
                </a:solidFill>
                <a:latin typeface="-apple-system"/>
              </a:rPr>
              <a:t>autovincolo</a:t>
            </a:r>
            <a:r>
              <a:rPr lang="it-IT" sz="1400" i="1" dirty="0">
                <a:solidFill>
                  <a:schemeClr val="bg1"/>
                </a:solidFill>
                <a:latin typeface="-apple-system"/>
              </a:rPr>
              <a:t> dell’amministrazione, che in realtà si tradurrebbe in una modifica non consentita di una disciplina di rango superiore;</a:t>
            </a:r>
          </a:p>
          <a:p>
            <a:pPr algn="l"/>
            <a:r>
              <a:rPr lang="it-IT" sz="1400" i="1" dirty="0">
                <a:solidFill>
                  <a:schemeClr val="bg1"/>
                </a:solidFill>
                <a:latin typeface="-apple-system"/>
              </a:rPr>
              <a:t>l’art.82 del dpr 616/1977 ha per oggetto il trasferimento di funzioni amministrative dallo Stato alle Regioni, sicché l’utilizzo del termine “Ministro” vale evidentemente ad individuare l’amministrazione statale nel rispetto della disciplina di riferimento;</a:t>
            </a:r>
          </a:p>
          <a:p>
            <a:pPr algn="l"/>
            <a:r>
              <a:rPr lang="it-IT" sz="1400" b="1" i="1" dirty="0">
                <a:solidFill>
                  <a:srgbClr val="FFFF00"/>
                </a:solidFill>
                <a:latin typeface="-apple-system"/>
              </a:rPr>
              <a:t>l'autorizzazione paesaggistica può essere legittimamente annullata dall'organo statale periferico per qualsiasi vizio di legittimità, ivi compresa l'assenza, nel provvedimento di base, di una corretta indicazione delle ragioni sottese alla positiva valutazione, quanto a compatibilità paesaggistica, dell'intervento progettato. A questa stregua, l'atto di annullamento può legittimamente limitarsi a constatare il difetto di motivazione dell'autorizzazione, senza addentrarsi in valutazioni di merito.</a:t>
            </a:r>
          </a:p>
        </p:txBody>
      </p:sp>
    </p:spTree>
    <p:extLst>
      <p:ext uri="{BB962C8B-B14F-4D97-AF65-F5344CB8AC3E}">
        <p14:creationId xmlns:p14="http://schemas.microsoft.com/office/powerpoint/2010/main" val="1772925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324853"/>
            <a:ext cx="9915610" cy="6364705"/>
          </a:xfrm>
        </p:spPr>
        <p:txBody>
          <a:bodyPr>
            <a:noAutofit/>
          </a:bodyPr>
          <a:lstStyle/>
          <a:p>
            <a:endParaRPr lang="it-IT" sz="1200" dirty="0">
              <a:solidFill>
                <a:schemeClr val="tx1"/>
              </a:solidFill>
            </a:endParaRPr>
          </a:p>
          <a:p>
            <a:pPr algn="l"/>
            <a:endParaRPr lang="it-IT" sz="1400" i="1" dirty="0">
              <a:solidFill>
                <a:schemeClr val="bg1"/>
              </a:solidFill>
              <a:latin typeface="-apple-system"/>
            </a:endParaRPr>
          </a:p>
          <a:p>
            <a:pPr algn="l"/>
            <a:r>
              <a:rPr lang="it-IT" sz="4400" i="1" dirty="0">
                <a:solidFill>
                  <a:schemeClr val="bg1"/>
                </a:solidFill>
                <a:latin typeface="-apple-system"/>
              </a:rPr>
              <a:t>Grazie per l’attenzione….</a:t>
            </a:r>
            <a:r>
              <a:rPr lang="it-IT" sz="4400" b="1" i="1" dirty="0">
                <a:solidFill>
                  <a:srgbClr val="FFFF00"/>
                </a:solidFill>
                <a:latin typeface="-apple-system"/>
              </a:rPr>
              <a:t>.</a:t>
            </a:r>
          </a:p>
        </p:txBody>
      </p:sp>
    </p:spTree>
    <p:extLst>
      <p:ext uri="{BB962C8B-B14F-4D97-AF65-F5344CB8AC3E}">
        <p14:creationId xmlns:p14="http://schemas.microsoft.com/office/powerpoint/2010/main" val="3546276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79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1163053"/>
            <a:ext cx="9915610" cy="5526505"/>
          </a:xfrm>
        </p:spPr>
        <p:txBody>
          <a:bodyPr>
            <a:noAutofit/>
          </a:bodyPr>
          <a:lstStyle/>
          <a:p>
            <a:r>
              <a:rPr lang="it-IT" sz="1800" dirty="0">
                <a:solidFill>
                  <a:schemeClr val="accent2">
                    <a:lumMod val="75000"/>
                  </a:schemeClr>
                </a:solidFill>
              </a:rPr>
              <a:t>La procedura prevista nel Codice dei Beni Culturali (art. 146) dovrebbe essere una </a:t>
            </a:r>
            <a:r>
              <a:rPr lang="it-IT" sz="1800" b="1" dirty="0">
                <a:solidFill>
                  <a:schemeClr val="accent2">
                    <a:lumMod val="75000"/>
                  </a:schemeClr>
                </a:solidFill>
              </a:rPr>
              <a:t>co-gestione del vincolo paesaggistico. </a:t>
            </a:r>
            <a:r>
              <a:rPr lang="it-IT" sz="1800" dirty="0">
                <a:solidFill>
                  <a:schemeClr val="accent2">
                    <a:lumMod val="75000"/>
                  </a:schemeClr>
                </a:solidFill>
              </a:rPr>
              <a:t>UNA COMPLESSA GESTIONE DI ATTI che dovrebbe dare voce alle regioni, riconosciute contitolari di poteri legislativi concorrenti in materia di paesaggio; </a:t>
            </a:r>
          </a:p>
          <a:p>
            <a:r>
              <a:rPr lang="it-IT" sz="1800" dirty="0">
                <a:solidFill>
                  <a:schemeClr val="accent2">
                    <a:lumMod val="75000"/>
                  </a:schemeClr>
                </a:solidFill>
              </a:rPr>
              <a:t>In realtà, il solo susseguirsi delle normative necessarie a mandare a regime tali procedure rappresenta il disastro causato – anche in questo campo – dalla riforma dell’articolo 117 con la legge costituzionale n. 3 del 2001 che ha suddiviso le competenze riservando “la tutela” allo stato e demandando “la valorizzazione” alle regioni.</a:t>
            </a:r>
          </a:p>
          <a:p>
            <a:r>
              <a:rPr lang="it-IT" sz="1800" dirty="0">
                <a:solidFill>
                  <a:schemeClr val="accent2">
                    <a:lumMod val="75000"/>
                  </a:schemeClr>
                </a:solidFill>
              </a:rPr>
              <a:t>la separazione degli “interessi” del paesaggio da quelli del “territorio” (art. 146, co. 6) porta ad una crisi «</a:t>
            </a:r>
            <a:r>
              <a:rPr lang="it-IT" sz="1800" b="1" dirty="0">
                <a:solidFill>
                  <a:schemeClr val="accent2">
                    <a:lumMod val="75000"/>
                  </a:schemeClr>
                </a:solidFill>
              </a:rPr>
              <a:t>GESTIONALE»</a:t>
            </a:r>
            <a:r>
              <a:rPr lang="it-IT" sz="1800" dirty="0">
                <a:solidFill>
                  <a:schemeClr val="accent2">
                    <a:lumMod val="75000"/>
                  </a:schemeClr>
                </a:solidFill>
              </a:rPr>
              <a:t> di cui facciamo le spese noi tecnici e le pubbliche amministrazioni.</a:t>
            </a:r>
          </a:p>
          <a:p>
            <a:r>
              <a:rPr lang="it-IT" sz="1800" dirty="0">
                <a:solidFill>
                  <a:schemeClr val="accent2">
                    <a:lumMod val="75000"/>
                  </a:schemeClr>
                </a:solidFill>
              </a:rPr>
              <a:t>Non essendo stati nettamente suddivisi e codificati gli interessi di TUTELA da quelli di VALORIZZAZIONE (riuso), ma essendo stati lasciati al livello di </a:t>
            </a:r>
            <a:r>
              <a:rPr lang="it-IT" sz="1800" b="1" dirty="0">
                <a:solidFill>
                  <a:schemeClr val="accent2">
                    <a:lumMod val="75000"/>
                  </a:schemeClr>
                </a:solidFill>
              </a:rPr>
              <a:t>definizioni di principio</a:t>
            </a:r>
            <a:r>
              <a:rPr lang="it-IT" sz="1800" dirty="0">
                <a:solidFill>
                  <a:schemeClr val="accent2">
                    <a:lumMod val="75000"/>
                  </a:schemeClr>
                </a:solidFill>
              </a:rPr>
              <a:t> essi , come tutti i principi che si rispettino, hanno definizione ampia (volutamente generale e anche un po’ generica) soggetta all’evoluzione interpretativa del tempo. Interpretazione mutevole  e in funzione dell’evoluzione culturale e tecnologica.</a:t>
            </a:r>
          </a:p>
        </p:txBody>
      </p:sp>
      <p:sp>
        <p:nvSpPr>
          <p:cNvPr id="4" name="CasellaDiTesto 3">
            <a:extLst>
              <a:ext uri="{FF2B5EF4-FFF2-40B4-BE49-F238E27FC236}">
                <a16:creationId xmlns:a16="http://schemas.microsoft.com/office/drawing/2014/main" id="{DD7220A0-C62C-414D-A57C-842785AA82B2}"/>
              </a:ext>
            </a:extLst>
          </p:cNvPr>
          <p:cNvSpPr txBox="1"/>
          <p:nvPr/>
        </p:nvSpPr>
        <p:spPr>
          <a:xfrm>
            <a:off x="1448027" y="0"/>
            <a:ext cx="7623784" cy="830997"/>
          </a:xfrm>
          <a:prstGeom prst="rect">
            <a:avLst/>
          </a:prstGeom>
          <a:noFill/>
          <a:effectLst>
            <a:innerShdw blurRad="63500" dist="50800" dir="18900000">
              <a:prstClr val="black">
                <a:alpha val="50000"/>
              </a:prstClr>
            </a:innerShdw>
          </a:effectLst>
        </p:spPr>
        <p:txBody>
          <a:bodyPr wrap="square">
            <a:spAutoFit/>
          </a:bodyPr>
          <a:lstStyle/>
          <a:p>
            <a:pPr algn="ctr"/>
            <a:r>
              <a:rPr lang="it-IT" sz="2400" b="0" i="0" u="none" strike="noStrike" baseline="0" dirty="0">
                <a:solidFill>
                  <a:schemeClr val="accent2">
                    <a:lumMod val="75000"/>
                  </a:schemeClr>
                </a:solidFill>
                <a:latin typeface="Frutiger Neue LT Pro Light"/>
              </a:rPr>
              <a:t>AUTORIZZAZIONI PAESAGGISTICHE: TRA STATO E REGIONI UNA COMPLESSA GESTIONE DI ATTI </a:t>
            </a:r>
          </a:p>
        </p:txBody>
      </p:sp>
    </p:spTree>
    <p:extLst>
      <p:ext uri="{BB962C8B-B14F-4D97-AF65-F5344CB8AC3E}">
        <p14:creationId xmlns:p14="http://schemas.microsoft.com/office/powerpoint/2010/main" val="1541781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xEl>
                                              <p:pRg st="0" end="0"/>
                                            </p:txEl>
                                          </p:spTgt>
                                        </p:tgtEl>
                                        <p:attrNameLst>
                                          <p:attrName>ppt_x</p:attrName>
                                          <p:attrName>ppt_y</p:attrName>
                                        </p:attrNameLst>
                                      </p:cBhvr>
                                    </p:animMotion>
                                    <p:animRot by="1500000">
                                      <p:cBhvr>
                                        <p:cTn id="7" dur="125" fill="hold">
                                          <p:stCondLst>
                                            <p:cond delay="0"/>
                                          </p:stCondLst>
                                        </p:cTn>
                                        <p:tgtEl>
                                          <p:spTgt spid="4">
                                            <p:txEl>
                                              <p:pRg st="0" end="0"/>
                                            </p:txEl>
                                          </p:spTgt>
                                        </p:tgtEl>
                                        <p:attrNameLst>
                                          <p:attrName>r</p:attrName>
                                        </p:attrNameLst>
                                      </p:cBhvr>
                                    </p:animRot>
                                    <p:animRot by="-1500000">
                                      <p:cBhvr>
                                        <p:cTn id="8" dur="125" fill="hold">
                                          <p:stCondLst>
                                            <p:cond delay="125"/>
                                          </p:stCondLst>
                                        </p:cTn>
                                        <p:tgtEl>
                                          <p:spTgt spid="4">
                                            <p:txEl>
                                              <p:pRg st="0" end="0"/>
                                            </p:txEl>
                                          </p:spTgt>
                                        </p:tgtEl>
                                        <p:attrNameLst>
                                          <p:attrName>r</p:attrName>
                                        </p:attrNameLst>
                                      </p:cBhvr>
                                    </p:animRot>
                                    <p:animRot by="-1500000">
                                      <p:cBhvr>
                                        <p:cTn id="9" dur="125" fill="hold">
                                          <p:stCondLst>
                                            <p:cond delay="250"/>
                                          </p:stCondLst>
                                        </p:cTn>
                                        <p:tgtEl>
                                          <p:spTgt spid="4">
                                            <p:txEl>
                                              <p:pRg st="0" end="0"/>
                                            </p:txEl>
                                          </p:spTgt>
                                        </p:tgtEl>
                                        <p:attrNameLst>
                                          <p:attrName>r</p:attrName>
                                        </p:attrNameLst>
                                      </p:cBhvr>
                                    </p:animRot>
                                    <p:animRot by="1500000">
                                      <p:cBhvr>
                                        <p:cTn id="10" dur="125" fill="hold">
                                          <p:stCondLst>
                                            <p:cond delay="375"/>
                                          </p:stCondLst>
                                        </p:cTn>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68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1163053"/>
            <a:ext cx="9915610" cy="5526505"/>
          </a:xfrm>
        </p:spPr>
        <p:txBody>
          <a:bodyPr>
            <a:noAutofit/>
          </a:bodyPr>
          <a:lstStyle/>
          <a:p>
            <a:pPr algn="l"/>
            <a:r>
              <a:rPr lang="it-IT" sz="2400" b="1" i="1" dirty="0">
                <a:solidFill>
                  <a:srgbClr val="212529"/>
                </a:solidFill>
                <a:effectLst/>
                <a:latin typeface="-apple-system"/>
              </a:rPr>
              <a:t>Nasce una ben strana CO-GESTIONE in cui la Regione propone e lo Stato dispone, ma….</a:t>
            </a:r>
          </a:p>
          <a:p>
            <a:pPr algn="l"/>
            <a:r>
              <a:rPr lang="it-IT" sz="2400" b="0" i="0" dirty="0">
                <a:solidFill>
                  <a:srgbClr val="212529"/>
                </a:solidFill>
                <a:effectLst/>
                <a:latin typeface="-apple-system"/>
              </a:rPr>
              <a:t>Sul tema dell’ “equilibrio dinamico” di competenze e interessi contrapposti</a:t>
            </a:r>
          </a:p>
          <a:p>
            <a:r>
              <a:rPr lang="it-IT" sz="2400" dirty="0">
                <a:solidFill>
                  <a:srgbClr val="212529"/>
                </a:solidFill>
                <a:latin typeface="-apple-system"/>
              </a:rPr>
              <a:t>Sulla articolazione dei livelli gestionali delle competenze «</a:t>
            </a:r>
            <a:r>
              <a:rPr lang="it-IT" sz="2400" b="1" i="1" u="sng" dirty="0">
                <a:solidFill>
                  <a:srgbClr val="212529"/>
                </a:solidFill>
                <a:latin typeface="-apple-system"/>
              </a:rPr>
              <a:t>RUOLO E RANGO</a:t>
            </a:r>
            <a:r>
              <a:rPr lang="it-IT" sz="2400" dirty="0">
                <a:solidFill>
                  <a:srgbClr val="212529"/>
                </a:solidFill>
                <a:latin typeface="-apple-system"/>
              </a:rPr>
              <a:t>»</a:t>
            </a:r>
          </a:p>
          <a:p>
            <a:r>
              <a:rPr lang="it-IT" sz="2400" dirty="0">
                <a:solidFill>
                  <a:srgbClr val="212529"/>
                </a:solidFill>
                <a:latin typeface="-apple-system"/>
              </a:rPr>
              <a:t> Sull’obiettivo del Codice Urbani e cioè la produzione  di piani paesaggistici redatti a “a quattro mani” in una vera cooperazione progettuale Stato-Regioni che – come dicono i giuristi – operi la “vestizione del vincolo” </a:t>
            </a:r>
          </a:p>
          <a:p>
            <a:r>
              <a:rPr lang="it-IT" sz="2400" dirty="0">
                <a:solidFill>
                  <a:srgbClr val="212529"/>
                </a:solidFill>
                <a:latin typeface="-apple-system"/>
              </a:rPr>
              <a:t>Ed infine sul regime autorizzatorio precedente vi rimando ad altri scritti, (1) ben articolati ed alle considerazioni da svilupparsi in altri momenti, ma </a:t>
            </a:r>
            <a:r>
              <a:rPr lang="it-IT" sz="2400" dirty="0">
                <a:solidFill>
                  <a:schemeClr val="tx1"/>
                </a:solidFill>
                <a:latin typeface="-apple-system"/>
              </a:rPr>
              <a:t>desidero soffermarmi, così che possiamo sviluppare nei prossimi tempi un dibattito fondato sulla norma vigente e non su opinioni, sul tema della comunicazione odierna: </a:t>
            </a:r>
          </a:p>
          <a:p>
            <a:r>
              <a:rPr lang="it-IT" sz="2400" dirty="0">
                <a:solidFill>
                  <a:srgbClr val="212529"/>
                </a:solidFill>
                <a:latin typeface="-apple-system"/>
              </a:rPr>
              <a:t>1 - Il contenuto “discrezionale” dell’autorizzazione</a:t>
            </a:r>
          </a:p>
          <a:p>
            <a:r>
              <a:rPr lang="it-IT" sz="2400" dirty="0">
                <a:solidFill>
                  <a:srgbClr val="212529"/>
                </a:solidFill>
                <a:latin typeface="-apple-system"/>
              </a:rPr>
              <a:t>2 - L’insindacabilità e la prevalenza del parere della Soprintendenza</a:t>
            </a:r>
          </a:p>
          <a:p>
            <a:pPr algn="l"/>
            <a:endParaRPr lang="it-IT" sz="1600" b="0" i="0" dirty="0">
              <a:solidFill>
                <a:srgbClr val="212529"/>
              </a:solidFill>
              <a:effectLst/>
              <a:latin typeface="-apple-system"/>
            </a:endParaRPr>
          </a:p>
        </p:txBody>
      </p:sp>
      <p:sp>
        <p:nvSpPr>
          <p:cNvPr id="4" name="CasellaDiTesto 3">
            <a:extLst>
              <a:ext uri="{FF2B5EF4-FFF2-40B4-BE49-F238E27FC236}">
                <a16:creationId xmlns:a16="http://schemas.microsoft.com/office/drawing/2014/main" id="{DD7220A0-C62C-414D-A57C-842785AA82B2}"/>
              </a:ext>
            </a:extLst>
          </p:cNvPr>
          <p:cNvSpPr txBox="1"/>
          <p:nvPr/>
        </p:nvSpPr>
        <p:spPr>
          <a:xfrm>
            <a:off x="1448027" y="0"/>
            <a:ext cx="7623784" cy="830997"/>
          </a:xfrm>
          <a:prstGeom prst="rect">
            <a:avLst/>
          </a:prstGeom>
          <a:noFill/>
          <a:effectLst>
            <a:innerShdw blurRad="63500" dist="50800" dir="18900000">
              <a:prstClr val="black">
                <a:alpha val="50000"/>
              </a:prstClr>
            </a:innerShdw>
          </a:effectLst>
        </p:spPr>
        <p:txBody>
          <a:bodyPr wrap="square">
            <a:spAutoFit/>
          </a:bodyPr>
          <a:lstStyle/>
          <a:p>
            <a:pPr algn="ctr"/>
            <a:r>
              <a:rPr lang="it-IT" sz="2400" b="0" i="0" u="none" strike="noStrike" baseline="0" dirty="0">
                <a:solidFill>
                  <a:schemeClr val="accent2">
                    <a:lumMod val="75000"/>
                  </a:schemeClr>
                </a:solidFill>
                <a:latin typeface="Frutiger Neue LT Pro Light"/>
              </a:rPr>
              <a:t>AUTORIZZAZIONI PAESAGGISTICHE: TRA STATO E REGIONI UNA COMPLESSA GESTIONE DI ATTI </a:t>
            </a:r>
          </a:p>
        </p:txBody>
      </p:sp>
    </p:spTree>
    <p:extLst>
      <p:ext uri="{BB962C8B-B14F-4D97-AF65-F5344CB8AC3E}">
        <p14:creationId xmlns:p14="http://schemas.microsoft.com/office/powerpoint/2010/main" val="622003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xEl>
                                              <p:pRg st="0" end="0"/>
                                            </p:txEl>
                                          </p:spTgt>
                                        </p:tgtEl>
                                        <p:attrNameLst>
                                          <p:attrName>ppt_x</p:attrName>
                                          <p:attrName>ppt_y</p:attrName>
                                        </p:attrNameLst>
                                      </p:cBhvr>
                                    </p:animMotion>
                                    <p:animRot by="1500000">
                                      <p:cBhvr>
                                        <p:cTn id="7" dur="125" fill="hold">
                                          <p:stCondLst>
                                            <p:cond delay="0"/>
                                          </p:stCondLst>
                                        </p:cTn>
                                        <p:tgtEl>
                                          <p:spTgt spid="4">
                                            <p:txEl>
                                              <p:pRg st="0" end="0"/>
                                            </p:txEl>
                                          </p:spTgt>
                                        </p:tgtEl>
                                        <p:attrNameLst>
                                          <p:attrName>r</p:attrName>
                                        </p:attrNameLst>
                                      </p:cBhvr>
                                    </p:animRot>
                                    <p:animRot by="-1500000">
                                      <p:cBhvr>
                                        <p:cTn id="8" dur="125" fill="hold">
                                          <p:stCondLst>
                                            <p:cond delay="125"/>
                                          </p:stCondLst>
                                        </p:cTn>
                                        <p:tgtEl>
                                          <p:spTgt spid="4">
                                            <p:txEl>
                                              <p:pRg st="0" end="0"/>
                                            </p:txEl>
                                          </p:spTgt>
                                        </p:tgtEl>
                                        <p:attrNameLst>
                                          <p:attrName>r</p:attrName>
                                        </p:attrNameLst>
                                      </p:cBhvr>
                                    </p:animRot>
                                    <p:animRot by="-1500000">
                                      <p:cBhvr>
                                        <p:cTn id="9" dur="125" fill="hold">
                                          <p:stCondLst>
                                            <p:cond delay="250"/>
                                          </p:stCondLst>
                                        </p:cTn>
                                        <p:tgtEl>
                                          <p:spTgt spid="4">
                                            <p:txEl>
                                              <p:pRg st="0" end="0"/>
                                            </p:txEl>
                                          </p:spTgt>
                                        </p:tgtEl>
                                        <p:attrNameLst>
                                          <p:attrName>r</p:attrName>
                                        </p:attrNameLst>
                                      </p:cBhvr>
                                    </p:animRot>
                                    <p:animRot by="1500000">
                                      <p:cBhvr>
                                        <p:cTn id="10" dur="125" fill="hold">
                                          <p:stCondLst>
                                            <p:cond delay="375"/>
                                          </p:stCondLst>
                                        </p:cTn>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70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1163053"/>
            <a:ext cx="9915610" cy="5526505"/>
          </a:xfrm>
        </p:spPr>
        <p:txBody>
          <a:bodyPr>
            <a:noAutofit/>
          </a:bodyPr>
          <a:lstStyle/>
          <a:p>
            <a:r>
              <a:rPr lang="it-IT" sz="1600" dirty="0">
                <a:solidFill>
                  <a:srgbClr val="C00000"/>
                </a:solidFill>
              </a:rPr>
              <a:t>Come anticipato, desidero soffermarmi nella comunicazione odierna su due temi di base:  </a:t>
            </a:r>
          </a:p>
          <a:p>
            <a:r>
              <a:rPr lang="it-IT" sz="1600" dirty="0">
                <a:solidFill>
                  <a:srgbClr val="C00000"/>
                </a:solidFill>
              </a:rPr>
              <a:t>1 - Il contenuto “discrezionale” dell’autorizzazione</a:t>
            </a:r>
          </a:p>
          <a:p>
            <a:r>
              <a:rPr lang="it-IT" sz="1600" dirty="0">
                <a:solidFill>
                  <a:srgbClr val="C00000"/>
                </a:solidFill>
              </a:rPr>
              <a:t>2 - L’insindacabilità e la prevalenza del parere della Soprintendenza</a:t>
            </a:r>
          </a:p>
          <a:p>
            <a:pPr algn="l"/>
            <a:r>
              <a:rPr lang="it-IT" sz="1600" dirty="0">
                <a:solidFill>
                  <a:srgbClr val="212529"/>
                </a:solidFill>
              </a:rPr>
              <a:t> così che possiamo sviluppare nei prossimi tempi un dibattito fondato sulla norma vigente e non su opinioni, più precisamente, desideriamo cercare di articolare un dibattito che scaturisce da una domanda: </a:t>
            </a:r>
          </a:p>
          <a:p>
            <a:r>
              <a:rPr lang="it-IT" sz="1600" dirty="0">
                <a:solidFill>
                  <a:srgbClr val="212529"/>
                </a:solidFill>
              </a:rPr>
              <a:t>il ruolo e il rango delle soprintendenze dopo “perniciosa” postilla risalente al 2010 -in cui la</a:t>
            </a:r>
          </a:p>
          <a:p>
            <a:r>
              <a:rPr lang="it-IT" sz="1600" dirty="0">
                <a:solidFill>
                  <a:srgbClr val="212529"/>
                </a:solidFill>
              </a:rPr>
              <a:t>legge affida alle soprintendenze il potere ex ante ( non più ex post) di valutazioni di merito amministrativo con ampio potere di discrezionalità.</a:t>
            </a:r>
          </a:p>
          <a:p>
            <a:r>
              <a:rPr lang="it-IT" sz="1600" dirty="0">
                <a:solidFill>
                  <a:srgbClr val="212529"/>
                </a:solidFill>
              </a:rPr>
              <a:t>La risposta è dura </a:t>
            </a:r>
            <a:r>
              <a:rPr lang="it-IT" sz="1600" dirty="0" err="1">
                <a:solidFill>
                  <a:srgbClr val="212529"/>
                </a:solidFill>
              </a:rPr>
              <a:t>lex</a:t>
            </a:r>
            <a:r>
              <a:rPr lang="it-IT" sz="1600" dirty="0">
                <a:solidFill>
                  <a:srgbClr val="212529"/>
                </a:solidFill>
              </a:rPr>
              <a:t> sed </a:t>
            </a:r>
            <a:r>
              <a:rPr lang="it-IT" sz="1600" dirty="0" err="1">
                <a:solidFill>
                  <a:srgbClr val="212529"/>
                </a:solidFill>
              </a:rPr>
              <a:t>lex</a:t>
            </a:r>
            <a:r>
              <a:rPr lang="it-IT" sz="1600" dirty="0">
                <a:solidFill>
                  <a:srgbClr val="212529"/>
                </a:solidFill>
              </a:rPr>
              <a:t> ( la legge è dura ma e la legge) . E cosi sarà, sintantoché la Regione Lombardia non approverà definitivamente il suo Piano Paesistico Regionale con il placet ministeriale e tutti i PGT non avranno ottenuto il bollino di PGT con valenza paesaggistica.</a:t>
            </a:r>
          </a:p>
          <a:p>
            <a:r>
              <a:rPr lang="it-IT" sz="1600" dirty="0">
                <a:solidFill>
                  <a:srgbClr val="212529"/>
                </a:solidFill>
              </a:rPr>
              <a:t>Il ruolo degli Architetti nelle Commissioni Paesaggistiche, pertanto, sarà un importante tema all’attenzione di questo Consiglio!</a:t>
            </a:r>
          </a:p>
          <a:p>
            <a:endParaRPr lang="it-IT" sz="1600" b="0" i="0" dirty="0">
              <a:solidFill>
                <a:srgbClr val="212529"/>
              </a:solidFill>
              <a:effectLst/>
            </a:endParaRPr>
          </a:p>
        </p:txBody>
      </p:sp>
      <p:sp>
        <p:nvSpPr>
          <p:cNvPr id="4" name="CasellaDiTesto 3">
            <a:extLst>
              <a:ext uri="{FF2B5EF4-FFF2-40B4-BE49-F238E27FC236}">
                <a16:creationId xmlns:a16="http://schemas.microsoft.com/office/drawing/2014/main" id="{DD7220A0-C62C-414D-A57C-842785AA82B2}"/>
              </a:ext>
            </a:extLst>
          </p:cNvPr>
          <p:cNvSpPr txBox="1"/>
          <p:nvPr/>
        </p:nvSpPr>
        <p:spPr>
          <a:xfrm>
            <a:off x="1608448" y="64169"/>
            <a:ext cx="8249426" cy="584775"/>
          </a:xfrm>
          <a:prstGeom prst="rect">
            <a:avLst/>
          </a:prstGeom>
          <a:noFill/>
          <a:effectLst>
            <a:innerShdw blurRad="63500" dist="50800" dir="18900000">
              <a:prstClr val="black">
                <a:alpha val="50000"/>
              </a:prstClr>
            </a:innerShdw>
          </a:effectLst>
        </p:spPr>
        <p:txBody>
          <a:bodyPr wrap="square">
            <a:spAutoFit/>
          </a:bodyPr>
          <a:lstStyle/>
          <a:p>
            <a:pPr algn="ctr"/>
            <a:r>
              <a:rPr lang="it-IT" sz="3200" dirty="0">
                <a:solidFill>
                  <a:srgbClr val="FFFF00"/>
                </a:solidFill>
                <a:latin typeface="Frutiger Neue LT Pro Light"/>
              </a:rPr>
              <a:t>Il contenuto “discrezionale” dell’autorizzazione</a:t>
            </a:r>
            <a:endParaRPr lang="it-IT" sz="3200" b="0" i="0" u="none" strike="noStrike" baseline="0" dirty="0">
              <a:solidFill>
                <a:srgbClr val="FFFF00"/>
              </a:solidFill>
              <a:latin typeface="Frutiger Neue LT Pro Light"/>
            </a:endParaRPr>
          </a:p>
        </p:txBody>
      </p:sp>
    </p:spTree>
    <p:extLst>
      <p:ext uri="{BB962C8B-B14F-4D97-AF65-F5344CB8AC3E}">
        <p14:creationId xmlns:p14="http://schemas.microsoft.com/office/powerpoint/2010/main" val="244214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1.66667E-6 1.11111E-6 L 1.66667E-6 -0.07222 " pathEditMode="relative" rAng="0" ptsTypes="AA">
                                      <p:cBhvr>
                                        <p:cTn id="6" dur="250" accel="50000" decel="50000" autoRev="1" fill="hold">
                                          <p:stCondLst>
                                            <p:cond delay="0"/>
                                          </p:stCondLst>
                                        </p:cTn>
                                        <p:tgtEl>
                                          <p:spTgt spid="4">
                                            <p:txEl>
                                              <p:pRg st="0" end="0"/>
                                            </p:txEl>
                                          </p:spTgt>
                                        </p:tgtEl>
                                        <p:attrNameLst>
                                          <p:attrName>ppt_x</p:attrName>
                                          <p:attrName>ppt_y</p:attrName>
                                        </p:attrNameLst>
                                      </p:cBhvr>
                                      <p:rCtr x="0" y="-3611"/>
                                    </p:animMotion>
                                    <p:animRot by="1500000">
                                      <p:cBhvr>
                                        <p:cTn id="7" dur="125" fill="hold">
                                          <p:stCondLst>
                                            <p:cond delay="0"/>
                                          </p:stCondLst>
                                        </p:cTn>
                                        <p:tgtEl>
                                          <p:spTgt spid="4">
                                            <p:txEl>
                                              <p:pRg st="0" end="0"/>
                                            </p:txEl>
                                          </p:spTgt>
                                        </p:tgtEl>
                                        <p:attrNameLst>
                                          <p:attrName>r</p:attrName>
                                        </p:attrNameLst>
                                      </p:cBhvr>
                                    </p:animRot>
                                    <p:animRot by="-1500000">
                                      <p:cBhvr>
                                        <p:cTn id="8" dur="125" fill="hold">
                                          <p:stCondLst>
                                            <p:cond delay="125"/>
                                          </p:stCondLst>
                                        </p:cTn>
                                        <p:tgtEl>
                                          <p:spTgt spid="4">
                                            <p:txEl>
                                              <p:pRg st="0" end="0"/>
                                            </p:txEl>
                                          </p:spTgt>
                                        </p:tgtEl>
                                        <p:attrNameLst>
                                          <p:attrName>r</p:attrName>
                                        </p:attrNameLst>
                                      </p:cBhvr>
                                    </p:animRot>
                                    <p:animRot by="-1500000">
                                      <p:cBhvr>
                                        <p:cTn id="9" dur="125" fill="hold">
                                          <p:stCondLst>
                                            <p:cond delay="250"/>
                                          </p:stCondLst>
                                        </p:cTn>
                                        <p:tgtEl>
                                          <p:spTgt spid="4">
                                            <p:txEl>
                                              <p:pRg st="0" end="0"/>
                                            </p:txEl>
                                          </p:spTgt>
                                        </p:tgtEl>
                                        <p:attrNameLst>
                                          <p:attrName>r</p:attrName>
                                        </p:attrNameLst>
                                      </p:cBhvr>
                                    </p:animRot>
                                    <p:animRot by="1500000">
                                      <p:cBhvr>
                                        <p:cTn id="10" dur="125" fill="hold">
                                          <p:stCondLst>
                                            <p:cond delay="375"/>
                                          </p:stCondLst>
                                        </p:cTn>
                                        <p:tgtEl>
                                          <p:spTgt spid="4">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nodeType="clickEffect">
                                  <p:stCondLst>
                                    <p:cond delay="0"/>
                                  </p:stCondLst>
                                  <p:iterate type="lt">
                                    <p:tmPct val="10000"/>
                                  </p:iterate>
                                  <p:childTnLst>
                                    <p:animMotion origin="layout" path="M -1.875E-6 2.59259E-6 L -1.875E-6 -0.07222 " pathEditMode="relative" rAng="0" ptsTypes="AA">
                                      <p:cBhvr>
                                        <p:cTn id="14" dur="250" accel="50000" decel="50000" autoRev="1" fill="hold">
                                          <p:stCondLst>
                                            <p:cond delay="0"/>
                                          </p:stCondLst>
                                        </p:cTn>
                                        <p:tgtEl>
                                          <p:spTgt spid="3">
                                            <p:txEl>
                                              <p:pRg st="0" end="0"/>
                                            </p:txEl>
                                          </p:spTgt>
                                        </p:tgtEl>
                                        <p:attrNameLst>
                                          <p:attrName>ppt_x</p:attrName>
                                          <p:attrName>ppt_y</p:attrName>
                                        </p:attrNameLst>
                                      </p:cBhvr>
                                      <p:rCtr x="0" y="-3611"/>
                                    </p:animMotion>
                                    <p:animRot by="1500000">
                                      <p:cBhvr>
                                        <p:cTn id="15" dur="125" fill="hold">
                                          <p:stCondLst>
                                            <p:cond delay="0"/>
                                          </p:stCondLst>
                                        </p:cTn>
                                        <p:tgtEl>
                                          <p:spTgt spid="3">
                                            <p:txEl>
                                              <p:pRg st="0" end="0"/>
                                            </p:txEl>
                                          </p:spTgt>
                                        </p:tgtEl>
                                        <p:attrNameLst>
                                          <p:attrName>r</p:attrName>
                                        </p:attrNameLst>
                                      </p:cBhvr>
                                    </p:animRot>
                                    <p:animRot by="-1500000">
                                      <p:cBhvr>
                                        <p:cTn id="16" dur="125" fill="hold">
                                          <p:stCondLst>
                                            <p:cond delay="125"/>
                                          </p:stCondLst>
                                        </p:cTn>
                                        <p:tgtEl>
                                          <p:spTgt spid="3">
                                            <p:txEl>
                                              <p:pRg st="0" end="0"/>
                                            </p:txEl>
                                          </p:spTgt>
                                        </p:tgtEl>
                                        <p:attrNameLst>
                                          <p:attrName>r</p:attrName>
                                        </p:attrNameLst>
                                      </p:cBhvr>
                                    </p:animRot>
                                    <p:animRot by="-1500000">
                                      <p:cBhvr>
                                        <p:cTn id="17" dur="125" fill="hold">
                                          <p:stCondLst>
                                            <p:cond delay="250"/>
                                          </p:stCondLst>
                                        </p:cTn>
                                        <p:tgtEl>
                                          <p:spTgt spid="3">
                                            <p:txEl>
                                              <p:pRg st="0" end="0"/>
                                            </p:txEl>
                                          </p:spTgt>
                                        </p:tgtEl>
                                        <p:attrNameLst>
                                          <p:attrName>r</p:attrName>
                                        </p:attrNameLst>
                                      </p:cBhvr>
                                    </p:animRot>
                                    <p:animRot by="1500000">
                                      <p:cBhvr>
                                        <p:cTn id="18"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70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1163053"/>
            <a:ext cx="9915610" cy="5526505"/>
          </a:xfrm>
        </p:spPr>
        <p:txBody>
          <a:bodyPr>
            <a:noAutofit/>
          </a:bodyPr>
          <a:lstStyle/>
          <a:p>
            <a:r>
              <a:rPr lang="it-IT" sz="2400" dirty="0">
                <a:solidFill>
                  <a:srgbClr val="212529"/>
                </a:solidFill>
                <a:latin typeface="-apple-system"/>
              </a:rPr>
              <a:t>L’“autorizzazione paesaggistica” è finalizzata alla “</a:t>
            </a:r>
            <a:r>
              <a:rPr lang="it-IT" sz="2400" b="1" dirty="0">
                <a:solidFill>
                  <a:srgbClr val="FF0000"/>
                </a:solidFill>
                <a:latin typeface="-apple-system"/>
              </a:rPr>
              <a:t>verifica della compatibilità fra interesse paesaggistico tutelato e intervento progettato</a:t>
            </a:r>
            <a:r>
              <a:rPr lang="it-IT" sz="2400" dirty="0">
                <a:solidFill>
                  <a:srgbClr val="212529"/>
                </a:solidFill>
                <a:latin typeface="-apple-system"/>
              </a:rPr>
              <a:t>” (art. 146, co.3) e si fonda sui pareri </a:t>
            </a:r>
            <a:r>
              <a:rPr lang="it-IT" sz="2400" b="1" dirty="0">
                <a:solidFill>
                  <a:srgbClr val="212529"/>
                </a:solidFill>
                <a:latin typeface="-apple-system"/>
              </a:rPr>
              <a:t>regionale</a:t>
            </a:r>
            <a:r>
              <a:rPr lang="it-IT" sz="2400" dirty="0">
                <a:solidFill>
                  <a:srgbClr val="212529"/>
                </a:solidFill>
                <a:latin typeface="-apple-system"/>
              </a:rPr>
              <a:t> e </a:t>
            </a:r>
            <a:r>
              <a:rPr lang="it-IT" sz="2400" b="1" dirty="0">
                <a:solidFill>
                  <a:srgbClr val="212529"/>
                </a:solidFill>
                <a:latin typeface="-apple-system"/>
              </a:rPr>
              <a:t>statale</a:t>
            </a:r>
            <a:r>
              <a:rPr lang="it-IT" sz="2400" dirty="0">
                <a:solidFill>
                  <a:srgbClr val="212529"/>
                </a:solidFill>
                <a:latin typeface="-apple-system"/>
              </a:rPr>
              <a:t> (Soprintendenza).</a:t>
            </a:r>
          </a:p>
          <a:p>
            <a:r>
              <a:rPr lang="it-IT" sz="2400" dirty="0">
                <a:solidFill>
                  <a:srgbClr val="212529"/>
                </a:solidFill>
                <a:latin typeface="-apple-system"/>
              </a:rPr>
              <a:t>Si parla dunque di “</a:t>
            </a:r>
            <a:r>
              <a:rPr lang="it-IT" sz="2400" b="1" dirty="0">
                <a:solidFill>
                  <a:srgbClr val="212529"/>
                </a:solidFill>
                <a:latin typeface="-apple-system"/>
              </a:rPr>
              <a:t>compatibilità</a:t>
            </a:r>
            <a:r>
              <a:rPr lang="it-IT" sz="2400" dirty="0">
                <a:solidFill>
                  <a:srgbClr val="212529"/>
                </a:solidFill>
                <a:latin typeface="-apple-system"/>
              </a:rPr>
              <a:t>” e non di conformità”.</a:t>
            </a:r>
          </a:p>
          <a:p>
            <a:endParaRPr lang="it-IT" sz="2400" dirty="0">
              <a:solidFill>
                <a:srgbClr val="212529"/>
              </a:solidFill>
              <a:latin typeface="-apple-system"/>
            </a:endParaRPr>
          </a:p>
          <a:p>
            <a:r>
              <a:rPr lang="it-IT" sz="2400" dirty="0">
                <a:solidFill>
                  <a:srgbClr val="212529"/>
                </a:solidFill>
                <a:latin typeface="-apple-system"/>
              </a:rPr>
              <a:t>Come intuibile anche parlando di «condono», la  </a:t>
            </a:r>
            <a:r>
              <a:rPr lang="it-IT" sz="2400" b="1" dirty="0">
                <a:solidFill>
                  <a:srgbClr val="FF0000"/>
                </a:solidFill>
                <a:latin typeface="-apple-system"/>
              </a:rPr>
              <a:t>conformità</a:t>
            </a:r>
            <a:r>
              <a:rPr lang="it-IT" sz="2400" dirty="0">
                <a:solidFill>
                  <a:srgbClr val="212529"/>
                </a:solidFill>
                <a:latin typeface="-apple-system"/>
              </a:rPr>
              <a:t> e la </a:t>
            </a:r>
            <a:r>
              <a:rPr lang="it-IT" sz="2400" b="1" dirty="0">
                <a:solidFill>
                  <a:schemeClr val="accent1">
                    <a:lumMod val="60000"/>
                    <a:lumOff val="40000"/>
                  </a:schemeClr>
                </a:solidFill>
                <a:latin typeface="-apple-system"/>
              </a:rPr>
              <a:t>compatibilità</a:t>
            </a:r>
            <a:r>
              <a:rPr lang="it-IT" sz="2400" dirty="0">
                <a:solidFill>
                  <a:srgbClr val="212529"/>
                </a:solidFill>
                <a:latin typeface="-apple-system"/>
              </a:rPr>
              <a:t> non sono sinonimi: la conformità comporta una valutazione di rispondenza a parametri definiti oggettivamente, la compatibilità significa “non contrasto” e (nel caso in esame) non contrasto con i valori di tutela del bene che non sono individuati analiticamente e oggettivamente a priori ma soggiacciono ad una </a:t>
            </a:r>
            <a:r>
              <a:rPr lang="it-IT" sz="2800" b="1" dirty="0">
                <a:solidFill>
                  <a:schemeClr val="tx1"/>
                </a:solidFill>
                <a:latin typeface="-apple-system"/>
              </a:rPr>
              <a:t>valutazione discrezionale</a:t>
            </a:r>
            <a:r>
              <a:rPr lang="it-IT" sz="2400" dirty="0">
                <a:solidFill>
                  <a:srgbClr val="212529"/>
                </a:solidFill>
                <a:latin typeface="-apple-system"/>
              </a:rPr>
              <a:t>.</a:t>
            </a:r>
            <a:endParaRPr lang="it-IT" sz="1600" b="0" i="0" dirty="0">
              <a:solidFill>
                <a:srgbClr val="212529"/>
              </a:solidFill>
              <a:effectLst/>
              <a:latin typeface="-apple-system"/>
            </a:endParaRPr>
          </a:p>
        </p:txBody>
      </p:sp>
      <p:sp>
        <p:nvSpPr>
          <p:cNvPr id="4" name="CasellaDiTesto 3">
            <a:extLst>
              <a:ext uri="{FF2B5EF4-FFF2-40B4-BE49-F238E27FC236}">
                <a16:creationId xmlns:a16="http://schemas.microsoft.com/office/drawing/2014/main" id="{DD7220A0-C62C-414D-A57C-842785AA82B2}"/>
              </a:ext>
            </a:extLst>
          </p:cNvPr>
          <p:cNvSpPr txBox="1"/>
          <p:nvPr/>
        </p:nvSpPr>
        <p:spPr>
          <a:xfrm>
            <a:off x="1608448" y="64169"/>
            <a:ext cx="8249426" cy="584775"/>
          </a:xfrm>
          <a:prstGeom prst="rect">
            <a:avLst/>
          </a:prstGeom>
          <a:noFill/>
          <a:effectLst>
            <a:innerShdw blurRad="63500" dist="50800" dir="18900000">
              <a:prstClr val="black">
                <a:alpha val="50000"/>
              </a:prstClr>
            </a:innerShdw>
          </a:effectLst>
        </p:spPr>
        <p:txBody>
          <a:bodyPr wrap="square">
            <a:spAutoFit/>
          </a:bodyPr>
          <a:lstStyle/>
          <a:p>
            <a:pPr algn="ctr"/>
            <a:r>
              <a:rPr lang="it-IT" sz="3200" dirty="0">
                <a:solidFill>
                  <a:srgbClr val="FFFF00"/>
                </a:solidFill>
                <a:latin typeface="Frutiger Neue LT Pro Light"/>
              </a:rPr>
              <a:t>Il contenuto “discrezionale” dell’autorizzazione</a:t>
            </a:r>
            <a:endParaRPr lang="it-IT" sz="3200" b="0" i="0" u="none" strike="noStrike" baseline="0" dirty="0">
              <a:solidFill>
                <a:srgbClr val="FFFF00"/>
              </a:solidFill>
              <a:latin typeface="Frutiger Neue LT Pro Light"/>
            </a:endParaRPr>
          </a:p>
        </p:txBody>
      </p:sp>
    </p:spTree>
    <p:extLst>
      <p:ext uri="{BB962C8B-B14F-4D97-AF65-F5344CB8AC3E}">
        <p14:creationId xmlns:p14="http://schemas.microsoft.com/office/powerpoint/2010/main" val="28619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1.66667E-6 1.11111E-6 L 1.66667E-6 -0.07222 " pathEditMode="relative" rAng="0" ptsTypes="AA">
                                      <p:cBhvr>
                                        <p:cTn id="6" dur="250" accel="50000" decel="50000" autoRev="1" fill="hold">
                                          <p:stCondLst>
                                            <p:cond delay="0"/>
                                          </p:stCondLst>
                                        </p:cTn>
                                        <p:tgtEl>
                                          <p:spTgt spid="4">
                                            <p:txEl>
                                              <p:pRg st="0" end="0"/>
                                            </p:txEl>
                                          </p:spTgt>
                                        </p:tgtEl>
                                        <p:attrNameLst>
                                          <p:attrName>ppt_x</p:attrName>
                                          <p:attrName>ppt_y</p:attrName>
                                        </p:attrNameLst>
                                      </p:cBhvr>
                                      <p:rCtr x="0" y="-3611"/>
                                    </p:animMotion>
                                    <p:animRot by="1500000">
                                      <p:cBhvr>
                                        <p:cTn id="7" dur="125" fill="hold">
                                          <p:stCondLst>
                                            <p:cond delay="0"/>
                                          </p:stCondLst>
                                        </p:cTn>
                                        <p:tgtEl>
                                          <p:spTgt spid="4">
                                            <p:txEl>
                                              <p:pRg st="0" end="0"/>
                                            </p:txEl>
                                          </p:spTgt>
                                        </p:tgtEl>
                                        <p:attrNameLst>
                                          <p:attrName>r</p:attrName>
                                        </p:attrNameLst>
                                      </p:cBhvr>
                                    </p:animRot>
                                    <p:animRot by="-1500000">
                                      <p:cBhvr>
                                        <p:cTn id="8" dur="125" fill="hold">
                                          <p:stCondLst>
                                            <p:cond delay="125"/>
                                          </p:stCondLst>
                                        </p:cTn>
                                        <p:tgtEl>
                                          <p:spTgt spid="4">
                                            <p:txEl>
                                              <p:pRg st="0" end="0"/>
                                            </p:txEl>
                                          </p:spTgt>
                                        </p:tgtEl>
                                        <p:attrNameLst>
                                          <p:attrName>r</p:attrName>
                                        </p:attrNameLst>
                                      </p:cBhvr>
                                    </p:animRot>
                                    <p:animRot by="-1500000">
                                      <p:cBhvr>
                                        <p:cTn id="9" dur="125" fill="hold">
                                          <p:stCondLst>
                                            <p:cond delay="250"/>
                                          </p:stCondLst>
                                        </p:cTn>
                                        <p:tgtEl>
                                          <p:spTgt spid="4">
                                            <p:txEl>
                                              <p:pRg st="0" end="0"/>
                                            </p:txEl>
                                          </p:spTgt>
                                        </p:tgtEl>
                                        <p:attrNameLst>
                                          <p:attrName>r</p:attrName>
                                        </p:attrNameLst>
                                      </p:cBhvr>
                                    </p:animRot>
                                    <p:animRot by="1500000">
                                      <p:cBhvr>
                                        <p:cTn id="10" dur="125" fill="hold">
                                          <p:stCondLst>
                                            <p:cond delay="375"/>
                                          </p:stCondLst>
                                        </p:cTn>
                                        <p:tgtEl>
                                          <p:spTgt spid="4">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70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1163053"/>
            <a:ext cx="9915610" cy="5526505"/>
          </a:xfrm>
        </p:spPr>
        <p:txBody>
          <a:bodyPr>
            <a:noAutofit/>
          </a:bodyPr>
          <a:lstStyle/>
          <a:p>
            <a:r>
              <a:rPr lang="it-IT" sz="2400" dirty="0">
                <a:solidFill>
                  <a:srgbClr val="212529"/>
                </a:solidFill>
                <a:latin typeface="-apple-system"/>
              </a:rPr>
              <a:t>La giurisprudenza recente è costante nel ritenere che, mentre nel passato regime (ante Codice) il potere della Soprintendenza era di mero controllo di legittimità, ora invece la sua valutazione assume valore di approfondimento di merito e, come tale, può essere espresso nella più ampia discrezionalità tecnica sindacabile solo per incoerenza, irragionevolezza o errore tecnico (così il Consiglio di Stato sez. VI - 15/05/2017, n. 2262).</a:t>
            </a:r>
          </a:p>
          <a:p>
            <a:r>
              <a:rPr lang="it-IT" sz="2400" dirty="0">
                <a:solidFill>
                  <a:srgbClr val="212529"/>
                </a:solidFill>
                <a:latin typeface="-apple-system"/>
              </a:rPr>
              <a:t>Di fatto il potere della Soprintendenza appare di molto ampliato rispetto al previgente regime e, conseguentemente, quello locale (regionale e/o comunale) assai ridimensionato.</a:t>
            </a:r>
          </a:p>
          <a:p>
            <a:r>
              <a:rPr lang="it-IT" sz="2400" b="1" i="0" dirty="0">
                <a:solidFill>
                  <a:schemeClr val="tx1"/>
                </a:solidFill>
                <a:effectLst/>
                <a:latin typeface="-apple-system"/>
              </a:rPr>
              <a:t>E da questo nasce la necessità di una approfondita analisi sul percorso formativo, sul ruolo e sul rango degli attori in campo!!!!</a:t>
            </a:r>
            <a:endParaRPr lang="it-IT" sz="1600" b="1" i="0" dirty="0">
              <a:solidFill>
                <a:schemeClr val="tx1"/>
              </a:solidFill>
              <a:effectLst/>
              <a:latin typeface="-apple-system"/>
            </a:endParaRPr>
          </a:p>
        </p:txBody>
      </p:sp>
      <p:sp>
        <p:nvSpPr>
          <p:cNvPr id="4" name="CasellaDiTesto 3">
            <a:extLst>
              <a:ext uri="{FF2B5EF4-FFF2-40B4-BE49-F238E27FC236}">
                <a16:creationId xmlns:a16="http://schemas.microsoft.com/office/drawing/2014/main" id="{DD7220A0-C62C-414D-A57C-842785AA82B2}"/>
              </a:ext>
            </a:extLst>
          </p:cNvPr>
          <p:cNvSpPr txBox="1"/>
          <p:nvPr/>
        </p:nvSpPr>
        <p:spPr>
          <a:xfrm>
            <a:off x="1608448" y="64169"/>
            <a:ext cx="8249426" cy="1077218"/>
          </a:xfrm>
          <a:prstGeom prst="rect">
            <a:avLst/>
          </a:prstGeom>
          <a:noFill/>
          <a:effectLst>
            <a:innerShdw blurRad="63500" dist="50800" dir="18900000">
              <a:prstClr val="black">
                <a:alpha val="50000"/>
              </a:prstClr>
            </a:innerShdw>
          </a:effectLst>
        </p:spPr>
        <p:txBody>
          <a:bodyPr wrap="square">
            <a:spAutoFit/>
          </a:bodyPr>
          <a:lstStyle/>
          <a:p>
            <a:pPr algn="ctr"/>
            <a:r>
              <a:rPr lang="it-IT" sz="3200" b="1" dirty="0">
                <a:solidFill>
                  <a:srgbClr val="FFFF00"/>
                </a:solidFill>
                <a:latin typeface="Frutiger Neue LT Pro Light"/>
              </a:rPr>
              <a:t>L’insindacabilità e la prevalenza del parere della Soprintendenza</a:t>
            </a:r>
            <a:endParaRPr lang="it-IT" sz="3200" b="1" i="0" u="none" strike="noStrike" baseline="0" dirty="0">
              <a:solidFill>
                <a:srgbClr val="FFFF00"/>
              </a:solidFill>
              <a:latin typeface="Frutiger Neue LT Pro Light"/>
            </a:endParaRPr>
          </a:p>
        </p:txBody>
      </p:sp>
    </p:spTree>
    <p:extLst>
      <p:ext uri="{BB962C8B-B14F-4D97-AF65-F5344CB8AC3E}">
        <p14:creationId xmlns:p14="http://schemas.microsoft.com/office/powerpoint/2010/main" val="57134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1.66667E-6 2.96296E-6 L 1.66667E-6 -0.07223 " pathEditMode="relative" rAng="0" ptsTypes="AA">
                                      <p:cBhvr>
                                        <p:cTn id="6" dur="250" accel="50000" decel="50000" autoRev="1" fill="hold">
                                          <p:stCondLst>
                                            <p:cond delay="0"/>
                                          </p:stCondLst>
                                        </p:cTn>
                                        <p:tgtEl>
                                          <p:spTgt spid="4">
                                            <p:txEl>
                                              <p:pRg st="0" end="0"/>
                                            </p:txEl>
                                          </p:spTgt>
                                        </p:tgtEl>
                                        <p:attrNameLst>
                                          <p:attrName>ppt_x</p:attrName>
                                          <p:attrName>ppt_y</p:attrName>
                                        </p:attrNameLst>
                                      </p:cBhvr>
                                      <p:rCtr x="0" y="-3611"/>
                                    </p:animMotion>
                                    <p:animRot by="1500000">
                                      <p:cBhvr>
                                        <p:cTn id="7" dur="125" fill="hold">
                                          <p:stCondLst>
                                            <p:cond delay="0"/>
                                          </p:stCondLst>
                                        </p:cTn>
                                        <p:tgtEl>
                                          <p:spTgt spid="4">
                                            <p:txEl>
                                              <p:pRg st="0" end="0"/>
                                            </p:txEl>
                                          </p:spTgt>
                                        </p:tgtEl>
                                        <p:attrNameLst>
                                          <p:attrName>r</p:attrName>
                                        </p:attrNameLst>
                                      </p:cBhvr>
                                    </p:animRot>
                                    <p:animRot by="-1500000">
                                      <p:cBhvr>
                                        <p:cTn id="8" dur="125" fill="hold">
                                          <p:stCondLst>
                                            <p:cond delay="125"/>
                                          </p:stCondLst>
                                        </p:cTn>
                                        <p:tgtEl>
                                          <p:spTgt spid="4">
                                            <p:txEl>
                                              <p:pRg st="0" end="0"/>
                                            </p:txEl>
                                          </p:spTgt>
                                        </p:tgtEl>
                                        <p:attrNameLst>
                                          <p:attrName>r</p:attrName>
                                        </p:attrNameLst>
                                      </p:cBhvr>
                                    </p:animRot>
                                    <p:animRot by="-1500000">
                                      <p:cBhvr>
                                        <p:cTn id="9" dur="125" fill="hold">
                                          <p:stCondLst>
                                            <p:cond delay="250"/>
                                          </p:stCondLst>
                                        </p:cTn>
                                        <p:tgtEl>
                                          <p:spTgt spid="4">
                                            <p:txEl>
                                              <p:pRg st="0" end="0"/>
                                            </p:txEl>
                                          </p:spTgt>
                                        </p:tgtEl>
                                        <p:attrNameLst>
                                          <p:attrName>r</p:attrName>
                                        </p:attrNameLst>
                                      </p:cBhvr>
                                    </p:animRot>
                                    <p:animRot by="1500000">
                                      <p:cBhvr>
                                        <p:cTn id="10" dur="125" fill="hold">
                                          <p:stCondLst>
                                            <p:cond delay="375"/>
                                          </p:stCondLst>
                                        </p:cTn>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70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1163053"/>
            <a:ext cx="9915610" cy="5526505"/>
          </a:xfrm>
        </p:spPr>
        <p:txBody>
          <a:bodyPr>
            <a:noAutofit/>
          </a:bodyPr>
          <a:lstStyle/>
          <a:p>
            <a:r>
              <a:rPr lang="it-IT" dirty="0">
                <a:solidFill>
                  <a:srgbClr val="212529"/>
                </a:solidFill>
                <a:latin typeface="-apple-system"/>
              </a:rPr>
              <a:t>Sul piano procedurale, infatti, appare delicato ed imbarazzante fare sintesi tra pareri regionali e pareri statali: </a:t>
            </a:r>
            <a:endParaRPr lang="it-IT" dirty="0">
              <a:solidFill>
                <a:schemeClr val="bg1"/>
              </a:solidFill>
              <a:latin typeface="-apple-system"/>
            </a:endParaRPr>
          </a:p>
          <a:p>
            <a:pPr marL="457200" indent="-457200">
              <a:buClrTx/>
              <a:buFont typeface="+mj-lt"/>
              <a:buAutoNum type="arabicPeriod"/>
            </a:pPr>
            <a:r>
              <a:rPr lang="it-IT" dirty="0">
                <a:solidFill>
                  <a:schemeClr val="bg1"/>
                </a:solidFill>
                <a:latin typeface="-apple-system"/>
              </a:rPr>
              <a:t>Se entrambi i pareri sono contrari nulla quaestio;</a:t>
            </a:r>
          </a:p>
          <a:p>
            <a:pPr marL="457200" indent="-457200">
              <a:buClrTx/>
              <a:buFont typeface="+mj-lt"/>
              <a:buAutoNum type="arabicPeriod"/>
            </a:pPr>
            <a:r>
              <a:rPr lang="it-IT" dirty="0">
                <a:solidFill>
                  <a:schemeClr val="bg1"/>
                </a:solidFill>
                <a:latin typeface="-apple-system"/>
              </a:rPr>
              <a:t>Se i due pareri sono condizionati, ma con condizioni diverse, quelle che andranno poste nell’atto saranno quelle della soprintendenza;</a:t>
            </a:r>
          </a:p>
          <a:p>
            <a:pPr marL="457200" indent="-457200">
              <a:buClrTx/>
              <a:buFont typeface="+mj-lt"/>
              <a:buAutoNum type="arabicPeriod"/>
            </a:pPr>
            <a:r>
              <a:rPr lang="it-IT" dirty="0">
                <a:solidFill>
                  <a:schemeClr val="bg1"/>
                </a:solidFill>
                <a:latin typeface="-apple-system"/>
              </a:rPr>
              <a:t>Se il parere della regione (comune) è favorevole e quello della Soprintendenza contrario l’esito sarà un diniego (ma qualche imbarazzo ci sarà nel dover comunicare da parte dell’“amministrazione competente” un diniego sulla base di un parere altrui a smentita delle proprie valutazioni formalizzate nella “proposta di provvedimento”);</a:t>
            </a:r>
          </a:p>
          <a:p>
            <a:pPr marL="457200" indent="-457200">
              <a:buClrTx/>
              <a:buFont typeface="+mj-lt"/>
              <a:buAutoNum type="arabicPeriod"/>
            </a:pPr>
            <a:r>
              <a:rPr lang="it-IT" dirty="0">
                <a:solidFill>
                  <a:schemeClr val="bg1"/>
                </a:solidFill>
                <a:latin typeface="-apple-system"/>
              </a:rPr>
              <a:t>Se il parere della regione (comune) fosse contrario e quello della Soprintendenza favorevole ….. la giurisprudenza dice che quello della Soprintendenza prevale comunque e la regione (comune) dovrà rilasciare un atto autor</a:t>
            </a:r>
            <a:r>
              <a:rPr lang="it-IT" dirty="0">
                <a:solidFill>
                  <a:srgbClr val="212529"/>
                </a:solidFill>
                <a:latin typeface="-apple-system"/>
              </a:rPr>
              <a:t>izzativo cui era contraria, a smentita, ancora una volta della propria “proposta”.</a:t>
            </a:r>
          </a:p>
          <a:p>
            <a:endParaRPr lang="it-IT" sz="1600" b="1" i="0" dirty="0">
              <a:solidFill>
                <a:schemeClr val="tx1"/>
              </a:solidFill>
              <a:effectLst/>
              <a:latin typeface="-apple-system"/>
            </a:endParaRPr>
          </a:p>
        </p:txBody>
      </p:sp>
      <p:sp>
        <p:nvSpPr>
          <p:cNvPr id="4" name="CasellaDiTesto 3">
            <a:extLst>
              <a:ext uri="{FF2B5EF4-FFF2-40B4-BE49-F238E27FC236}">
                <a16:creationId xmlns:a16="http://schemas.microsoft.com/office/drawing/2014/main" id="{DD7220A0-C62C-414D-A57C-842785AA82B2}"/>
              </a:ext>
            </a:extLst>
          </p:cNvPr>
          <p:cNvSpPr txBox="1"/>
          <p:nvPr/>
        </p:nvSpPr>
        <p:spPr>
          <a:xfrm>
            <a:off x="1608448" y="64169"/>
            <a:ext cx="8249426" cy="1077218"/>
          </a:xfrm>
          <a:prstGeom prst="rect">
            <a:avLst/>
          </a:prstGeom>
          <a:noFill/>
          <a:effectLst>
            <a:innerShdw blurRad="63500" dist="50800" dir="18900000">
              <a:prstClr val="black">
                <a:alpha val="50000"/>
              </a:prstClr>
            </a:innerShdw>
          </a:effectLst>
        </p:spPr>
        <p:txBody>
          <a:bodyPr wrap="square">
            <a:spAutoFit/>
          </a:bodyPr>
          <a:lstStyle/>
          <a:p>
            <a:pPr algn="ctr"/>
            <a:r>
              <a:rPr lang="it-IT" sz="3200" b="1" dirty="0">
                <a:solidFill>
                  <a:srgbClr val="FFFF00"/>
                </a:solidFill>
                <a:latin typeface="Frutiger Neue LT Pro Light"/>
              </a:rPr>
              <a:t>L’insindacabilità e la prevalenza del parere della Soprintendenza</a:t>
            </a:r>
            <a:endParaRPr lang="it-IT" sz="3200" b="1" i="0" u="none" strike="noStrike" baseline="0" dirty="0">
              <a:solidFill>
                <a:srgbClr val="FFFF00"/>
              </a:solidFill>
              <a:latin typeface="Frutiger Neue LT Pro Light"/>
            </a:endParaRPr>
          </a:p>
        </p:txBody>
      </p:sp>
    </p:spTree>
    <p:extLst>
      <p:ext uri="{BB962C8B-B14F-4D97-AF65-F5344CB8AC3E}">
        <p14:creationId xmlns:p14="http://schemas.microsoft.com/office/powerpoint/2010/main" val="305400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1.66667E-6 2.96296E-6 L 1.66667E-6 -0.07223 " pathEditMode="relative" rAng="0" ptsTypes="AA">
                                      <p:cBhvr>
                                        <p:cTn id="6" dur="250" accel="50000" decel="50000" autoRev="1" fill="hold">
                                          <p:stCondLst>
                                            <p:cond delay="0"/>
                                          </p:stCondLst>
                                        </p:cTn>
                                        <p:tgtEl>
                                          <p:spTgt spid="4">
                                            <p:txEl>
                                              <p:pRg st="0" end="0"/>
                                            </p:txEl>
                                          </p:spTgt>
                                        </p:tgtEl>
                                        <p:attrNameLst>
                                          <p:attrName>ppt_x</p:attrName>
                                          <p:attrName>ppt_y</p:attrName>
                                        </p:attrNameLst>
                                      </p:cBhvr>
                                      <p:rCtr x="0" y="-3611"/>
                                    </p:animMotion>
                                    <p:animRot by="1500000">
                                      <p:cBhvr>
                                        <p:cTn id="7" dur="125" fill="hold">
                                          <p:stCondLst>
                                            <p:cond delay="0"/>
                                          </p:stCondLst>
                                        </p:cTn>
                                        <p:tgtEl>
                                          <p:spTgt spid="4">
                                            <p:txEl>
                                              <p:pRg st="0" end="0"/>
                                            </p:txEl>
                                          </p:spTgt>
                                        </p:tgtEl>
                                        <p:attrNameLst>
                                          <p:attrName>r</p:attrName>
                                        </p:attrNameLst>
                                      </p:cBhvr>
                                    </p:animRot>
                                    <p:animRot by="-1500000">
                                      <p:cBhvr>
                                        <p:cTn id="8" dur="125" fill="hold">
                                          <p:stCondLst>
                                            <p:cond delay="125"/>
                                          </p:stCondLst>
                                        </p:cTn>
                                        <p:tgtEl>
                                          <p:spTgt spid="4">
                                            <p:txEl>
                                              <p:pRg st="0" end="0"/>
                                            </p:txEl>
                                          </p:spTgt>
                                        </p:tgtEl>
                                        <p:attrNameLst>
                                          <p:attrName>r</p:attrName>
                                        </p:attrNameLst>
                                      </p:cBhvr>
                                    </p:animRot>
                                    <p:animRot by="-1500000">
                                      <p:cBhvr>
                                        <p:cTn id="9" dur="125" fill="hold">
                                          <p:stCondLst>
                                            <p:cond delay="250"/>
                                          </p:stCondLst>
                                        </p:cTn>
                                        <p:tgtEl>
                                          <p:spTgt spid="4">
                                            <p:txEl>
                                              <p:pRg st="0" end="0"/>
                                            </p:txEl>
                                          </p:spTgt>
                                        </p:tgtEl>
                                        <p:attrNameLst>
                                          <p:attrName>r</p:attrName>
                                        </p:attrNameLst>
                                      </p:cBhvr>
                                    </p:animRot>
                                    <p:animRot by="1500000">
                                      <p:cBhvr>
                                        <p:cTn id="10" dur="125" fill="hold">
                                          <p:stCondLst>
                                            <p:cond delay="375"/>
                                          </p:stCondLst>
                                        </p:cTn>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70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1163053"/>
            <a:ext cx="9915610" cy="5526505"/>
          </a:xfrm>
        </p:spPr>
        <p:txBody>
          <a:bodyPr>
            <a:noAutofit/>
          </a:bodyPr>
          <a:lstStyle/>
          <a:p>
            <a:r>
              <a:rPr lang="it-IT" sz="1600" b="1" i="0" dirty="0">
                <a:solidFill>
                  <a:schemeClr val="bg1"/>
                </a:solidFill>
                <a:effectLst/>
                <a:latin typeface="-apple-system"/>
              </a:rPr>
              <a:t>il T.A.R. Lazio sez. II - Roma, 11/09/2020, n. 9528 che afferma “Il parere successivamente reso in senso favorevole dalla Soprintendenza supera ed assorbe la proposta contraria della Commissione Comunale, poiché assume natura, oltre che obbligatoria, anche vincolante, con il quale la Soprintendenza esercita non più un sindacato di legittimità ex post ……………….. ma un potere che consente di effettuare ex ante valutazioni di merito amministrativo, con poteri di cogestione del vincolo paesaggistico. …………….. . La scansione procedimentale appena riportata assegna, quindi una inequivoca prevalenza delle valutazioni fatte dall'Autorità Statale (sebbene effettuate in sede consultiva) che, quindi, dovranno essere formalmente recepite nell'atto finale, conclusivo del procedimento, dall'ente (comunale o regionale) competente al rilascio dell'autorizzazione paesaggistica”.</a:t>
            </a:r>
          </a:p>
          <a:p>
            <a:endParaRPr lang="it-IT" sz="1600" b="1" dirty="0">
              <a:solidFill>
                <a:schemeClr val="bg1"/>
              </a:solidFill>
              <a:latin typeface="-apple-system"/>
            </a:endParaRPr>
          </a:p>
          <a:p>
            <a:r>
              <a:rPr lang="it-IT" sz="1600" b="1" i="0" dirty="0">
                <a:solidFill>
                  <a:schemeClr val="bg1"/>
                </a:solidFill>
                <a:effectLst/>
                <a:latin typeface="-apple-system"/>
              </a:rPr>
              <a:t>Conforme il T.A.R. Campania sez. VI - Napoli, 29/06/2018, n. 4324 “Nel procedimento di rilascio dell'autorizzazione paesaggistica, con l'entrata in vigore, a regime (dal 1 gennaio 2010), dell'art. 146 del Codice dei beni culturali e del paesaggio (</a:t>
            </a:r>
            <a:r>
              <a:rPr lang="it-IT" sz="1600" b="1" i="0" dirty="0" err="1">
                <a:solidFill>
                  <a:schemeClr val="bg1"/>
                </a:solidFill>
                <a:effectLst/>
                <a:latin typeface="-apple-system"/>
              </a:rPr>
              <a:t>d.lg.</a:t>
            </a:r>
            <a:r>
              <a:rPr lang="it-IT" sz="1600" b="1" i="0" dirty="0">
                <a:solidFill>
                  <a:schemeClr val="bg1"/>
                </a:solidFill>
                <a:effectLst/>
                <a:latin typeface="-apple-system"/>
              </a:rPr>
              <a:t> 22 gennaio 2004 n. 42), che attribuisce al previo parere della Soprintendenza natura vincolante, la Soprintendenza esercita, non più un sindacato di mera legittimità (come previsto dall'art. 159, </a:t>
            </a:r>
            <a:r>
              <a:rPr lang="it-IT" sz="1600" b="1" i="0" dirty="0" err="1">
                <a:solidFill>
                  <a:schemeClr val="bg1"/>
                </a:solidFill>
                <a:effectLst/>
                <a:latin typeface="-apple-system"/>
              </a:rPr>
              <a:t>d.lg.</a:t>
            </a:r>
            <a:r>
              <a:rPr lang="it-IT" sz="1600" b="1" i="0" dirty="0">
                <a:solidFill>
                  <a:schemeClr val="bg1"/>
                </a:solidFill>
                <a:effectLst/>
                <a:latin typeface="-apple-system"/>
              </a:rPr>
              <a:t> n. 42/2004, nel regime transitorio fino al 31 dicembre 2009) ……….. ma una valutazione di merito amministrativo, espressione dei nuovi poteri di cogestione del vincolo paesaggistico. ……………. il parere che viene reso dalla Soprintendenza è atto di discrezionalità tecnica ……………………… . La natura vincolante del parere della Sovrintendenza, quale autorità deputata alla tutela del vincolo, rende recessiva ogni diversa determinazione adottata dall'autorità comunale subdelegata”.</a:t>
            </a:r>
          </a:p>
        </p:txBody>
      </p:sp>
      <p:sp>
        <p:nvSpPr>
          <p:cNvPr id="4" name="CasellaDiTesto 3">
            <a:extLst>
              <a:ext uri="{FF2B5EF4-FFF2-40B4-BE49-F238E27FC236}">
                <a16:creationId xmlns:a16="http://schemas.microsoft.com/office/drawing/2014/main" id="{DD7220A0-C62C-414D-A57C-842785AA82B2}"/>
              </a:ext>
            </a:extLst>
          </p:cNvPr>
          <p:cNvSpPr txBox="1"/>
          <p:nvPr/>
        </p:nvSpPr>
        <p:spPr>
          <a:xfrm>
            <a:off x="1608448" y="64169"/>
            <a:ext cx="8249426" cy="1077218"/>
          </a:xfrm>
          <a:prstGeom prst="rect">
            <a:avLst/>
          </a:prstGeom>
          <a:noFill/>
          <a:effectLst>
            <a:innerShdw blurRad="63500" dist="50800" dir="18900000">
              <a:prstClr val="black">
                <a:alpha val="50000"/>
              </a:prstClr>
            </a:innerShdw>
          </a:effectLst>
        </p:spPr>
        <p:txBody>
          <a:bodyPr wrap="square">
            <a:spAutoFit/>
          </a:bodyPr>
          <a:lstStyle/>
          <a:p>
            <a:pPr algn="ctr"/>
            <a:r>
              <a:rPr lang="it-IT" sz="3200" b="1" dirty="0">
                <a:solidFill>
                  <a:srgbClr val="FFFF00"/>
                </a:solidFill>
                <a:latin typeface="Frutiger Neue LT Pro Light"/>
              </a:rPr>
              <a:t>L’insindacabilità e la prevalenza del parere della Soprintendenza</a:t>
            </a:r>
            <a:endParaRPr lang="it-IT" sz="3200" b="1" i="0" u="none" strike="noStrike" baseline="0" dirty="0">
              <a:solidFill>
                <a:srgbClr val="FFFF00"/>
              </a:solidFill>
              <a:latin typeface="Frutiger Neue LT Pro Light"/>
            </a:endParaRPr>
          </a:p>
        </p:txBody>
      </p:sp>
    </p:spTree>
    <p:extLst>
      <p:ext uri="{BB962C8B-B14F-4D97-AF65-F5344CB8AC3E}">
        <p14:creationId xmlns:p14="http://schemas.microsoft.com/office/powerpoint/2010/main" val="373827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1.66667E-6 2.96296E-6 L 1.66667E-6 -0.07223 " pathEditMode="relative" rAng="0" ptsTypes="AA">
                                      <p:cBhvr>
                                        <p:cTn id="6" dur="250" accel="50000" decel="50000" autoRev="1" fill="hold">
                                          <p:stCondLst>
                                            <p:cond delay="0"/>
                                          </p:stCondLst>
                                        </p:cTn>
                                        <p:tgtEl>
                                          <p:spTgt spid="4">
                                            <p:txEl>
                                              <p:pRg st="0" end="0"/>
                                            </p:txEl>
                                          </p:spTgt>
                                        </p:tgtEl>
                                        <p:attrNameLst>
                                          <p:attrName>ppt_x</p:attrName>
                                          <p:attrName>ppt_y</p:attrName>
                                        </p:attrNameLst>
                                      </p:cBhvr>
                                      <p:rCtr x="0" y="-3611"/>
                                    </p:animMotion>
                                    <p:animRot by="1500000">
                                      <p:cBhvr>
                                        <p:cTn id="7" dur="125" fill="hold">
                                          <p:stCondLst>
                                            <p:cond delay="0"/>
                                          </p:stCondLst>
                                        </p:cTn>
                                        <p:tgtEl>
                                          <p:spTgt spid="4">
                                            <p:txEl>
                                              <p:pRg st="0" end="0"/>
                                            </p:txEl>
                                          </p:spTgt>
                                        </p:tgtEl>
                                        <p:attrNameLst>
                                          <p:attrName>r</p:attrName>
                                        </p:attrNameLst>
                                      </p:cBhvr>
                                    </p:animRot>
                                    <p:animRot by="-1500000">
                                      <p:cBhvr>
                                        <p:cTn id="8" dur="125" fill="hold">
                                          <p:stCondLst>
                                            <p:cond delay="125"/>
                                          </p:stCondLst>
                                        </p:cTn>
                                        <p:tgtEl>
                                          <p:spTgt spid="4">
                                            <p:txEl>
                                              <p:pRg st="0" end="0"/>
                                            </p:txEl>
                                          </p:spTgt>
                                        </p:tgtEl>
                                        <p:attrNameLst>
                                          <p:attrName>r</p:attrName>
                                        </p:attrNameLst>
                                      </p:cBhvr>
                                    </p:animRot>
                                    <p:animRot by="-1500000">
                                      <p:cBhvr>
                                        <p:cTn id="9" dur="125" fill="hold">
                                          <p:stCondLst>
                                            <p:cond delay="250"/>
                                          </p:stCondLst>
                                        </p:cTn>
                                        <p:tgtEl>
                                          <p:spTgt spid="4">
                                            <p:txEl>
                                              <p:pRg st="0" end="0"/>
                                            </p:txEl>
                                          </p:spTgt>
                                        </p:tgtEl>
                                        <p:attrNameLst>
                                          <p:attrName>r</p:attrName>
                                        </p:attrNameLst>
                                      </p:cBhvr>
                                    </p:animRot>
                                    <p:animRot by="1500000">
                                      <p:cBhvr>
                                        <p:cTn id="10" dur="125" fill="hold">
                                          <p:stCondLst>
                                            <p:cond delay="375"/>
                                          </p:stCondLst>
                                        </p:cTn>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70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09C87-3191-4462-B351-EFC781569E0A}"/>
              </a:ext>
            </a:extLst>
          </p:cNvPr>
          <p:cNvSpPr>
            <a:spLocks noGrp="1"/>
          </p:cNvSpPr>
          <p:nvPr>
            <p:ph idx="1"/>
          </p:nvPr>
        </p:nvSpPr>
        <p:spPr>
          <a:xfrm>
            <a:off x="1297822" y="1163053"/>
            <a:ext cx="9915610" cy="5526505"/>
          </a:xfrm>
        </p:spPr>
        <p:txBody>
          <a:bodyPr>
            <a:noAutofit/>
          </a:bodyPr>
          <a:lstStyle/>
          <a:p>
            <a:r>
              <a:rPr lang="it-IT" sz="1600" b="1" i="0" dirty="0">
                <a:solidFill>
                  <a:schemeClr val="bg1"/>
                </a:solidFill>
                <a:effectLst/>
                <a:latin typeface="-apple-system"/>
              </a:rPr>
              <a:t>il T.A.R. Lazio sez. II - Roma, 11/09/2020, n. 9528 che afferma “Il parere successivamente reso in senso favorevole dalla Soprintendenza supera ed assorbe la proposta contraria della Commissione Comunale, poiché assume natura, oltre che obbligatoria, anche vincolante, con il quale la Soprintendenza esercita non più un sindacato di legittimità ex post ……………….. ma un potere che consente di effettuare ex ante valutazioni di merito amministrativo, con poteri di cogestione del vincolo paesaggistico. …………….. . La scansione procedimentale appena riportata assegna, quindi una inequivoca prevalenza delle valutazioni fatte dall'Autorità Statale (sebbene effettuate in sede consultiva) che, quindi, dovranno essere formalmente recepite nell'atto finale, conclusivo del procedimento, dall'ente (comunale o regionale) competente al rilascio dell'autorizzazione paesaggistica”.</a:t>
            </a:r>
          </a:p>
          <a:p>
            <a:endParaRPr lang="it-IT" sz="1600" b="1" dirty="0">
              <a:solidFill>
                <a:schemeClr val="bg1"/>
              </a:solidFill>
              <a:latin typeface="-apple-system"/>
            </a:endParaRPr>
          </a:p>
          <a:p>
            <a:r>
              <a:rPr lang="it-IT" sz="1600" b="1" i="0" dirty="0">
                <a:solidFill>
                  <a:schemeClr val="bg1"/>
                </a:solidFill>
                <a:effectLst/>
                <a:latin typeface="-apple-system"/>
              </a:rPr>
              <a:t>Conforme il T.A.R. Campania sez. VI - Napoli, 29/06/2018, n. 4324 “Nel procedimento di rilascio dell'autorizzazione paesaggistica, con l'entrata in vigore, a regime (dal 1 gennaio 2010), dell'art. 146 del Codice dei beni culturali e del paesaggio (</a:t>
            </a:r>
            <a:r>
              <a:rPr lang="it-IT" sz="1600" b="1" i="0" dirty="0" err="1">
                <a:solidFill>
                  <a:schemeClr val="bg1"/>
                </a:solidFill>
                <a:effectLst/>
                <a:latin typeface="-apple-system"/>
              </a:rPr>
              <a:t>d.lg.</a:t>
            </a:r>
            <a:r>
              <a:rPr lang="it-IT" sz="1600" b="1" i="0" dirty="0">
                <a:solidFill>
                  <a:schemeClr val="bg1"/>
                </a:solidFill>
                <a:effectLst/>
                <a:latin typeface="-apple-system"/>
              </a:rPr>
              <a:t> 22 gennaio 2004 n. 42), che attribuisce al previo parere della Soprintendenza natura vincolante, la Soprintendenza esercita, non più un sindacato di mera legittimità (come previsto dall'art. 159, </a:t>
            </a:r>
            <a:r>
              <a:rPr lang="it-IT" sz="1600" b="1" i="0" dirty="0" err="1">
                <a:solidFill>
                  <a:schemeClr val="bg1"/>
                </a:solidFill>
                <a:effectLst/>
                <a:latin typeface="-apple-system"/>
              </a:rPr>
              <a:t>d.lg.</a:t>
            </a:r>
            <a:r>
              <a:rPr lang="it-IT" sz="1600" b="1" i="0" dirty="0">
                <a:solidFill>
                  <a:schemeClr val="bg1"/>
                </a:solidFill>
                <a:effectLst/>
                <a:latin typeface="-apple-system"/>
              </a:rPr>
              <a:t> n. 42/2004, nel regime transitorio fino al 31 dicembre 2009) ……….. ma una valutazione di merito amministrativo, espressione dei nuovi poteri di cogestione del vincolo paesaggistico. ……………. il parere che viene reso dalla Soprintendenza è atto di discrezionalità tecnica ……………………… . La natura vincolante del parere della Sovrintendenza, quale autorità deputata alla tutela del vincolo, rende recessiva ogni diversa determinazione adottata dall'autorità comunale subdelegata”.</a:t>
            </a:r>
          </a:p>
        </p:txBody>
      </p:sp>
      <p:sp>
        <p:nvSpPr>
          <p:cNvPr id="4" name="CasellaDiTesto 3">
            <a:extLst>
              <a:ext uri="{FF2B5EF4-FFF2-40B4-BE49-F238E27FC236}">
                <a16:creationId xmlns:a16="http://schemas.microsoft.com/office/drawing/2014/main" id="{DD7220A0-C62C-414D-A57C-842785AA82B2}"/>
              </a:ext>
            </a:extLst>
          </p:cNvPr>
          <p:cNvSpPr txBox="1"/>
          <p:nvPr/>
        </p:nvSpPr>
        <p:spPr>
          <a:xfrm>
            <a:off x="1608448" y="64169"/>
            <a:ext cx="8249426" cy="1077218"/>
          </a:xfrm>
          <a:prstGeom prst="rect">
            <a:avLst/>
          </a:prstGeom>
          <a:noFill/>
          <a:effectLst>
            <a:innerShdw blurRad="63500" dist="50800" dir="18900000">
              <a:prstClr val="black">
                <a:alpha val="50000"/>
              </a:prstClr>
            </a:innerShdw>
          </a:effectLst>
        </p:spPr>
        <p:txBody>
          <a:bodyPr wrap="square">
            <a:spAutoFit/>
          </a:bodyPr>
          <a:lstStyle/>
          <a:p>
            <a:pPr algn="ctr"/>
            <a:r>
              <a:rPr lang="it-IT" sz="3200" b="1" dirty="0">
                <a:solidFill>
                  <a:srgbClr val="FFFF00"/>
                </a:solidFill>
                <a:latin typeface="Frutiger Neue LT Pro Light"/>
              </a:rPr>
              <a:t>L’insindacabilità e la prevalenza del parere della Soprintendenza</a:t>
            </a:r>
            <a:endParaRPr lang="it-IT" sz="3200" b="1" i="0" u="none" strike="noStrike" baseline="0" dirty="0">
              <a:solidFill>
                <a:srgbClr val="FFFF00"/>
              </a:solidFill>
              <a:latin typeface="Frutiger Neue LT Pro Light"/>
            </a:endParaRPr>
          </a:p>
        </p:txBody>
      </p:sp>
    </p:spTree>
    <p:extLst>
      <p:ext uri="{BB962C8B-B14F-4D97-AF65-F5344CB8AC3E}">
        <p14:creationId xmlns:p14="http://schemas.microsoft.com/office/powerpoint/2010/main" val="363691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1.66667E-6 2.96296E-6 L 1.66667E-6 -0.07223 " pathEditMode="relative" rAng="0" ptsTypes="AA">
                                      <p:cBhvr>
                                        <p:cTn id="6" dur="250" accel="50000" decel="50000" autoRev="1" fill="hold">
                                          <p:stCondLst>
                                            <p:cond delay="0"/>
                                          </p:stCondLst>
                                        </p:cTn>
                                        <p:tgtEl>
                                          <p:spTgt spid="4">
                                            <p:txEl>
                                              <p:pRg st="0" end="0"/>
                                            </p:txEl>
                                          </p:spTgt>
                                        </p:tgtEl>
                                        <p:attrNameLst>
                                          <p:attrName>ppt_x</p:attrName>
                                          <p:attrName>ppt_y</p:attrName>
                                        </p:attrNameLst>
                                      </p:cBhvr>
                                      <p:rCtr x="0" y="-3611"/>
                                    </p:animMotion>
                                    <p:animRot by="1500000">
                                      <p:cBhvr>
                                        <p:cTn id="7" dur="125" fill="hold">
                                          <p:stCondLst>
                                            <p:cond delay="0"/>
                                          </p:stCondLst>
                                        </p:cTn>
                                        <p:tgtEl>
                                          <p:spTgt spid="4">
                                            <p:txEl>
                                              <p:pRg st="0" end="0"/>
                                            </p:txEl>
                                          </p:spTgt>
                                        </p:tgtEl>
                                        <p:attrNameLst>
                                          <p:attrName>r</p:attrName>
                                        </p:attrNameLst>
                                      </p:cBhvr>
                                    </p:animRot>
                                    <p:animRot by="-1500000">
                                      <p:cBhvr>
                                        <p:cTn id="8" dur="125" fill="hold">
                                          <p:stCondLst>
                                            <p:cond delay="125"/>
                                          </p:stCondLst>
                                        </p:cTn>
                                        <p:tgtEl>
                                          <p:spTgt spid="4">
                                            <p:txEl>
                                              <p:pRg st="0" end="0"/>
                                            </p:txEl>
                                          </p:spTgt>
                                        </p:tgtEl>
                                        <p:attrNameLst>
                                          <p:attrName>r</p:attrName>
                                        </p:attrNameLst>
                                      </p:cBhvr>
                                    </p:animRot>
                                    <p:animRot by="-1500000">
                                      <p:cBhvr>
                                        <p:cTn id="9" dur="125" fill="hold">
                                          <p:stCondLst>
                                            <p:cond delay="250"/>
                                          </p:stCondLst>
                                        </p:cTn>
                                        <p:tgtEl>
                                          <p:spTgt spid="4">
                                            <p:txEl>
                                              <p:pRg st="0" end="0"/>
                                            </p:txEl>
                                          </p:spTgt>
                                        </p:tgtEl>
                                        <p:attrNameLst>
                                          <p:attrName>r</p:attrName>
                                        </p:attrNameLst>
                                      </p:cBhvr>
                                    </p:animRot>
                                    <p:animRot by="1500000">
                                      <p:cBhvr>
                                        <p:cTn id="10" dur="125" fill="hold">
                                          <p:stCondLst>
                                            <p:cond delay="375"/>
                                          </p:stCondLst>
                                        </p:cTn>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ezion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311</TotalTime>
  <Words>4458</Words>
  <Application>Microsoft Office PowerPoint</Application>
  <PresentationFormat>Widescreen</PresentationFormat>
  <Paragraphs>116</Paragraphs>
  <Slides>18</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18</vt:i4>
      </vt:variant>
    </vt:vector>
  </HeadingPairs>
  <TitlesOfParts>
    <vt:vector size="26" baseType="lpstr">
      <vt:lpstr>-apple-system</vt:lpstr>
      <vt:lpstr>Calibri</vt:lpstr>
      <vt:lpstr>Century Gothic</vt:lpstr>
      <vt:lpstr>CIDFont+F4</vt:lpstr>
      <vt:lpstr>Frutiger Neue LT Pro Light</vt:lpstr>
      <vt:lpstr>TSTAR PRO</vt:lpstr>
      <vt:lpstr>Wingdings 3</vt:lpstr>
      <vt:lpstr>Sezione</vt:lpstr>
      <vt:lpstr>      Compatibilità Paesaggistica  Raccolta di Sentenze  Discrezionalità tecnico-specialistica della Sovrintendenza  Sindacabilità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CODICE DEONTOLOGICO DEGLI ARCHITETTI, PIANIFICATORI, PAESAGGISTI, CONSERVATORI, ARCHITETTI IUNIOR E PIANIFICATORI IUNIOR ITALIANI</dc:title>
  <dc:creator>ANDREA GUASTALLA</dc:creator>
  <cp:lastModifiedBy>ANDREA GUASTALLA</cp:lastModifiedBy>
  <cp:revision>34</cp:revision>
  <dcterms:created xsi:type="dcterms:W3CDTF">2021-06-21T17:27:29Z</dcterms:created>
  <dcterms:modified xsi:type="dcterms:W3CDTF">2021-07-08T17:25:36Z</dcterms:modified>
</cp:coreProperties>
</file>