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19" d="100"/>
          <a:sy n="119" d="100"/>
        </p:scale>
        <p:origin x="27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7/8/2021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30D427B-2484-4711-8D1F-F4633C6144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FB4D99E-ADA2-46A7-950F-AF03F74C9766}"/>
              </a:ext>
            </a:extLst>
          </p:cNvPr>
          <p:cNvSpPr>
            <a:spLocks noGrp="1"/>
          </p:cNvSpPr>
          <p:nvPr>
            <p:ph type="ctrTitle"/>
          </p:nvPr>
        </p:nvSpPr>
        <p:spPr>
          <a:xfrm>
            <a:off x="684213" y="685799"/>
            <a:ext cx="4620880" cy="2971801"/>
          </a:xfrm>
        </p:spPr>
        <p:txBody>
          <a:bodyPr>
            <a:normAutofit/>
          </a:bodyPr>
          <a:lstStyle/>
          <a:p>
            <a:pPr>
              <a:lnSpc>
                <a:spcPct val="90000"/>
              </a:lnSpc>
            </a:pPr>
            <a:br>
              <a:rPr lang="it-IT" sz="2600" b="0" i="0" u="none" strike="noStrike" baseline="0" dirty="0">
                <a:latin typeface="Calibri" panose="020F0502020204030204" pitchFamily="34" charset="0"/>
              </a:rPr>
            </a:br>
            <a:r>
              <a:rPr lang="it-IT" sz="2600" b="0" i="0" u="none" strike="noStrike" baseline="0" dirty="0">
                <a:latin typeface="Calibri" panose="020F0502020204030204" pitchFamily="34" charset="0"/>
              </a:rPr>
              <a:t> </a:t>
            </a:r>
            <a:br>
              <a:rPr lang="it-IT" sz="2600" b="0" i="0" u="none" strike="noStrike" baseline="0" dirty="0">
                <a:latin typeface="Calibri" panose="020F0502020204030204" pitchFamily="34" charset="0"/>
              </a:rPr>
            </a:br>
            <a:r>
              <a:rPr lang="it-IT" sz="2600" b="0" i="0" u="none" strike="noStrike" baseline="0" dirty="0">
                <a:latin typeface="Calibri" panose="020F0502020204030204" pitchFamily="34" charset="0"/>
              </a:rPr>
              <a:t>CODICE DEONTOLOGICO</a:t>
            </a:r>
            <a:br>
              <a:rPr lang="it-IT" sz="2600" b="0" i="0" u="none" strike="noStrike" baseline="0" dirty="0">
                <a:latin typeface="Calibri" panose="020F0502020204030204" pitchFamily="34" charset="0"/>
              </a:rPr>
            </a:br>
            <a:r>
              <a:rPr lang="it-IT" sz="2600" b="0" i="0" u="none" strike="noStrike" baseline="0" dirty="0">
                <a:latin typeface="Calibri" panose="020F0502020204030204" pitchFamily="34" charset="0"/>
              </a:rPr>
              <a:t>DEGLI ARCHITETTI, PIANIFICATORI, PAESAGGISTI,</a:t>
            </a:r>
            <a:br>
              <a:rPr lang="it-IT" sz="2600" b="0" i="0" u="none" strike="noStrike" baseline="0" dirty="0">
                <a:latin typeface="Calibri" panose="020F0502020204030204" pitchFamily="34" charset="0"/>
              </a:rPr>
            </a:br>
            <a:r>
              <a:rPr lang="it-IT" sz="2600" b="0" i="0" u="none" strike="noStrike" baseline="0" dirty="0">
                <a:latin typeface="Calibri" panose="020F0502020204030204" pitchFamily="34" charset="0"/>
              </a:rPr>
              <a:t>CONSERVATORI, ARCHITETTI IUNIOR E PIANIFICATORI IUNIOR ITALIANI</a:t>
            </a:r>
            <a:endParaRPr lang="it-IT" sz="2600" dirty="0"/>
          </a:p>
        </p:txBody>
      </p:sp>
      <p:sp>
        <p:nvSpPr>
          <p:cNvPr id="3" name="Sottotitolo 2">
            <a:extLst>
              <a:ext uri="{FF2B5EF4-FFF2-40B4-BE49-F238E27FC236}">
                <a16:creationId xmlns:a16="http://schemas.microsoft.com/office/drawing/2014/main" id="{F26FF9B0-6E5D-465A-94EB-341FE6AE4AF0}"/>
              </a:ext>
            </a:extLst>
          </p:cNvPr>
          <p:cNvSpPr>
            <a:spLocks noGrp="1"/>
          </p:cNvSpPr>
          <p:nvPr>
            <p:ph type="subTitle" idx="1"/>
          </p:nvPr>
        </p:nvSpPr>
        <p:spPr>
          <a:xfrm>
            <a:off x="684212" y="3843867"/>
            <a:ext cx="4620880" cy="1947333"/>
          </a:xfrm>
        </p:spPr>
        <p:txBody>
          <a:bodyPr>
            <a:normAutofit/>
          </a:bodyPr>
          <a:lstStyle/>
          <a:p>
            <a:endParaRPr lang="it-IT" b="0" i="0" u="none" strike="noStrike" baseline="0" dirty="0">
              <a:latin typeface="TSTAR PRO"/>
            </a:endParaRPr>
          </a:p>
          <a:p>
            <a:r>
              <a:rPr lang="it-IT" b="0" i="0" u="none" strike="noStrike" baseline="0" dirty="0">
                <a:latin typeface="TSTAR PRO"/>
              </a:rPr>
              <a:t> </a:t>
            </a:r>
            <a:r>
              <a:rPr lang="it-IT" b="1" i="0" u="none" strike="noStrike" baseline="0" dirty="0">
                <a:latin typeface="TSTAR PRO"/>
              </a:rPr>
              <a:t>Testo in vigore dal 30 aprile 2021</a:t>
            </a:r>
            <a:endParaRPr lang="it-IT" dirty="0"/>
          </a:p>
        </p:txBody>
      </p:sp>
      <p:sp>
        <p:nvSpPr>
          <p:cNvPr id="14" name="Rectangle 13">
            <a:extLst>
              <a:ext uri="{FF2B5EF4-FFF2-40B4-BE49-F238E27FC236}">
                <a16:creationId xmlns:a16="http://schemas.microsoft.com/office/drawing/2014/main" id="{8B443E1C-3474-46C8-98C0-563CDA5AC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26825" y="321732"/>
            <a:ext cx="3634789" cy="367484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D5018F5-3829-4BCB-8FA7-8E29951D2C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54821" y="321732"/>
            <a:ext cx="2415447" cy="2108201"/>
          </a:xfrm>
          <a:prstGeom prst="rect">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27F2872-05AB-4A97-9F88-26597D3D0F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26825" y="4157448"/>
            <a:ext cx="3634789" cy="2302620"/>
          </a:xfrm>
          <a:prstGeom prst="rect">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AF6EFE3-857D-4E0C-8CA4-F3CE3F8BB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69080" y="2656703"/>
            <a:ext cx="2401187" cy="282969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mmagine 6">
            <a:extLst>
              <a:ext uri="{FF2B5EF4-FFF2-40B4-BE49-F238E27FC236}">
                <a16:creationId xmlns:a16="http://schemas.microsoft.com/office/drawing/2014/main" id="{4D6D2DCE-C5F2-40AF-8975-128F0E7EF2C8}"/>
              </a:ext>
            </a:extLst>
          </p:cNvPr>
          <p:cNvPicPr>
            <a:picLocks noChangeAspect="1"/>
          </p:cNvPicPr>
          <p:nvPr/>
        </p:nvPicPr>
        <p:blipFill>
          <a:blip r:embed="rId2"/>
          <a:stretch>
            <a:fillRect/>
          </a:stretch>
        </p:blipFill>
        <p:spPr>
          <a:xfrm>
            <a:off x="9964973" y="1737892"/>
            <a:ext cx="1409399" cy="644195"/>
          </a:xfrm>
          <a:prstGeom prst="rect">
            <a:avLst/>
          </a:prstGeom>
        </p:spPr>
      </p:pic>
      <p:pic>
        <p:nvPicPr>
          <p:cNvPr id="9" name="Immagine 8">
            <a:extLst>
              <a:ext uri="{FF2B5EF4-FFF2-40B4-BE49-F238E27FC236}">
                <a16:creationId xmlns:a16="http://schemas.microsoft.com/office/drawing/2014/main" id="{F4018117-8B6F-460F-A25A-F17B46D7E594}"/>
              </a:ext>
            </a:extLst>
          </p:cNvPr>
          <p:cNvPicPr>
            <a:picLocks noChangeAspect="1"/>
          </p:cNvPicPr>
          <p:nvPr/>
        </p:nvPicPr>
        <p:blipFill>
          <a:blip r:embed="rId3"/>
          <a:stretch>
            <a:fillRect/>
          </a:stretch>
        </p:blipFill>
        <p:spPr>
          <a:xfrm>
            <a:off x="6115466" y="397932"/>
            <a:ext cx="2657503" cy="679737"/>
          </a:xfrm>
          <a:prstGeom prst="rect">
            <a:avLst/>
          </a:prstGeom>
        </p:spPr>
      </p:pic>
      <p:sp>
        <p:nvSpPr>
          <p:cNvPr id="17" name="CasellaDiTesto 16">
            <a:extLst>
              <a:ext uri="{FF2B5EF4-FFF2-40B4-BE49-F238E27FC236}">
                <a16:creationId xmlns:a16="http://schemas.microsoft.com/office/drawing/2014/main" id="{FEDDFE09-DDEE-4F80-AEC5-896AB0A3ABF1}"/>
              </a:ext>
            </a:extLst>
          </p:cNvPr>
          <p:cNvSpPr txBox="1"/>
          <p:nvPr/>
        </p:nvSpPr>
        <p:spPr>
          <a:xfrm>
            <a:off x="5989306" y="1153869"/>
            <a:ext cx="3017752" cy="2400657"/>
          </a:xfrm>
          <a:prstGeom prst="rect">
            <a:avLst/>
          </a:prstGeom>
          <a:noFill/>
        </p:spPr>
        <p:txBody>
          <a:bodyPr wrap="square">
            <a:spAutoFit/>
          </a:bodyPr>
          <a:lstStyle/>
          <a:p>
            <a:r>
              <a:rPr lang="it-IT" sz="1000" b="0" i="0" u="none" strike="noStrike" baseline="0" dirty="0">
                <a:solidFill>
                  <a:srgbClr val="000000"/>
                </a:solidFill>
                <a:latin typeface="Frutiger Neue LT Pro Medium"/>
              </a:rPr>
              <a:t>Giuseppe </a:t>
            </a:r>
            <a:r>
              <a:rPr lang="it-IT" sz="1000" b="0" i="0" u="none" strike="noStrike" baseline="0" dirty="0" err="1">
                <a:solidFill>
                  <a:srgbClr val="000000"/>
                </a:solidFill>
                <a:latin typeface="Frutiger Neue LT Pro Medium"/>
              </a:rPr>
              <a:t>Cappochin</a:t>
            </a:r>
            <a:r>
              <a:rPr lang="it-IT" sz="1000" b="0" i="0" u="none" strike="noStrike" baseline="0" dirty="0">
                <a:solidFill>
                  <a:srgbClr val="000000"/>
                </a:solidFill>
                <a:latin typeface="Frutiger Neue LT Pro Light"/>
              </a:rPr>
              <a:t>, Presidente </a:t>
            </a:r>
          </a:p>
          <a:p>
            <a:r>
              <a:rPr lang="it-IT" sz="1000" b="0" i="0" u="none" strike="noStrike" baseline="0" dirty="0">
                <a:solidFill>
                  <a:srgbClr val="000000"/>
                </a:solidFill>
                <a:latin typeface="Frutiger Neue LT Pro Medium"/>
              </a:rPr>
              <a:t>Salvatore La Mendola</a:t>
            </a:r>
            <a:r>
              <a:rPr lang="it-IT" sz="1000" b="0" i="0" u="none" strike="noStrike" baseline="0" dirty="0">
                <a:solidFill>
                  <a:srgbClr val="000000"/>
                </a:solidFill>
                <a:latin typeface="Frutiger Neue LT Pro Light"/>
              </a:rPr>
              <a:t>, Vicepresidente</a:t>
            </a:r>
          </a:p>
          <a:p>
            <a:r>
              <a:rPr lang="it-IT" sz="1000" b="0" i="0" u="none" strike="noStrike" baseline="0" dirty="0">
                <a:solidFill>
                  <a:srgbClr val="000000"/>
                </a:solidFill>
                <a:latin typeface="Frutiger Neue LT Pro Medium"/>
              </a:rPr>
              <a:t>Carmela </a:t>
            </a:r>
            <a:r>
              <a:rPr lang="it-IT" sz="1000" b="0" i="0" u="none" strike="noStrike" baseline="0" dirty="0" err="1">
                <a:solidFill>
                  <a:srgbClr val="000000"/>
                </a:solidFill>
                <a:latin typeface="Frutiger Neue LT Pro Medium"/>
              </a:rPr>
              <a:t>Cannarella</a:t>
            </a:r>
            <a:r>
              <a:rPr lang="it-IT" sz="1000" b="0" i="0" u="none" strike="noStrike" baseline="0" dirty="0">
                <a:solidFill>
                  <a:srgbClr val="000000"/>
                </a:solidFill>
                <a:latin typeface="Frutiger Neue LT Pro Light"/>
              </a:rPr>
              <a:t>, Vicepresidente Aggiunto </a:t>
            </a:r>
          </a:p>
          <a:p>
            <a:r>
              <a:rPr lang="it-IT" sz="1000" b="0" i="0" u="none" strike="noStrike" baseline="0" dirty="0">
                <a:solidFill>
                  <a:srgbClr val="000000"/>
                </a:solidFill>
                <a:latin typeface="Frutiger Neue LT Pro Medium"/>
              </a:rPr>
              <a:t>Fabrizio Pistolesi</a:t>
            </a:r>
            <a:r>
              <a:rPr lang="it-IT" sz="1000" b="0" i="0" u="none" strike="noStrike" baseline="0" dirty="0">
                <a:solidFill>
                  <a:srgbClr val="000000"/>
                </a:solidFill>
                <a:latin typeface="Frutiger Neue LT Pro Light"/>
              </a:rPr>
              <a:t>, Segretario</a:t>
            </a:r>
          </a:p>
          <a:p>
            <a:r>
              <a:rPr lang="it-IT" sz="1000" b="0" i="0" u="none" strike="noStrike" baseline="0" dirty="0">
                <a:solidFill>
                  <a:srgbClr val="000000"/>
                </a:solidFill>
                <a:latin typeface="Frutiger Neue LT Pro Medium"/>
              </a:rPr>
              <a:t>Massimo </a:t>
            </a:r>
            <a:r>
              <a:rPr lang="it-IT" sz="1000" b="0" i="0" u="none" strike="noStrike" baseline="0" dirty="0" err="1">
                <a:solidFill>
                  <a:srgbClr val="000000"/>
                </a:solidFill>
                <a:latin typeface="Frutiger Neue LT Pro Medium"/>
              </a:rPr>
              <a:t>Crusi</a:t>
            </a:r>
            <a:r>
              <a:rPr lang="it-IT" sz="1000" b="0" i="0" u="none" strike="noStrike" baseline="0" dirty="0">
                <a:solidFill>
                  <a:srgbClr val="000000"/>
                </a:solidFill>
                <a:latin typeface="Frutiger Neue LT Pro Light"/>
              </a:rPr>
              <a:t>, Tesoriere </a:t>
            </a:r>
          </a:p>
          <a:p>
            <a:r>
              <a:rPr lang="it-IT" sz="1000" b="0" i="0" u="none" strike="noStrike" baseline="0" dirty="0">
                <a:solidFill>
                  <a:srgbClr val="000000"/>
                </a:solidFill>
                <a:latin typeface="Frutiger Neue LT Pro Medium"/>
              </a:rPr>
              <a:t>Marco </a:t>
            </a:r>
            <a:r>
              <a:rPr lang="it-IT" sz="1000" b="0" i="0" u="none" strike="noStrike" baseline="0" dirty="0" err="1">
                <a:solidFill>
                  <a:srgbClr val="000000"/>
                </a:solidFill>
                <a:latin typeface="Frutiger Neue LT Pro Medium"/>
              </a:rPr>
              <a:t>Aimetti</a:t>
            </a:r>
            <a:r>
              <a:rPr lang="it-IT" sz="1000" b="0" i="0" u="none" strike="noStrike" baseline="0" dirty="0">
                <a:solidFill>
                  <a:srgbClr val="000000"/>
                </a:solidFill>
                <a:latin typeface="Frutiger Neue LT Pro Light"/>
              </a:rPr>
              <a:t>, Consigliere </a:t>
            </a:r>
          </a:p>
          <a:p>
            <a:r>
              <a:rPr lang="it-IT" sz="1000" b="0" i="0" u="none" strike="noStrike" baseline="0" dirty="0">
                <a:solidFill>
                  <a:srgbClr val="000000"/>
                </a:solidFill>
                <a:latin typeface="Frutiger Neue LT Pro Medium"/>
              </a:rPr>
              <a:t>Walter </a:t>
            </a:r>
            <a:r>
              <a:rPr lang="it-IT" sz="1000" b="0" i="0" u="none" strike="noStrike" baseline="0" dirty="0" err="1">
                <a:solidFill>
                  <a:srgbClr val="000000"/>
                </a:solidFill>
                <a:latin typeface="Frutiger Neue LT Pro Medium"/>
              </a:rPr>
              <a:t>Baricchi</a:t>
            </a:r>
            <a:r>
              <a:rPr lang="it-IT" sz="1000" b="0" i="0" u="none" strike="noStrike" baseline="0" dirty="0">
                <a:solidFill>
                  <a:srgbClr val="000000"/>
                </a:solidFill>
                <a:latin typeface="Frutiger Neue LT Pro Light"/>
              </a:rPr>
              <a:t>, Consigliere </a:t>
            </a:r>
          </a:p>
          <a:p>
            <a:r>
              <a:rPr lang="it-IT" sz="1000" b="0" i="0" u="none" strike="noStrike" baseline="0" dirty="0">
                <a:solidFill>
                  <a:srgbClr val="000000"/>
                </a:solidFill>
                <a:latin typeface="Frutiger Neue LT Pro Medium"/>
              </a:rPr>
              <a:t>Ilaria Becco</a:t>
            </a:r>
            <a:r>
              <a:rPr lang="it-IT" sz="1000" b="0" i="0" u="none" strike="noStrike" baseline="0" dirty="0">
                <a:solidFill>
                  <a:srgbClr val="000000"/>
                </a:solidFill>
                <a:latin typeface="Frutiger Neue LT Pro Light"/>
              </a:rPr>
              <a:t>, Consigliere </a:t>
            </a:r>
          </a:p>
          <a:p>
            <a:r>
              <a:rPr lang="it-IT" sz="1000" b="0" i="0" u="none" strike="noStrike" baseline="0" dirty="0">
                <a:solidFill>
                  <a:srgbClr val="000000"/>
                </a:solidFill>
                <a:latin typeface="Frutiger Neue LT Pro Medium"/>
              </a:rPr>
              <a:t>Alessandra Ferrari</a:t>
            </a:r>
            <a:r>
              <a:rPr lang="it-IT" sz="1000" b="0" i="0" u="none" strike="noStrike" baseline="0" dirty="0">
                <a:solidFill>
                  <a:srgbClr val="000000"/>
                </a:solidFill>
                <a:latin typeface="Frutiger Neue LT Pro Light"/>
              </a:rPr>
              <a:t>, Consigliere </a:t>
            </a:r>
          </a:p>
          <a:p>
            <a:r>
              <a:rPr lang="it-IT" sz="1000" b="0" i="0" u="none" strike="noStrike" baseline="0" dirty="0">
                <a:solidFill>
                  <a:srgbClr val="000000"/>
                </a:solidFill>
                <a:latin typeface="Frutiger Neue LT Pro Medium"/>
              </a:rPr>
              <a:t>Franco Frison</a:t>
            </a:r>
            <a:r>
              <a:rPr lang="it-IT" sz="1000" b="0" i="0" u="none" strike="noStrike" baseline="0" dirty="0">
                <a:solidFill>
                  <a:srgbClr val="000000"/>
                </a:solidFill>
                <a:latin typeface="Frutiger Neue LT Pro Light"/>
              </a:rPr>
              <a:t>, Consigliere </a:t>
            </a:r>
          </a:p>
          <a:p>
            <a:r>
              <a:rPr lang="it-IT" sz="1000" b="0" i="0" u="none" strike="noStrike" baseline="0" dirty="0">
                <a:solidFill>
                  <a:srgbClr val="000000"/>
                </a:solidFill>
                <a:latin typeface="Frutiger Neue LT Pro Medium"/>
              </a:rPr>
              <a:t>Paolo </a:t>
            </a:r>
            <a:r>
              <a:rPr lang="it-IT" sz="1000" b="0" i="0" u="none" strike="noStrike" baseline="0" dirty="0" err="1">
                <a:solidFill>
                  <a:srgbClr val="000000"/>
                </a:solidFill>
                <a:latin typeface="Frutiger Neue LT Pro Medium"/>
              </a:rPr>
              <a:t>Malara</a:t>
            </a:r>
            <a:r>
              <a:rPr lang="it-IT" sz="1000" b="0" i="0" u="none" strike="noStrike" baseline="0" dirty="0">
                <a:solidFill>
                  <a:srgbClr val="000000"/>
                </a:solidFill>
                <a:latin typeface="Frutiger Neue LT Pro Light"/>
              </a:rPr>
              <a:t>, Consigliere </a:t>
            </a:r>
          </a:p>
          <a:p>
            <a:r>
              <a:rPr lang="it-IT" sz="1000" b="0" i="0" u="none" strike="noStrike" baseline="0" dirty="0">
                <a:solidFill>
                  <a:srgbClr val="000000"/>
                </a:solidFill>
                <a:latin typeface="Frutiger Neue LT Pro Medium"/>
              </a:rPr>
              <a:t>Alessandro </a:t>
            </a:r>
            <a:r>
              <a:rPr lang="it-IT" sz="1000" b="0" i="0" u="none" strike="noStrike" baseline="0" dirty="0" err="1">
                <a:solidFill>
                  <a:srgbClr val="000000"/>
                </a:solidFill>
                <a:latin typeface="Frutiger Neue LT Pro Medium"/>
              </a:rPr>
              <a:t>Marata</a:t>
            </a:r>
            <a:r>
              <a:rPr lang="it-IT" sz="1000" b="0" i="0" u="none" strike="noStrike" baseline="0" dirty="0">
                <a:solidFill>
                  <a:srgbClr val="000000"/>
                </a:solidFill>
                <a:latin typeface="Frutiger Neue LT Pro Light"/>
              </a:rPr>
              <a:t>, Consigliere </a:t>
            </a:r>
          </a:p>
          <a:p>
            <a:r>
              <a:rPr lang="it-IT" sz="1000" b="0" i="0" u="none" strike="noStrike" baseline="0" dirty="0">
                <a:solidFill>
                  <a:srgbClr val="000000"/>
                </a:solidFill>
                <a:latin typeface="Frutiger Neue LT Pro Medium"/>
              </a:rPr>
              <a:t>Luisa Mutti</a:t>
            </a:r>
            <a:r>
              <a:rPr lang="it-IT" sz="1000" b="0" i="0" u="none" strike="noStrike" baseline="0" dirty="0">
                <a:solidFill>
                  <a:srgbClr val="000000"/>
                </a:solidFill>
                <a:latin typeface="Frutiger Neue LT Pro Light"/>
              </a:rPr>
              <a:t>, Consigliere (architetto iunior) </a:t>
            </a:r>
          </a:p>
          <a:p>
            <a:r>
              <a:rPr lang="it-IT" sz="1000" b="0" i="0" u="none" strike="noStrike" baseline="0" dirty="0">
                <a:solidFill>
                  <a:srgbClr val="000000"/>
                </a:solidFill>
                <a:latin typeface="Frutiger Neue LT Pro Medium"/>
              </a:rPr>
              <a:t>Livio Sacchi</a:t>
            </a:r>
            <a:r>
              <a:rPr lang="it-IT" sz="1000" b="0" i="0" u="none" strike="noStrike" baseline="0" dirty="0">
                <a:solidFill>
                  <a:srgbClr val="000000"/>
                </a:solidFill>
                <a:latin typeface="Frutiger Neue LT Pro Light"/>
              </a:rPr>
              <a:t>, Consigliere</a:t>
            </a:r>
          </a:p>
          <a:p>
            <a:r>
              <a:rPr lang="it-IT" sz="1000" b="0" i="0" u="none" strike="noStrike" baseline="0" dirty="0">
                <a:solidFill>
                  <a:srgbClr val="000000"/>
                </a:solidFill>
                <a:latin typeface="Frutiger Neue LT Pro Medium"/>
              </a:rPr>
              <a:t>Diego Zoppi</a:t>
            </a:r>
            <a:r>
              <a:rPr lang="it-IT" sz="1000" b="0" i="0" u="none" strike="noStrike" baseline="0" dirty="0">
                <a:solidFill>
                  <a:srgbClr val="000000"/>
                </a:solidFill>
                <a:latin typeface="Frutiger Neue LT Pro Light"/>
              </a:rPr>
              <a:t>, Consigliere</a:t>
            </a:r>
            <a:endParaRPr lang="it-IT" dirty="0"/>
          </a:p>
        </p:txBody>
      </p:sp>
      <p:sp>
        <p:nvSpPr>
          <p:cNvPr id="19" name="CasellaDiTesto 18">
            <a:extLst>
              <a:ext uri="{FF2B5EF4-FFF2-40B4-BE49-F238E27FC236}">
                <a16:creationId xmlns:a16="http://schemas.microsoft.com/office/drawing/2014/main" id="{74517A61-23F2-4E0B-BFC4-5A9E0FDD090F}"/>
              </a:ext>
            </a:extLst>
          </p:cNvPr>
          <p:cNvSpPr txBox="1"/>
          <p:nvPr/>
        </p:nvSpPr>
        <p:spPr>
          <a:xfrm>
            <a:off x="5707224" y="4215330"/>
            <a:ext cx="3296653" cy="2092881"/>
          </a:xfrm>
          <a:prstGeom prst="rect">
            <a:avLst/>
          </a:prstGeom>
          <a:noFill/>
        </p:spPr>
        <p:txBody>
          <a:bodyPr wrap="square">
            <a:spAutoFit/>
          </a:bodyPr>
          <a:lstStyle/>
          <a:p>
            <a:r>
              <a:rPr lang="it-IT" sz="1000" b="0" i="0" u="none" strike="noStrike" baseline="0" dirty="0">
                <a:latin typeface="Frutiger Neue LT Pro Light"/>
              </a:rPr>
              <a:t>GRUPPO OPERATIVO DEONTOLOGIA</a:t>
            </a:r>
          </a:p>
          <a:p>
            <a:r>
              <a:rPr lang="it-IT" sz="1000" b="0" i="0" u="none" strike="noStrike" baseline="0" dirty="0">
                <a:latin typeface="Frutiger Neue LT Pro Medium"/>
              </a:rPr>
              <a:t>Franco Frison</a:t>
            </a:r>
            <a:r>
              <a:rPr lang="it-IT" sz="1000" b="0" i="0" u="none" strike="noStrike" baseline="0" dirty="0">
                <a:latin typeface="Frutiger Neue LT Pro Light"/>
              </a:rPr>
              <a:t>, Coordinatore del Dipartimento Interni e Magistratura </a:t>
            </a:r>
          </a:p>
          <a:p>
            <a:r>
              <a:rPr lang="it-IT" sz="1000" b="0" i="0" u="none" strike="noStrike" baseline="0" dirty="0">
                <a:latin typeface="Frutiger Neue LT Pro Medium"/>
              </a:rPr>
              <a:t>Arturo Giusti</a:t>
            </a:r>
            <a:r>
              <a:rPr lang="it-IT" sz="1000" b="0" i="0" u="none" strike="noStrike" baseline="0" dirty="0">
                <a:latin typeface="Frutiger Neue LT Pro Light"/>
              </a:rPr>
              <a:t>, Referente dell’</a:t>
            </a:r>
            <a:r>
              <a:rPr lang="it-IT" sz="1000" b="0" i="0" u="none" strike="noStrike" baseline="0" dirty="0" err="1">
                <a:latin typeface="Frutiger Neue LT Pro Light"/>
              </a:rPr>
              <a:t>UdP</a:t>
            </a:r>
            <a:r>
              <a:rPr lang="it-IT" sz="1000" b="0" i="0" u="none" strike="noStrike" baseline="0" dirty="0">
                <a:latin typeface="Frutiger Neue LT Pro Light"/>
              </a:rPr>
              <a:t> della Conferenza Nazionale degli Ordini, Ordine degli Architetti PPC di Massa e Carrara</a:t>
            </a:r>
          </a:p>
          <a:p>
            <a:r>
              <a:rPr lang="it-IT" sz="1000" b="0" i="0" u="none" strike="noStrike" baseline="0" dirty="0">
                <a:latin typeface="Frutiger Neue LT Pro Medium"/>
              </a:rPr>
              <a:t>Giovanni </a:t>
            </a:r>
            <a:r>
              <a:rPr lang="it-IT" sz="1000" b="0" i="0" u="none" strike="noStrike" baseline="0" dirty="0" err="1">
                <a:latin typeface="Frutiger Neue LT Pro Medium"/>
              </a:rPr>
              <a:t>Bertoluzza</a:t>
            </a:r>
            <a:r>
              <a:rPr lang="it-IT" sz="1000" b="0" i="0" u="none" strike="noStrike" baseline="0" dirty="0">
                <a:latin typeface="Frutiger Neue LT Pro Light"/>
              </a:rPr>
              <a:t>, Ordine degli Architetti PPC di Bologna</a:t>
            </a:r>
          </a:p>
          <a:p>
            <a:r>
              <a:rPr lang="it-IT" sz="1000" b="0" i="0" u="none" strike="noStrike" baseline="0" dirty="0">
                <a:latin typeface="Frutiger Neue LT Pro Medium"/>
              </a:rPr>
              <a:t>Vincenzo Mainardi</a:t>
            </a:r>
            <a:r>
              <a:rPr lang="it-IT" sz="1000" b="0" i="0" u="none" strike="noStrike" baseline="0" dirty="0">
                <a:latin typeface="Frutiger Neue LT Pro Light"/>
              </a:rPr>
              <a:t>, Ordine degli Architetti PPC di Parma</a:t>
            </a:r>
          </a:p>
          <a:p>
            <a:r>
              <a:rPr lang="it-IT" sz="1000" b="0" i="0" u="none" strike="noStrike" baseline="0" dirty="0">
                <a:latin typeface="Frutiger Neue LT Pro Medium"/>
              </a:rPr>
              <a:t>Fabiola Molteni</a:t>
            </a:r>
            <a:r>
              <a:rPr lang="it-IT" sz="1000" b="0" i="0" u="none" strike="noStrike" baseline="0" dirty="0">
                <a:latin typeface="Frutiger Neue LT Pro Light"/>
              </a:rPr>
              <a:t>, Ordine degli Architetti PPC di Monza e della Brianza </a:t>
            </a:r>
          </a:p>
          <a:p>
            <a:r>
              <a:rPr lang="it-IT" sz="1000" b="0" i="0" u="none" strike="noStrike" baseline="0" dirty="0">
                <a:latin typeface="Frutiger Neue LT Pro Medium"/>
              </a:rPr>
              <a:t>Paolo </a:t>
            </a:r>
            <a:r>
              <a:rPr lang="it-IT" sz="1000" b="0" i="0" u="none" strike="noStrike" baseline="0" dirty="0" err="1">
                <a:latin typeface="Frutiger Neue LT Pro Medium"/>
              </a:rPr>
              <a:t>Raffetto</a:t>
            </a:r>
            <a:r>
              <a:rPr lang="it-IT" sz="1000" b="0" i="0" u="none" strike="noStrike" baseline="0" dirty="0">
                <a:latin typeface="Frutiger Neue LT Pro Light"/>
              </a:rPr>
              <a:t>, Ordine degli Architetti PPC di Genova </a:t>
            </a:r>
          </a:p>
          <a:p>
            <a:r>
              <a:rPr lang="it-IT" sz="1000" b="0" i="0" u="none" strike="noStrike" baseline="0" dirty="0">
                <a:latin typeface="Frutiger Neue LT Pro Medium"/>
              </a:rPr>
              <a:t>Giovanni Raineri</a:t>
            </a:r>
            <a:r>
              <a:rPr lang="it-IT" sz="1000" b="0" i="0" u="none" strike="noStrike" baseline="0" dirty="0">
                <a:latin typeface="Frutiger Neue LT Pro Light"/>
              </a:rPr>
              <a:t>, Ordine degli Architetti PPC di Agrigento </a:t>
            </a:r>
          </a:p>
          <a:p>
            <a:r>
              <a:rPr lang="it-IT" sz="1000" b="0" i="0" u="none" strike="noStrike" baseline="0" dirty="0">
                <a:latin typeface="Frutiger Neue LT Pro Medium"/>
              </a:rPr>
              <a:t>Daniele </a:t>
            </a:r>
            <a:r>
              <a:rPr lang="it-IT" sz="1000" b="0" i="0" u="none" strike="noStrike" baseline="0" dirty="0" err="1">
                <a:latin typeface="Frutiger Neue LT Pro Medium"/>
              </a:rPr>
              <a:t>Schiazza</a:t>
            </a:r>
            <a:r>
              <a:rPr lang="it-IT" sz="1000" b="0" i="0" u="none" strike="noStrike" baseline="0" dirty="0">
                <a:latin typeface="Frutiger Neue LT Pro Light"/>
              </a:rPr>
              <a:t>, Ordine degli Architetti PPC di Chieti </a:t>
            </a:r>
            <a:endParaRPr lang="it-IT" dirty="0"/>
          </a:p>
        </p:txBody>
      </p:sp>
      <p:pic>
        <p:nvPicPr>
          <p:cNvPr id="15" name="Immagine 14">
            <a:extLst>
              <a:ext uri="{FF2B5EF4-FFF2-40B4-BE49-F238E27FC236}">
                <a16:creationId xmlns:a16="http://schemas.microsoft.com/office/drawing/2014/main" id="{783D82B7-5B22-4C4B-BB74-C8BD39543870}"/>
              </a:ext>
            </a:extLst>
          </p:cNvPr>
          <p:cNvPicPr>
            <a:picLocks noChangeAspect="1"/>
          </p:cNvPicPr>
          <p:nvPr/>
        </p:nvPicPr>
        <p:blipFill>
          <a:blip r:embed="rId4"/>
          <a:stretch>
            <a:fillRect/>
          </a:stretch>
        </p:blipFill>
        <p:spPr>
          <a:xfrm>
            <a:off x="9550352" y="2751665"/>
            <a:ext cx="2319915" cy="462602"/>
          </a:xfrm>
          <a:prstGeom prst="rect">
            <a:avLst/>
          </a:prstGeom>
        </p:spPr>
      </p:pic>
      <p:sp>
        <p:nvSpPr>
          <p:cNvPr id="22" name="CasellaDiTesto 21">
            <a:extLst>
              <a:ext uri="{FF2B5EF4-FFF2-40B4-BE49-F238E27FC236}">
                <a16:creationId xmlns:a16="http://schemas.microsoft.com/office/drawing/2014/main" id="{FF343240-E758-4E25-A8A3-DFADAC5A96B6}"/>
              </a:ext>
            </a:extLst>
          </p:cNvPr>
          <p:cNvSpPr txBox="1"/>
          <p:nvPr/>
        </p:nvSpPr>
        <p:spPr>
          <a:xfrm>
            <a:off x="9550352" y="3323096"/>
            <a:ext cx="2249071" cy="1785104"/>
          </a:xfrm>
          <a:prstGeom prst="rect">
            <a:avLst/>
          </a:prstGeom>
          <a:noFill/>
        </p:spPr>
        <p:txBody>
          <a:bodyPr wrap="square">
            <a:spAutoFit/>
          </a:bodyPr>
          <a:lstStyle/>
          <a:p>
            <a:pPr algn="l"/>
            <a:r>
              <a:rPr lang="it-IT" sz="1000" b="0" i="0" u="none" strike="noStrike" baseline="0" dirty="0">
                <a:solidFill>
                  <a:schemeClr val="bg1"/>
                </a:solidFill>
                <a:latin typeface="CIDFont+F4"/>
              </a:rPr>
              <a:t>PRESIDENTE Arch. Cristiano Guernieri</a:t>
            </a:r>
          </a:p>
          <a:p>
            <a:pPr algn="l"/>
            <a:r>
              <a:rPr lang="it-IT" sz="1000" b="0" i="0" u="none" strike="noStrike" baseline="0" dirty="0">
                <a:solidFill>
                  <a:schemeClr val="bg1"/>
                </a:solidFill>
                <a:latin typeface="CIDFont+F4"/>
              </a:rPr>
              <a:t>SEGRETARIO Arch. Alice Festa</a:t>
            </a:r>
          </a:p>
          <a:p>
            <a:pPr algn="l"/>
            <a:r>
              <a:rPr lang="it-IT" sz="1000" b="0" i="0" u="none" strike="noStrike" baseline="0" dirty="0">
                <a:solidFill>
                  <a:schemeClr val="bg1"/>
                </a:solidFill>
                <a:latin typeface="CIDFont+F4"/>
              </a:rPr>
              <a:t>TESORIERE Arch. Giuseppe Monteforte</a:t>
            </a:r>
          </a:p>
          <a:p>
            <a:pPr algn="l"/>
            <a:r>
              <a:rPr lang="it-IT" sz="1000" b="0" i="0" u="none" strike="noStrike" baseline="0" dirty="0">
                <a:solidFill>
                  <a:schemeClr val="bg1"/>
                </a:solidFill>
                <a:latin typeface="CIDFont+F4"/>
              </a:rPr>
              <a:t>CONSIGLIERI Arch. Claudia Bonora</a:t>
            </a:r>
          </a:p>
          <a:p>
            <a:pPr algn="l"/>
            <a:r>
              <a:rPr lang="it-IT" sz="1000" b="0" i="0" u="none" strike="noStrike" baseline="0" dirty="0">
                <a:solidFill>
                  <a:schemeClr val="bg1"/>
                </a:solidFill>
                <a:latin typeface="CIDFont+F4"/>
              </a:rPr>
              <a:t>Arch. Iunior Cristian Gorni</a:t>
            </a:r>
          </a:p>
          <a:p>
            <a:pPr algn="l"/>
            <a:r>
              <a:rPr lang="it-IT" sz="1000" b="0" i="0" u="none" strike="noStrike" baseline="0" dirty="0">
                <a:solidFill>
                  <a:schemeClr val="bg1"/>
                </a:solidFill>
                <a:latin typeface="CIDFont+F4"/>
              </a:rPr>
              <a:t>Arch. Andrea Guastalla</a:t>
            </a:r>
          </a:p>
          <a:p>
            <a:pPr algn="l"/>
            <a:r>
              <a:rPr lang="it-IT" sz="1000" b="0" i="0" u="none" strike="noStrike" baseline="0" dirty="0">
                <a:solidFill>
                  <a:schemeClr val="bg1"/>
                </a:solidFill>
                <a:latin typeface="CIDFont+F4"/>
              </a:rPr>
              <a:t>Arch. Samantha Olocotino</a:t>
            </a:r>
          </a:p>
          <a:p>
            <a:pPr algn="l"/>
            <a:r>
              <a:rPr lang="it-IT" sz="1000" b="0" i="0" u="none" strike="noStrike" baseline="0" dirty="0">
                <a:solidFill>
                  <a:schemeClr val="bg1"/>
                </a:solidFill>
                <a:latin typeface="CIDFont+F4"/>
              </a:rPr>
              <a:t>Arch. Valentino Ramazzotti</a:t>
            </a:r>
          </a:p>
          <a:p>
            <a:pPr algn="l"/>
            <a:r>
              <a:rPr lang="it-IT" sz="1000" b="0" i="0" u="none" strike="noStrike" baseline="0" dirty="0">
                <a:solidFill>
                  <a:schemeClr val="bg1"/>
                </a:solidFill>
                <a:latin typeface="CIDFont+F4"/>
              </a:rPr>
              <a:t>Arch. Stefano Righi</a:t>
            </a:r>
          </a:p>
          <a:p>
            <a:pPr algn="l"/>
            <a:r>
              <a:rPr lang="it-IT" sz="1000" b="0" i="0" u="none" strike="noStrike" baseline="0" dirty="0">
                <a:solidFill>
                  <a:schemeClr val="bg1"/>
                </a:solidFill>
                <a:latin typeface="CIDFont+F4"/>
              </a:rPr>
              <a:t>Arch. Sara Vighini</a:t>
            </a:r>
          </a:p>
          <a:p>
            <a:pPr algn="l"/>
            <a:r>
              <a:rPr lang="it-IT" sz="1000" b="0" i="0" u="none" strike="noStrike" baseline="0" dirty="0">
                <a:solidFill>
                  <a:schemeClr val="bg1"/>
                </a:solidFill>
                <a:latin typeface="CIDFont+F4"/>
              </a:rPr>
              <a:t>Arch. Giovanni Zandonella Maiucco</a:t>
            </a:r>
            <a:endParaRPr lang="it-IT" dirty="0">
              <a:solidFill>
                <a:schemeClr val="bg1"/>
              </a:solidFill>
            </a:endParaRPr>
          </a:p>
        </p:txBody>
      </p:sp>
      <p:sp>
        <p:nvSpPr>
          <p:cNvPr id="24" name="CasellaDiTesto 23">
            <a:extLst>
              <a:ext uri="{FF2B5EF4-FFF2-40B4-BE49-F238E27FC236}">
                <a16:creationId xmlns:a16="http://schemas.microsoft.com/office/drawing/2014/main" id="{D6591781-7131-4570-92A1-85ABCA4CDAA7}"/>
              </a:ext>
            </a:extLst>
          </p:cNvPr>
          <p:cNvSpPr txBox="1"/>
          <p:nvPr/>
        </p:nvSpPr>
        <p:spPr>
          <a:xfrm>
            <a:off x="9469080" y="407109"/>
            <a:ext cx="2330343" cy="1200329"/>
          </a:xfrm>
          <a:prstGeom prst="rect">
            <a:avLst/>
          </a:prstGeom>
          <a:noFill/>
        </p:spPr>
        <p:txBody>
          <a:bodyPr wrap="square">
            <a:spAutoFit/>
          </a:bodyPr>
          <a:lstStyle/>
          <a:p>
            <a:r>
              <a:rPr lang="it-IT" sz="1800" b="0" i="0" u="none" strike="noStrike" baseline="0" dirty="0">
                <a:latin typeface="Frutiger Neue LT Pro Light"/>
              </a:rPr>
              <a:t>AGGIORNAMENTO SU DEONTOLOGIA E DISCIPLINE ORDINISTICHE</a:t>
            </a:r>
          </a:p>
        </p:txBody>
      </p:sp>
    </p:spTree>
    <p:extLst>
      <p:ext uri="{BB962C8B-B14F-4D97-AF65-F5344CB8AC3E}">
        <p14:creationId xmlns:p14="http://schemas.microsoft.com/office/powerpoint/2010/main" val="415394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style.color</p:attrName>
                                        </p:attrNameLst>
                                      </p:cBhvr>
                                      <p:to>
                                        <p:clrVal>
                                          <a:schemeClr val="accent2"/>
                                        </p:clrVal>
                                      </p:to>
                                    </p:set>
                                    <p:set>
                                      <p:cBhvr>
                                        <p:cTn id="7" dur="500" fill="hold"/>
                                        <p:tgtEl>
                                          <p:spTgt spid="3">
                                            <p:txEl>
                                              <p:pRg st="1" end="1"/>
                                            </p:txEl>
                                          </p:spTgt>
                                        </p:tgtEl>
                                        <p:attrNameLst>
                                          <p:attrName>fillcolor</p:attrName>
                                        </p:attrNameLst>
                                      </p:cBhvr>
                                      <p:to>
                                        <p:clrVal>
                                          <a:schemeClr val="accent2"/>
                                        </p:clrVal>
                                      </p:to>
                                    </p:set>
                                    <p:set>
                                      <p:cBhvr>
                                        <p:cTn id="8" dur="50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400" b="0" i="0" u="none" strike="noStrike" baseline="0" dirty="0">
                <a:solidFill>
                  <a:srgbClr val="000000"/>
                </a:solidFill>
                <a:latin typeface="Frutiger Next Pro"/>
              </a:rPr>
              <a:t>Titolo II / </a:t>
            </a:r>
            <a:r>
              <a:rPr lang="it-IT" sz="2400" b="1" i="0" u="none" strike="noStrike" baseline="0" dirty="0">
                <a:solidFill>
                  <a:srgbClr val="000000"/>
                </a:solidFill>
                <a:latin typeface="Frutiger Next Pro"/>
              </a:rPr>
              <a:t>DOVERI GENERALI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10924635" cy="5618747"/>
          </a:xfrm>
        </p:spPr>
        <p:txBody>
          <a:bodyPr>
            <a:normAutofit fontScale="85000" lnSpcReduction="10000"/>
          </a:bodyPr>
          <a:lstStyle/>
          <a:p>
            <a:pPr algn="just"/>
            <a:r>
              <a:rPr lang="it-IT" sz="1800" b="1" i="0" u="none" strike="noStrike" baseline="0" dirty="0">
                <a:solidFill>
                  <a:srgbClr val="FFFF00"/>
                </a:solidFill>
                <a:latin typeface="Frutiger Next Pro"/>
              </a:rPr>
              <a:t>Art. 9 </a:t>
            </a:r>
            <a:endParaRPr lang="it-IT" sz="1800" b="0" i="0" u="none" strike="noStrike" baseline="0" dirty="0">
              <a:solidFill>
                <a:srgbClr val="FFFF00"/>
              </a:solidFill>
              <a:latin typeface="Frutiger Next Pro"/>
            </a:endParaRPr>
          </a:p>
          <a:p>
            <a:pPr algn="just">
              <a:lnSpc>
                <a:spcPct val="110000"/>
              </a:lnSpc>
            </a:pPr>
            <a:r>
              <a:rPr lang="it-IT" sz="1900" b="1" i="0" u="none" strike="noStrike" baseline="0" dirty="0">
                <a:solidFill>
                  <a:srgbClr val="FFFF00"/>
                </a:solidFill>
                <a:latin typeface="Frutiger Next Pro"/>
              </a:rPr>
              <a:t>(Aggiornamento professionale) </a:t>
            </a:r>
            <a:endParaRPr lang="it-IT" sz="1900" b="0" i="0" u="none" strike="noStrike" baseline="0" dirty="0">
              <a:solidFill>
                <a:srgbClr val="FFFF00"/>
              </a:solidFill>
              <a:latin typeface="Frutiger Next Pro"/>
            </a:endParaRPr>
          </a:p>
          <a:p>
            <a:pPr>
              <a:lnSpc>
                <a:spcPct val="110000"/>
              </a:lnSpc>
            </a:pPr>
            <a:r>
              <a:rPr lang="it-IT" sz="1900" b="0" i="0" u="none" strike="noStrike" baseline="0" dirty="0">
                <a:solidFill>
                  <a:srgbClr val="FFFF00"/>
                </a:solidFill>
                <a:latin typeface="Frutiger Next Pro"/>
              </a:rPr>
              <a:t>Al fine di garantire la qualità ed efficienza della prestazione professionale, nel migliore interesse dell’utente e della collettività, e per conseguire l’obiettivo dello sviluppo professionale, ogni Professionista ha l’obbligo di curare il continuo e costante aggiornamento della propria competenza professionale come previsto dal Regolamento per l’aggiornamento e sviluppo professionale e dalle Linee guida. </a:t>
            </a:r>
          </a:p>
          <a:p>
            <a:pPr>
              <a:lnSpc>
                <a:spcPct val="110000"/>
              </a:lnSpc>
            </a:pPr>
            <a:r>
              <a:rPr lang="it-IT" sz="1900" b="0" i="0" u="none" strike="noStrike" baseline="0" dirty="0">
                <a:solidFill>
                  <a:srgbClr val="FFFF00"/>
                </a:solidFill>
                <a:latin typeface="Frutiger Next Pro"/>
              </a:rPr>
              <a:t>La mancata acquisizione dei crediti formativi professionali (CFP) minimi, nel triennio di riferimento, comporta di regola, ferma restando la autonoma valutazione del Consiglio di Disciplina, l’irrogazione delle seguenti </a:t>
            </a:r>
            <a:endParaRPr lang="it-IT" sz="1800" b="0" i="0" u="none" strike="noStrike" baseline="0" dirty="0">
              <a:solidFill>
                <a:srgbClr val="FFFF00"/>
              </a:solidFill>
              <a:latin typeface="Frutiger Next Pro"/>
            </a:endParaRPr>
          </a:p>
          <a:p>
            <a:r>
              <a:rPr lang="it-IT" sz="1800" b="1" dirty="0">
                <a:solidFill>
                  <a:srgbClr val="FFFF00"/>
                </a:solidFill>
                <a:latin typeface="Frutiger Next Pro"/>
              </a:rPr>
              <a:t>sanzioni: </a:t>
            </a:r>
          </a:p>
          <a:p>
            <a:pPr algn="just"/>
            <a:r>
              <a:rPr lang="it-IT" sz="1800" b="0" i="0" u="none" strike="noStrike" baseline="0" dirty="0">
                <a:solidFill>
                  <a:srgbClr val="FFFF00"/>
                </a:solidFill>
                <a:latin typeface="Frutiger Next Pro"/>
              </a:rPr>
              <a:t>1. avvertimento nel caso di mancata acquisizione fino ad un massimo di 6 CFP; </a:t>
            </a:r>
          </a:p>
          <a:p>
            <a:pPr algn="just"/>
            <a:r>
              <a:rPr lang="it-IT" sz="1800" b="0" i="0" u="none" strike="noStrike" baseline="0" dirty="0">
                <a:solidFill>
                  <a:srgbClr val="FFFF00"/>
                </a:solidFill>
                <a:latin typeface="Frutiger Next Pro"/>
              </a:rPr>
              <a:t>2. censura nel caso di mancata acquisizione compresa tra 7 e 18 CFP; </a:t>
            </a:r>
          </a:p>
          <a:p>
            <a:pPr algn="just"/>
            <a:r>
              <a:rPr lang="it-IT" sz="1800" b="0" i="0" u="none" strike="noStrike" baseline="0" dirty="0">
                <a:solidFill>
                  <a:srgbClr val="FFFF00"/>
                </a:solidFill>
                <a:latin typeface="Frutiger Next Pro"/>
              </a:rPr>
              <a:t>3. sospensione per giorni 15 nel caso di mancata acquisizione compresa tra 19 e 24 CFP; </a:t>
            </a:r>
          </a:p>
          <a:p>
            <a:pPr algn="just"/>
            <a:r>
              <a:rPr lang="it-IT" sz="1800" b="0" i="0" u="none" strike="noStrike" baseline="0" dirty="0">
                <a:solidFill>
                  <a:srgbClr val="FFFF00"/>
                </a:solidFill>
                <a:latin typeface="Frutiger Next Pro"/>
              </a:rPr>
              <a:t>4. sospensione per giorni 25 nel caso di mancata acquisizione compresa tra 25 e 36 CFP; </a:t>
            </a:r>
          </a:p>
          <a:p>
            <a:pPr algn="just"/>
            <a:r>
              <a:rPr lang="it-IT" sz="1800" b="0" i="0" u="none" strike="noStrike" baseline="0" dirty="0">
                <a:solidFill>
                  <a:srgbClr val="FFFF00"/>
                </a:solidFill>
                <a:latin typeface="Frutiger Next Pro"/>
              </a:rPr>
              <a:t>5. sospensione per giorni 40 nel caso di mancata acquisizione pari o superiore a 37 CFP; </a:t>
            </a:r>
          </a:p>
          <a:p>
            <a:pPr algn="just"/>
            <a:r>
              <a:rPr lang="it-IT" sz="1800" b="0" i="0" u="none" strike="noStrike" baseline="0" dirty="0">
                <a:solidFill>
                  <a:srgbClr val="FFFF00"/>
                </a:solidFill>
                <a:latin typeface="Frutiger Next Pro"/>
              </a:rPr>
              <a:t>Il Professionista sanzionato in sede disciplinare per il mancato adempimento dell’obbligo di formazione e aggiornamento è comunque tenuto ad assolvere tale obbligo per il periodo cui si riferisce la sanzione, entro il triennio formativo successivo. </a:t>
            </a:r>
          </a:p>
          <a:p>
            <a:pPr algn="just"/>
            <a:r>
              <a:rPr lang="it-IT" sz="1800" b="0" i="0" u="none" strike="noStrike" baseline="0" dirty="0">
                <a:solidFill>
                  <a:srgbClr val="FFFF00"/>
                </a:solidFill>
                <a:latin typeface="Frutiger Next Pro"/>
              </a:rPr>
              <a:t>Qualora l’iscritto inadempiente agli obblighi formativi non abbia provveduto a recuperare i CFP mancanti nel triennio successivo, il Collegio di Disciplina, nell’ambito del procedimento disciplinare, valuta la recidiva mediante un aggravio della sanzione. </a:t>
            </a:r>
          </a:p>
        </p:txBody>
      </p:sp>
    </p:spTree>
    <p:extLst>
      <p:ext uri="{BB962C8B-B14F-4D97-AF65-F5344CB8AC3E}">
        <p14:creationId xmlns:p14="http://schemas.microsoft.com/office/powerpoint/2010/main" val="337757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par>
                                <p:cTn id="9" presetID="16" presetClass="emph" presetSubtype="0" fill="hold" nodeType="withEffect">
                                  <p:stCondLst>
                                    <p:cond delay="0"/>
                                  </p:stCondLst>
                                  <p:iterate type="lt">
                                    <p:tmPct val="4000"/>
                                  </p:iterate>
                                  <p:childTnLst>
                                    <p:set>
                                      <p:cBhvr override="childStyle">
                                        <p:cTn id="10" dur="500" fill="hold"/>
                                        <p:tgtEl>
                                          <p:spTgt spid="3">
                                            <p:txEl>
                                              <p:pRg st="1" end="1"/>
                                            </p:txEl>
                                          </p:spTgt>
                                        </p:tgtEl>
                                        <p:attrNameLst>
                                          <p:attrName>style.color</p:attrName>
                                        </p:attrNameLst>
                                      </p:cBhvr>
                                      <p:to>
                                        <p:clrVal>
                                          <a:schemeClr val="accent2"/>
                                        </p:clrVal>
                                      </p:to>
                                    </p:set>
                                    <p:set>
                                      <p:cBhvr>
                                        <p:cTn id="11" dur="500" fill="hold"/>
                                        <p:tgtEl>
                                          <p:spTgt spid="3">
                                            <p:txEl>
                                              <p:pRg st="1" end="1"/>
                                            </p:txEl>
                                          </p:spTgt>
                                        </p:tgtEl>
                                        <p:attrNameLst>
                                          <p:attrName>fillcolor</p:attrName>
                                        </p:attrNameLst>
                                      </p:cBhvr>
                                      <p:to>
                                        <p:clrVal>
                                          <a:schemeClr val="accent2"/>
                                        </p:clrVal>
                                      </p:to>
                                    </p:set>
                                    <p:set>
                                      <p:cBhvr>
                                        <p:cTn id="12" dur="500" fill="hold"/>
                                        <p:tgtEl>
                                          <p:spTgt spid="3">
                                            <p:txEl>
                                              <p:pRg st="1" end="1"/>
                                            </p:txEl>
                                          </p:spTgt>
                                        </p:tgtEl>
                                        <p:attrNameLst>
                                          <p:attrName>fill.type</p:attrName>
                                        </p:attrNameLst>
                                      </p:cBhvr>
                                      <p:to>
                                        <p:strVal val="solid"/>
                                      </p:to>
                                    </p:set>
                                  </p:childTnLst>
                                </p:cTn>
                              </p:par>
                              <p:par>
                                <p:cTn id="13" presetID="16" presetClass="emph" presetSubtype="0" fill="hold" nodeType="withEffect">
                                  <p:stCondLst>
                                    <p:cond delay="0"/>
                                  </p:stCondLst>
                                  <p:iterate type="lt">
                                    <p:tmPct val="4000"/>
                                  </p:iterate>
                                  <p:childTnLst>
                                    <p:set>
                                      <p:cBhvr override="childStyle">
                                        <p:cTn id="14" dur="500" fill="hold"/>
                                        <p:tgtEl>
                                          <p:spTgt spid="3">
                                            <p:txEl>
                                              <p:pRg st="2" end="2"/>
                                            </p:txEl>
                                          </p:spTgt>
                                        </p:tgtEl>
                                        <p:attrNameLst>
                                          <p:attrName>style.color</p:attrName>
                                        </p:attrNameLst>
                                      </p:cBhvr>
                                      <p:to>
                                        <p:clrVal>
                                          <a:schemeClr val="accent2"/>
                                        </p:clrVal>
                                      </p:to>
                                    </p:set>
                                    <p:set>
                                      <p:cBhvr>
                                        <p:cTn id="15" dur="500" fill="hold"/>
                                        <p:tgtEl>
                                          <p:spTgt spid="3">
                                            <p:txEl>
                                              <p:pRg st="2" end="2"/>
                                            </p:txEl>
                                          </p:spTgt>
                                        </p:tgtEl>
                                        <p:attrNameLst>
                                          <p:attrName>fillcolor</p:attrName>
                                        </p:attrNameLst>
                                      </p:cBhvr>
                                      <p:to>
                                        <p:clrVal>
                                          <a:schemeClr val="accent2"/>
                                        </p:clrVal>
                                      </p:to>
                                    </p:set>
                                    <p:set>
                                      <p:cBhvr>
                                        <p:cTn id="16" dur="500" fill="hold"/>
                                        <p:tgtEl>
                                          <p:spTgt spid="3">
                                            <p:txEl>
                                              <p:pRg st="2" end="2"/>
                                            </p:txEl>
                                          </p:spTgt>
                                        </p:tgtEl>
                                        <p:attrNameLst>
                                          <p:attrName>fill.type</p:attrName>
                                        </p:attrNameLst>
                                      </p:cBhvr>
                                      <p:to>
                                        <p:strVal val="solid"/>
                                      </p:to>
                                    </p:set>
                                  </p:childTnLst>
                                </p:cTn>
                              </p:par>
                              <p:par>
                                <p:cTn id="17" presetID="16" presetClass="emph" presetSubtype="0" fill="hold" nodeType="withEffect">
                                  <p:stCondLst>
                                    <p:cond delay="0"/>
                                  </p:stCondLst>
                                  <p:iterate type="lt">
                                    <p:tmPct val="4000"/>
                                  </p:iterate>
                                  <p:childTnLst>
                                    <p:set>
                                      <p:cBhvr override="childStyle">
                                        <p:cTn id="18" dur="500" fill="hold"/>
                                        <p:tgtEl>
                                          <p:spTgt spid="3">
                                            <p:txEl>
                                              <p:pRg st="3" end="3"/>
                                            </p:txEl>
                                          </p:spTgt>
                                        </p:tgtEl>
                                        <p:attrNameLst>
                                          <p:attrName>style.color</p:attrName>
                                        </p:attrNameLst>
                                      </p:cBhvr>
                                      <p:to>
                                        <p:clrVal>
                                          <a:schemeClr val="accent2"/>
                                        </p:clrVal>
                                      </p:to>
                                    </p:set>
                                    <p:set>
                                      <p:cBhvr>
                                        <p:cTn id="19" dur="500" fill="hold"/>
                                        <p:tgtEl>
                                          <p:spTgt spid="3">
                                            <p:txEl>
                                              <p:pRg st="3" end="3"/>
                                            </p:txEl>
                                          </p:spTgt>
                                        </p:tgtEl>
                                        <p:attrNameLst>
                                          <p:attrName>fillcolor</p:attrName>
                                        </p:attrNameLst>
                                      </p:cBhvr>
                                      <p:to>
                                        <p:clrVal>
                                          <a:schemeClr val="accent2"/>
                                        </p:clrVal>
                                      </p:to>
                                    </p:set>
                                    <p:set>
                                      <p:cBhvr>
                                        <p:cTn id="20" dur="500" fill="hold"/>
                                        <p:tgtEl>
                                          <p:spTgt spid="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400" b="0" i="0" u="none" strike="noStrike" baseline="0" dirty="0">
                <a:solidFill>
                  <a:srgbClr val="000000"/>
                </a:solidFill>
                <a:latin typeface="Frutiger Next Pro"/>
              </a:rPr>
              <a:t>Titolo II / </a:t>
            </a:r>
            <a:r>
              <a:rPr lang="it-IT" sz="2400" b="1" i="0" u="none" strike="noStrike" baseline="0" dirty="0">
                <a:solidFill>
                  <a:srgbClr val="000000"/>
                </a:solidFill>
                <a:latin typeface="Frutiger Next Pro"/>
              </a:rPr>
              <a:t>DOVERI GENERALI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10924635" cy="5618747"/>
          </a:xfrm>
        </p:spPr>
        <p:txBody>
          <a:bodyPr>
            <a:normAutofit/>
          </a:bodyPr>
          <a:lstStyle/>
          <a:p>
            <a:pPr algn="just"/>
            <a:r>
              <a:rPr lang="it-IT" sz="1800" b="1" i="0" u="none" strike="noStrike" baseline="0" dirty="0">
                <a:solidFill>
                  <a:srgbClr val="000000"/>
                </a:solidFill>
                <a:latin typeface="Frutiger Next Pro"/>
              </a:rPr>
              <a:t>Art. 10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(Verità)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Costituisce illecito disciplinare produrre falsi in documenti e/o dichiarazioni. </a:t>
            </a:r>
          </a:p>
          <a:p>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Art. 11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(Adempimenti)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Il Professionista nell’esercizio della professione e nell’organizzazione della sua attività, ha l’obbligo di: </a:t>
            </a:r>
          </a:p>
          <a:p>
            <a:pPr algn="just"/>
            <a:r>
              <a:rPr lang="it-IT" sz="1800" b="0" i="0" u="none" strike="noStrike" baseline="0" dirty="0">
                <a:solidFill>
                  <a:srgbClr val="000000"/>
                </a:solidFill>
                <a:latin typeface="Frutiger Next Pro"/>
              </a:rPr>
              <a:t>- rispettare l’ordinamento professionale e le deliberazioni dell’Ordine; </a:t>
            </a:r>
          </a:p>
          <a:p>
            <a:pPr algn="just"/>
            <a:r>
              <a:rPr lang="it-IT" sz="1800" b="0" i="0" u="none" strike="noStrike" baseline="0" dirty="0">
                <a:solidFill>
                  <a:srgbClr val="000000"/>
                </a:solidFill>
                <a:latin typeface="Frutiger Next Pro"/>
              </a:rPr>
              <a:t>- dotarsi di idonea assicurazione RC professionale; </a:t>
            </a:r>
          </a:p>
          <a:p>
            <a:pPr algn="just"/>
            <a:r>
              <a:rPr lang="it-IT" sz="1800" b="0" i="0" u="none" strike="noStrike" baseline="0" dirty="0">
                <a:solidFill>
                  <a:srgbClr val="000000"/>
                </a:solidFill>
                <a:latin typeface="Frutiger Next Pro"/>
              </a:rPr>
              <a:t>- provvedere agli adempimenti previdenziali e fiscali ai sensi della vigente normativa; </a:t>
            </a:r>
          </a:p>
          <a:p>
            <a:pPr algn="just"/>
            <a:r>
              <a:rPr lang="it-IT" sz="1800" b="0" i="0" u="none" strike="noStrike" baseline="0" dirty="0">
                <a:solidFill>
                  <a:srgbClr val="000000"/>
                </a:solidFill>
                <a:latin typeface="Frutiger Next Pro"/>
              </a:rPr>
              <a:t>- dotarsi della Posta Elettronica Certificata; </a:t>
            </a:r>
          </a:p>
          <a:p>
            <a:pPr algn="just"/>
            <a:r>
              <a:rPr lang="it-IT" sz="1800" b="0" i="0" u="none" strike="noStrike" baseline="0" dirty="0">
                <a:solidFill>
                  <a:srgbClr val="000000"/>
                </a:solidFill>
                <a:latin typeface="Frutiger Next Pro"/>
              </a:rPr>
              <a:t>- acquisire i CFP in conformità al Regolamento per l’aggiornamento e sviluppo professionale; </a:t>
            </a:r>
          </a:p>
          <a:p>
            <a:pPr algn="just"/>
            <a:r>
              <a:rPr lang="it-IT" sz="1800" b="0" i="0" u="none" strike="noStrike" baseline="0" dirty="0">
                <a:solidFill>
                  <a:srgbClr val="000000"/>
                </a:solidFill>
                <a:latin typeface="Frutiger Next Pro"/>
              </a:rPr>
              <a:t>- definire gli aspetti contrattuali prima dell’espletamento della prestazione professionale. </a:t>
            </a:r>
            <a:endParaRPr lang="it-IT" sz="1800" b="0" i="0" u="none" strike="noStrike" baseline="0" dirty="0">
              <a:solidFill>
                <a:srgbClr val="FFFF00"/>
              </a:solidFill>
              <a:latin typeface="Frutiger Next Pro"/>
            </a:endParaRPr>
          </a:p>
        </p:txBody>
      </p:sp>
    </p:spTree>
    <p:extLst>
      <p:ext uri="{BB962C8B-B14F-4D97-AF65-F5344CB8AC3E}">
        <p14:creationId xmlns:p14="http://schemas.microsoft.com/office/powerpoint/2010/main" val="3974008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800" b="0" i="0" u="none" strike="noStrike" baseline="0" dirty="0">
                <a:solidFill>
                  <a:srgbClr val="000000"/>
                </a:solidFill>
                <a:latin typeface="Frutiger Next Pro"/>
              </a:rPr>
              <a:t>Titolo III / </a:t>
            </a:r>
            <a:r>
              <a:rPr lang="it-IT" sz="2800" b="1" i="0" u="none" strike="noStrike" baseline="0" dirty="0">
                <a:solidFill>
                  <a:srgbClr val="000000"/>
                </a:solidFill>
                <a:latin typeface="Frutiger Next Pro"/>
              </a:rPr>
              <a:t>RAPPORTI CON L’ORDINE E CON IL CONSIGLIO DI DISCIPLINA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10924635" cy="5618747"/>
          </a:xfrm>
        </p:spPr>
        <p:txBody>
          <a:bodyPr>
            <a:normAutofit fontScale="92500" lnSpcReduction="20000"/>
          </a:bodyPr>
          <a:lstStyle/>
          <a:p>
            <a:pPr algn="just"/>
            <a:r>
              <a:rPr lang="it-IT" sz="1800" b="1" i="0" u="none" strike="noStrike" baseline="0" dirty="0">
                <a:solidFill>
                  <a:srgbClr val="000000"/>
                </a:solidFill>
                <a:latin typeface="Frutiger Next Pro"/>
              </a:rPr>
              <a:t>Art. 12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(Doveri nei confronti dell’Ordine professionale)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Il Professionista ha l’obbligo di collaborare con il Consiglio dell’Ordine di appartenenza, per l’attuazione delle finalità istituzionali osservando scrupolosamente il dovere di verità. </a:t>
            </a:r>
          </a:p>
          <a:p>
            <a:r>
              <a:rPr lang="it-IT" sz="1800" b="0" i="0" u="none" strike="noStrike" baseline="0" dirty="0">
                <a:solidFill>
                  <a:srgbClr val="000000"/>
                </a:solidFill>
                <a:latin typeface="Frutiger Next Pro"/>
              </a:rPr>
              <a:t>Ogni iscritto ha l’obbligo di osservare scrupolosamente tutti i provvedimenti generali o particolari emanati dal Consiglio dell’Ordine, e a prestare al medesimo adeguata collaborazione al fine di consentire nel modo più efficace l’esercizio delle funzioni allo stesso istituzionalmente demandate. </a:t>
            </a:r>
          </a:p>
          <a:p>
            <a:r>
              <a:rPr lang="it-IT" sz="1800" b="0" i="0" u="none" strike="noStrike" baseline="0" dirty="0">
                <a:solidFill>
                  <a:srgbClr val="000000"/>
                </a:solidFill>
                <a:latin typeface="Frutiger Next Pro"/>
              </a:rPr>
              <a:t>I Professionisti che sono eletti componenti del Consiglio dell’Ordine, nel rispetto delle vigenti disposizioni di legge, non hanno vincolo di mandato in quanto rappresentano tutte le categorie appartenenti all’Ordine; essi hanno l’obbligo di adempiere al loro ufficio con diligenza, obiettività, imparzialità e nell’interesse generale. </a:t>
            </a:r>
          </a:p>
          <a:p>
            <a:r>
              <a:rPr lang="it-IT" sz="1800" b="0" i="0" u="none" strike="noStrike" baseline="0" dirty="0">
                <a:solidFill>
                  <a:srgbClr val="000000"/>
                </a:solidFill>
                <a:latin typeface="Frutiger Next Pro"/>
              </a:rPr>
              <a:t>I Professionisti nominati componenti del Consiglio di Disciplina operano in piena indipendenza di giudizio e autonomia organizzativa ed operativa, nel rispetto delle vigenti disposizioni di legge e regolamentari, delle disposizioni relative al procedimento disciplinare, nel rispetto del Regolamento del Consiglio Nazionale per la designazione dei componenti i Consigli di Disciplina territoriali degli Ordini degli Architetti, Pianificatori, Paesaggisti e Conservatori, nel rispetto del presente Codice Deontologico e della compatibilità delle risorse finanziarie dell’Ordine. </a:t>
            </a:r>
          </a:p>
          <a:p>
            <a:r>
              <a:rPr lang="it-IT" sz="1800" b="0" i="0" u="none" strike="noStrike" baseline="0" dirty="0">
                <a:solidFill>
                  <a:srgbClr val="000000"/>
                </a:solidFill>
                <a:latin typeface="Frutiger Next Pro"/>
              </a:rPr>
              <a:t>L’iscritto che sia a qualunque titolo componente di qualsivoglia commissione presso Enti pubblici ha l’obbligo di informare tempestivamente il Consiglio dell’Ordine dell’avvenuta nomina od elezione così come della cessazione del proprio mandato. L’iscritto se nominato in rappresentanza dell’Ordine deve attenersi alle disposizioni ed indirizzi che il Consiglio dell’Ordine dovesse impartire nell’interesse o a tutela della categoria. </a:t>
            </a:r>
          </a:p>
          <a:p>
            <a:r>
              <a:rPr lang="it-IT" sz="1800" b="0" i="0" u="none" strike="noStrike" baseline="0" dirty="0">
                <a:solidFill>
                  <a:srgbClr val="000000"/>
                </a:solidFill>
                <a:latin typeface="Frutiger Next Pro"/>
              </a:rPr>
              <a:t>L’iscritto dipendente che si trovi in condizioni di incompatibilità per l’esercizio della libera professione, cui sia concesso di svolgere atti di libera professione, deve preventivamente inviare a mezzo raccomandata o posta elettronica certificata la copia della autorizzazione, relativa alla specifica attività professionale, al proprio Ordine.</a:t>
            </a:r>
          </a:p>
        </p:txBody>
      </p:sp>
    </p:spTree>
    <p:extLst>
      <p:ext uri="{BB962C8B-B14F-4D97-AF65-F5344CB8AC3E}">
        <p14:creationId xmlns:p14="http://schemas.microsoft.com/office/powerpoint/2010/main" val="287699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800" b="0" i="0" u="none" strike="noStrike" baseline="0" dirty="0">
                <a:solidFill>
                  <a:srgbClr val="000000"/>
                </a:solidFill>
                <a:latin typeface="Frutiger Next Pro"/>
              </a:rPr>
              <a:t>Titolo IV / </a:t>
            </a:r>
            <a:r>
              <a:rPr lang="it-IT" sz="2800" b="1" i="0" u="none" strike="noStrike" baseline="0" dirty="0">
                <a:solidFill>
                  <a:srgbClr val="000000"/>
                </a:solidFill>
                <a:latin typeface="Frutiger Next Pro"/>
              </a:rPr>
              <a:t>RAPPORTI ESTERNI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10924635" cy="5618747"/>
          </a:xfrm>
        </p:spPr>
        <p:txBody>
          <a:bodyPr>
            <a:normAutofit fontScale="85000" lnSpcReduction="10000"/>
          </a:bodyPr>
          <a:lstStyle/>
          <a:p>
            <a:pPr algn="just"/>
            <a:r>
              <a:rPr lang="it-IT" sz="1800" b="1" i="0" u="none" strike="noStrike" baseline="0" dirty="0">
                <a:solidFill>
                  <a:srgbClr val="000000"/>
                </a:solidFill>
                <a:latin typeface="Frutiger Next Pro"/>
              </a:rPr>
              <a:t>Art. 13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(Società tra professionisti)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I Professionisti soci sono tenuti all’osservanza del codice deontologico, così come la società tra professionisti, istituita ex Art. 10 L. 12 novembre 2011, n° 183 e DM 8 febbraio 2013, n° 34, è soggetta al regime disciplinare dell’Ordine al quale risulti iscritta. </a:t>
            </a:r>
          </a:p>
          <a:p>
            <a:r>
              <a:rPr lang="it-IT" sz="1800" b="0" i="0" u="none" strike="noStrike" baseline="0" dirty="0">
                <a:solidFill>
                  <a:srgbClr val="000000"/>
                </a:solidFill>
                <a:latin typeface="Frutiger Next Pro"/>
              </a:rPr>
              <a:t>Sono ugualmente tenuti all’osservanza del codice deontologico i Professionisti presenti nelle associazioni professionali e nei diversi modelli societari già vigenti alla data di entrata in vigore dell’Art.10 L.12 novembre 2011, n°183. </a:t>
            </a:r>
          </a:p>
          <a:p>
            <a:r>
              <a:rPr lang="it-IT" sz="1800" b="0" i="0" u="none" strike="noStrike" baseline="0" dirty="0">
                <a:solidFill>
                  <a:srgbClr val="000000"/>
                </a:solidFill>
                <a:latin typeface="Frutiger Next Pro"/>
              </a:rPr>
              <a:t>Se la violazione deontologica commessa dal Professionista, anche iscritto ad un Ordine diverso da quello della società, è ricollegabile a direttive impartite dalla società, la responsabilità disciplinare del Professionista concorre con quella della società. </a:t>
            </a:r>
          </a:p>
          <a:p>
            <a:pPr algn="just"/>
            <a:r>
              <a:rPr lang="it-IT" sz="1800" b="1" i="0" u="none" strike="noStrike" baseline="0" dirty="0">
                <a:solidFill>
                  <a:srgbClr val="000000"/>
                </a:solidFill>
                <a:latin typeface="Frutiger Next Pro"/>
              </a:rPr>
              <a:t>Art. 14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(Rapporti con i committenti)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Il rapporto con il Committente è di natura fiduciaria e deve essere improntato alla massima lealtà e correttezza. Il Professionista ha l’obbligo di eseguire diligentemente l’incarico conferitogli, purché questo non contrasti con l’interesse pubblico e fatta salva la propria autonomia intellettuale e tecnica. </a:t>
            </a:r>
          </a:p>
          <a:p>
            <a:r>
              <a:rPr lang="it-IT" sz="1800" b="0" i="0" u="none" strike="noStrike" baseline="0" dirty="0">
                <a:solidFill>
                  <a:srgbClr val="000000"/>
                </a:solidFill>
                <a:latin typeface="Frutiger Next Pro"/>
              </a:rPr>
              <a:t>Il Professionista ha l’obbligo di rapportare alle sue effettive possibilità d’intervento ed ai mezzi di cui può disporre, la quantità e la qualità degli incarichi e deve rifiutare quelli che non può espletare con sufficiente cura e specifica competenza. </a:t>
            </a:r>
          </a:p>
          <a:p>
            <a:r>
              <a:rPr lang="it-IT" sz="1800" b="0" i="0" u="none" strike="noStrike" baseline="0" dirty="0">
                <a:solidFill>
                  <a:srgbClr val="000000"/>
                </a:solidFill>
                <a:latin typeface="Frutiger Next Pro"/>
              </a:rPr>
              <a:t>Il Professionista non può, senza l’esplicito assenso del committente, essere compartecipe nelle imprese, società e ditte fornitrici dell’opera progettata o diretta per conto del committente. Nel caso abbia ideato o brevettato procedimenti costruttivi, materiali, componenti ed arredi proposti per i lavori da lui progettati o diretti, è tenuto ad informare il committente. </a:t>
            </a:r>
          </a:p>
          <a:p>
            <a:r>
              <a:rPr lang="it-IT" sz="1800" b="0" i="0" u="none" strike="noStrike" baseline="0" dirty="0">
                <a:solidFill>
                  <a:srgbClr val="000000"/>
                </a:solidFill>
                <a:latin typeface="Frutiger Next Pro"/>
              </a:rPr>
              <a:t>Il Professionista nello svolgere la propria attività, non deve accettare o sollecitare premi o compensi da terzi interessati. </a:t>
            </a:r>
          </a:p>
          <a:p>
            <a:endParaRPr lang="it-IT" sz="1800" b="0" i="0" u="none" strike="noStrike" baseline="0" dirty="0">
              <a:solidFill>
                <a:srgbClr val="000000"/>
              </a:solidFill>
              <a:latin typeface="Frutiger Next Pro"/>
            </a:endParaRPr>
          </a:p>
        </p:txBody>
      </p:sp>
    </p:spTree>
    <p:extLst>
      <p:ext uri="{BB962C8B-B14F-4D97-AF65-F5344CB8AC3E}">
        <p14:creationId xmlns:p14="http://schemas.microsoft.com/office/powerpoint/2010/main" val="59441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800" b="0" i="0" u="none" strike="noStrike" baseline="0" dirty="0">
                <a:solidFill>
                  <a:srgbClr val="000000"/>
                </a:solidFill>
                <a:latin typeface="Frutiger Next Pro"/>
              </a:rPr>
              <a:t>Titolo IV / </a:t>
            </a:r>
            <a:r>
              <a:rPr lang="it-IT" sz="2800" b="1" i="0" u="none" strike="noStrike" baseline="0" dirty="0">
                <a:solidFill>
                  <a:srgbClr val="000000"/>
                </a:solidFill>
                <a:latin typeface="Frutiger Next Pro"/>
              </a:rPr>
              <a:t>RAPPORTI ESTERNI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10924635" cy="5618747"/>
          </a:xfrm>
        </p:spPr>
        <p:txBody>
          <a:bodyPr>
            <a:normAutofit fontScale="77500" lnSpcReduction="20000"/>
          </a:bodyPr>
          <a:lstStyle/>
          <a:p>
            <a:pPr algn="just"/>
            <a:r>
              <a:rPr lang="it-IT" sz="1800" b="1" i="0" u="none" strike="noStrike" baseline="0" dirty="0">
                <a:solidFill>
                  <a:schemeClr val="bg1"/>
                </a:solidFill>
                <a:latin typeface="Frutiger Next Pro"/>
              </a:rPr>
              <a:t>Art. 15 </a:t>
            </a:r>
            <a:endParaRPr lang="it-IT" sz="1800" b="0" i="0" u="none" strike="noStrike" baseline="0" dirty="0">
              <a:solidFill>
                <a:schemeClr val="bg1"/>
              </a:solidFill>
              <a:latin typeface="Frutiger Next Pro"/>
            </a:endParaRPr>
          </a:p>
          <a:p>
            <a:pPr algn="just"/>
            <a:r>
              <a:rPr lang="it-IT" sz="1800" b="1" i="0" u="none" strike="noStrike" baseline="0" dirty="0">
                <a:solidFill>
                  <a:schemeClr val="bg1"/>
                </a:solidFill>
                <a:latin typeface="Frutiger Next Pro"/>
              </a:rPr>
              <a:t>(Rapporti con Istituzioni e Terzi) </a:t>
            </a:r>
            <a:endParaRPr lang="it-IT" sz="1800" b="0" i="0" u="none" strike="noStrike" baseline="0" dirty="0">
              <a:solidFill>
                <a:schemeClr val="bg1"/>
              </a:solidFill>
              <a:latin typeface="Frutiger Next Pro"/>
            </a:endParaRPr>
          </a:p>
          <a:p>
            <a:r>
              <a:rPr lang="it-IT" sz="1800" b="0" i="0" u="none" strike="noStrike" baseline="0" dirty="0">
                <a:solidFill>
                  <a:schemeClr val="bg1"/>
                </a:solidFill>
                <a:latin typeface="Frutiger Next Pro"/>
              </a:rPr>
              <a:t>Nei rapporti professionali con le Istituzioni, il Professionista deve curare con particolare diligenza, l’osservanza dei doveri di cui al Titolo II. </a:t>
            </a:r>
          </a:p>
          <a:p>
            <a:r>
              <a:rPr lang="it-IT" sz="1800" b="0" i="0" u="none" strike="noStrike" baseline="0" dirty="0">
                <a:solidFill>
                  <a:schemeClr val="bg1"/>
                </a:solidFill>
                <a:latin typeface="Frutiger Next Pro"/>
              </a:rPr>
              <a:t>Il Professionista ha l’obbligo di astenersi dall’avvalersi, in qualunque forma, per lo svolgimento degli incarichi professionali della collaborazione dei dipendenti delle Istituzioni se non espressamente a tal fine autorizzati dall’Istituzione medesima e dal committente stesso. </a:t>
            </a:r>
          </a:p>
          <a:p>
            <a:r>
              <a:rPr lang="it-IT" sz="1800" b="0" i="0" u="none" strike="noStrike" baseline="0" dirty="0">
                <a:solidFill>
                  <a:schemeClr val="bg1"/>
                </a:solidFill>
                <a:latin typeface="Frutiger Next Pro"/>
              </a:rPr>
              <a:t>Il Professionista non deve vantare credito con coloro che rivestono incarichi od operano nelle Istituzioni al fine di trarre utilità di qualsiasi natura nella sua attività professionale per sé o per altri. </a:t>
            </a:r>
          </a:p>
          <a:p>
            <a:pPr algn="just"/>
            <a:r>
              <a:rPr lang="it-IT" sz="1800" b="1" i="0" u="none" strike="noStrike" baseline="0" dirty="0">
                <a:solidFill>
                  <a:schemeClr val="bg1"/>
                </a:solidFill>
                <a:latin typeface="Frutiger Next Pro"/>
              </a:rPr>
              <a:t>Art. 16 </a:t>
            </a:r>
            <a:endParaRPr lang="it-IT" sz="1800" b="0" i="0" u="none" strike="noStrike" baseline="0" dirty="0">
              <a:solidFill>
                <a:schemeClr val="bg1"/>
              </a:solidFill>
              <a:latin typeface="Frutiger Next Pro"/>
            </a:endParaRPr>
          </a:p>
          <a:p>
            <a:pPr algn="just"/>
            <a:r>
              <a:rPr lang="it-IT" sz="1800" b="1" i="0" u="none" strike="noStrike" baseline="0" dirty="0">
                <a:solidFill>
                  <a:schemeClr val="bg1"/>
                </a:solidFill>
                <a:latin typeface="Frutiger Next Pro"/>
              </a:rPr>
              <a:t>(Partecipazione a commissioni e giurie di concorso) </a:t>
            </a:r>
            <a:endParaRPr lang="it-IT" sz="1800" b="0" i="0" u="none" strike="noStrike" baseline="0" dirty="0">
              <a:solidFill>
                <a:schemeClr val="bg1"/>
              </a:solidFill>
              <a:latin typeface="Frutiger Next Pro"/>
            </a:endParaRPr>
          </a:p>
          <a:p>
            <a:r>
              <a:rPr lang="it-IT" sz="1800" b="0" i="0" u="none" strike="noStrike" baseline="0" dirty="0">
                <a:solidFill>
                  <a:schemeClr val="bg1"/>
                </a:solidFill>
                <a:latin typeface="Frutiger Next Pro"/>
              </a:rPr>
              <a:t>Il Professionista, sia indicato dal Consiglio dell’Ordine a rappresentarlo, sia nominato a titolo personale quale esperto, ovvero nominato per qualsiasi altra ragione in una commissione o giuria, pubblica o privata, ha l’obbligo di comunicare tempestivamente la nomina al Consiglio dell’Ordine. </a:t>
            </a:r>
          </a:p>
          <a:p>
            <a:r>
              <a:rPr lang="it-IT" sz="1800" b="0" i="0" u="none" strike="noStrike" baseline="0" dirty="0">
                <a:solidFill>
                  <a:schemeClr val="bg1"/>
                </a:solidFill>
                <a:latin typeface="Frutiger Next Pro"/>
              </a:rPr>
              <a:t>Le modalità con cui svolge il proprio ufficio, devono essere improntate a non conseguire utilità di qualsiasi natura per sé o per altri allo stesso collegati, e operare in modo da tutelare gli interessi ed il prestigio della categoria professionale. </a:t>
            </a:r>
          </a:p>
          <a:p>
            <a:r>
              <a:rPr lang="it-IT" sz="1800" b="0" i="0" u="none" strike="noStrike" baseline="0" dirty="0">
                <a:solidFill>
                  <a:schemeClr val="tx1"/>
                </a:solidFill>
                <a:latin typeface="Frutiger Next Pro"/>
              </a:rPr>
              <a:t>Il Professionista durante la partecipazione a commissioni o giurie, pubbliche o private, nel rispetto delle relative competenze professionali, ha l’obbligo di attenersi ai principi di autonomia e indipendenza nei confronti dei partecipanti ai concorsi, secondo quanto disposto dall’Art. 51 del Codice di Procedura Civile. </a:t>
            </a:r>
          </a:p>
          <a:p>
            <a:r>
              <a:rPr lang="it-IT" sz="1800" b="0" i="0" u="none" strike="noStrike" baseline="0" dirty="0">
                <a:solidFill>
                  <a:schemeClr val="tx1"/>
                </a:solidFill>
                <a:latin typeface="Frutiger Next Pro"/>
              </a:rPr>
              <a:t>Il Professionista che a qualunque titolo abbia partecipato alla programmazione e definizione di atti e/o fasi delle procedure di evidenza pubblica aventi ad oggetto servizi tecnici, nel rispetto delle relative competenze professionali, è tenuto ad astenersi dal concorrere alle medesime. </a:t>
            </a:r>
          </a:p>
          <a:p>
            <a:r>
              <a:rPr lang="it-IT" sz="1800" b="0" i="0" u="none" strike="noStrike" baseline="0" dirty="0">
                <a:solidFill>
                  <a:schemeClr val="tx1"/>
                </a:solidFill>
                <a:latin typeface="Frutiger Next Pro"/>
              </a:rPr>
              <a:t>Il Professionista che sia in rapporti di qualsiasi natura con componenti di commissioni aggiudicatrici ha l’obbligo di non vantare tali rapporti per trarre vantaggi di qualsiasi natura per sé o per altri.</a:t>
            </a:r>
          </a:p>
          <a:p>
            <a:endParaRPr lang="it-IT" sz="1800" b="0" i="0" u="none" strike="noStrike" baseline="0" dirty="0">
              <a:solidFill>
                <a:srgbClr val="000000"/>
              </a:solidFill>
              <a:latin typeface="Frutiger Next Pro"/>
            </a:endParaRPr>
          </a:p>
        </p:txBody>
      </p:sp>
    </p:spTree>
    <p:extLst>
      <p:ext uri="{BB962C8B-B14F-4D97-AF65-F5344CB8AC3E}">
        <p14:creationId xmlns:p14="http://schemas.microsoft.com/office/powerpoint/2010/main" val="80202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5" end="5"/>
                                            </p:txEl>
                                          </p:spTgt>
                                        </p:tgtEl>
                                        <p:attrNameLst>
                                          <p:attrName>style.color</p:attrName>
                                        </p:attrNameLst>
                                      </p:cBhvr>
                                      <p:to>
                                        <p:clrVal>
                                          <a:srgbClr val="FFFF00"/>
                                        </p:clrVal>
                                      </p:to>
                                    </p:set>
                                    <p:set>
                                      <p:cBhvr>
                                        <p:cTn id="7" dur="500" fill="hold"/>
                                        <p:tgtEl>
                                          <p:spTgt spid="3">
                                            <p:txEl>
                                              <p:pRg st="5" end="5"/>
                                            </p:txEl>
                                          </p:spTgt>
                                        </p:tgtEl>
                                        <p:attrNameLst>
                                          <p:attrName>fillcolor</p:attrName>
                                        </p:attrNameLst>
                                      </p:cBhvr>
                                      <p:to>
                                        <p:clrVal>
                                          <a:srgbClr val="FFFF00"/>
                                        </p:clrVal>
                                      </p:to>
                                    </p:set>
                                    <p:set>
                                      <p:cBhvr>
                                        <p:cTn id="8" dur="500" fill="hold"/>
                                        <p:tgtEl>
                                          <p:spTgt spid="3">
                                            <p:txEl>
                                              <p:pRg st="5" end="5"/>
                                            </p:txEl>
                                          </p:spTgt>
                                        </p:tgtEl>
                                        <p:attrNameLst>
                                          <p:attrName>fill.type</p:attrName>
                                        </p:attrNameLst>
                                      </p:cBhvr>
                                      <p:to>
                                        <p:strVal val="solid"/>
                                      </p:to>
                                    </p:set>
                                  </p:childTnLst>
                                </p:cTn>
                              </p:par>
                              <p:par>
                                <p:cTn id="9" presetID="16" presetClass="emph" presetSubtype="0" fill="hold" nodeType="withEffect">
                                  <p:stCondLst>
                                    <p:cond delay="0"/>
                                  </p:stCondLst>
                                  <p:iterate type="lt">
                                    <p:tmPct val="4000"/>
                                  </p:iterate>
                                  <p:childTnLst>
                                    <p:set>
                                      <p:cBhvr override="childStyle">
                                        <p:cTn id="10" dur="500" fill="hold"/>
                                        <p:tgtEl>
                                          <p:spTgt spid="3">
                                            <p:txEl>
                                              <p:pRg st="6" end="6"/>
                                            </p:txEl>
                                          </p:spTgt>
                                        </p:tgtEl>
                                        <p:attrNameLst>
                                          <p:attrName>style.color</p:attrName>
                                        </p:attrNameLst>
                                      </p:cBhvr>
                                      <p:to>
                                        <p:clrVal>
                                          <a:srgbClr val="FFFF00"/>
                                        </p:clrVal>
                                      </p:to>
                                    </p:set>
                                    <p:set>
                                      <p:cBhvr>
                                        <p:cTn id="11" dur="500" fill="hold"/>
                                        <p:tgtEl>
                                          <p:spTgt spid="3">
                                            <p:txEl>
                                              <p:pRg st="6" end="6"/>
                                            </p:txEl>
                                          </p:spTgt>
                                        </p:tgtEl>
                                        <p:attrNameLst>
                                          <p:attrName>fillcolor</p:attrName>
                                        </p:attrNameLst>
                                      </p:cBhvr>
                                      <p:to>
                                        <p:clrVal>
                                          <a:srgbClr val="FFFF00"/>
                                        </p:clrVal>
                                      </p:to>
                                    </p:set>
                                    <p:set>
                                      <p:cBhvr>
                                        <p:cTn id="12" dur="500" fill="hold"/>
                                        <p:tgtEl>
                                          <p:spTgt spid="3">
                                            <p:txEl>
                                              <p:pRg st="6" end="6"/>
                                            </p:txEl>
                                          </p:spTgt>
                                        </p:tgtEl>
                                        <p:attrNameLst>
                                          <p:attrName>fill.type</p:attrName>
                                        </p:attrNameLst>
                                      </p:cBhvr>
                                      <p:to>
                                        <p:strVal val="solid"/>
                                      </p:to>
                                    </p:set>
                                  </p:childTnLst>
                                </p:cTn>
                              </p:par>
                              <p:par>
                                <p:cTn id="13" presetID="16" presetClass="emph" presetSubtype="0" fill="hold" nodeType="withEffect">
                                  <p:stCondLst>
                                    <p:cond delay="0"/>
                                  </p:stCondLst>
                                  <p:iterate type="lt">
                                    <p:tmPct val="4000"/>
                                  </p:iterate>
                                  <p:childTnLst>
                                    <p:set>
                                      <p:cBhvr override="childStyle">
                                        <p:cTn id="14" dur="500" fill="hold"/>
                                        <p:tgtEl>
                                          <p:spTgt spid="3">
                                            <p:txEl>
                                              <p:pRg st="7" end="7"/>
                                            </p:txEl>
                                          </p:spTgt>
                                        </p:tgtEl>
                                        <p:attrNameLst>
                                          <p:attrName>style.color</p:attrName>
                                        </p:attrNameLst>
                                      </p:cBhvr>
                                      <p:to>
                                        <p:clrVal>
                                          <a:srgbClr val="FFFF00"/>
                                        </p:clrVal>
                                      </p:to>
                                    </p:set>
                                    <p:set>
                                      <p:cBhvr>
                                        <p:cTn id="15" dur="500" fill="hold"/>
                                        <p:tgtEl>
                                          <p:spTgt spid="3">
                                            <p:txEl>
                                              <p:pRg st="7" end="7"/>
                                            </p:txEl>
                                          </p:spTgt>
                                        </p:tgtEl>
                                        <p:attrNameLst>
                                          <p:attrName>fillcolor</p:attrName>
                                        </p:attrNameLst>
                                      </p:cBhvr>
                                      <p:to>
                                        <p:clrVal>
                                          <a:srgbClr val="FFFF00"/>
                                        </p:clrVal>
                                      </p:to>
                                    </p:set>
                                    <p:set>
                                      <p:cBhvr>
                                        <p:cTn id="16" dur="500" fill="hold"/>
                                        <p:tgtEl>
                                          <p:spTgt spid="3">
                                            <p:txEl>
                                              <p:pRg st="7" end="7"/>
                                            </p:txEl>
                                          </p:spTgt>
                                        </p:tgtEl>
                                        <p:attrNameLst>
                                          <p:attrName>fill.type</p:attrName>
                                        </p:attrNameLst>
                                      </p:cBhvr>
                                      <p:to>
                                        <p:strVal val="solid"/>
                                      </p:to>
                                    </p:set>
                                  </p:childTnLst>
                                </p:cTn>
                              </p:par>
                              <p:par>
                                <p:cTn id="17" presetID="16" presetClass="emph" presetSubtype="0" fill="hold" nodeType="withEffect">
                                  <p:stCondLst>
                                    <p:cond delay="0"/>
                                  </p:stCondLst>
                                  <p:iterate type="lt">
                                    <p:tmPct val="4000"/>
                                  </p:iterate>
                                  <p:childTnLst>
                                    <p:set>
                                      <p:cBhvr override="childStyle">
                                        <p:cTn id="18" dur="500" fill="hold"/>
                                        <p:tgtEl>
                                          <p:spTgt spid="3">
                                            <p:txEl>
                                              <p:pRg st="8" end="8"/>
                                            </p:txEl>
                                          </p:spTgt>
                                        </p:tgtEl>
                                        <p:attrNameLst>
                                          <p:attrName>style.color</p:attrName>
                                        </p:attrNameLst>
                                      </p:cBhvr>
                                      <p:to>
                                        <p:clrVal>
                                          <a:srgbClr val="FFFF00"/>
                                        </p:clrVal>
                                      </p:to>
                                    </p:set>
                                    <p:set>
                                      <p:cBhvr>
                                        <p:cTn id="19" dur="500" fill="hold"/>
                                        <p:tgtEl>
                                          <p:spTgt spid="3">
                                            <p:txEl>
                                              <p:pRg st="8" end="8"/>
                                            </p:txEl>
                                          </p:spTgt>
                                        </p:tgtEl>
                                        <p:attrNameLst>
                                          <p:attrName>fillcolor</p:attrName>
                                        </p:attrNameLst>
                                      </p:cBhvr>
                                      <p:to>
                                        <p:clrVal>
                                          <a:srgbClr val="FFFF00"/>
                                        </p:clrVal>
                                      </p:to>
                                    </p:set>
                                    <p:set>
                                      <p:cBhvr>
                                        <p:cTn id="20" dur="500" fill="hold"/>
                                        <p:tgtEl>
                                          <p:spTgt spid="3">
                                            <p:txEl>
                                              <p:pRg st="8" end="8"/>
                                            </p:txEl>
                                          </p:spTgt>
                                        </p:tgtEl>
                                        <p:attrNameLst>
                                          <p:attrName>fill.type</p:attrName>
                                        </p:attrNameLst>
                                      </p:cBhvr>
                                      <p:to>
                                        <p:strVal val="solid"/>
                                      </p:to>
                                    </p:set>
                                  </p:childTnLst>
                                </p:cTn>
                              </p:par>
                              <p:par>
                                <p:cTn id="21" presetID="16" presetClass="emph" presetSubtype="0" fill="hold" nodeType="withEffect">
                                  <p:stCondLst>
                                    <p:cond delay="0"/>
                                  </p:stCondLst>
                                  <p:iterate type="lt">
                                    <p:tmPct val="4000"/>
                                  </p:iterate>
                                  <p:childTnLst>
                                    <p:set>
                                      <p:cBhvr override="childStyle">
                                        <p:cTn id="22" dur="500" fill="hold"/>
                                        <p:tgtEl>
                                          <p:spTgt spid="3">
                                            <p:txEl>
                                              <p:pRg st="9" end="9"/>
                                            </p:txEl>
                                          </p:spTgt>
                                        </p:tgtEl>
                                        <p:attrNameLst>
                                          <p:attrName>style.color</p:attrName>
                                        </p:attrNameLst>
                                      </p:cBhvr>
                                      <p:to>
                                        <p:clrVal>
                                          <a:srgbClr val="FFFF00"/>
                                        </p:clrVal>
                                      </p:to>
                                    </p:set>
                                    <p:set>
                                      <p:cBhvr>
                                        <p:cTn id="23" dur="500" fill="hold"/>
                                        <p:tgtEl>
                                          <p:spTgt spid="3">
                                            <p:txEl>
                                              <p:pRg st="9" end="9"/>
                                            </p:txEl>
                                          </p:spTgt>
                                        </p:tgtEl>
                                        <p:attrNameLst>
                                          <p:attrName>fillcolor</p:attrName>
                                        </p:attrNameLst>
                                      </p:cBhvr>
                                      <p:to>
                                        <p:clrVal>
                                          <a:srgbClr val="FFFF00"/>
                                        </p:clrVal>
                                      </p:to>
                                    </p:set>
                                    <p:set>
                                      <p:cBhvr>
                                        <p:cTn id="24" dur="500" fill="hold"/>
                                        <p:tgtEl>
                                          <p:spTgt spid="3">
                                            <p:txEl>
                                              <p:pRg st="9" end="9"/>
                                            </p:txEl>
                                          </p:spTgt>
                                        </p:tgtEl>
                                        <p:attrNameLst>
                                          <p:attrName>fill.type</p:attrName>
                                        </p:attrNameLst>
                                      </p:cBhvr>
                                      <p:to>
                                        <p:strVal val="solid"/>
                                      </p:to>
                                    </p:set>
                                  </p:childTnLst>
                                </p:cTn>
                              </p:par>
                              <p:par>
                                <p:cTn id="25" presetID="16" presetClass="emph" presetSubtype="0" fill="hold" nodeType="withEffect">
                                  <p:stCondLst>
                                    <p:cond delay="0"/>
                                  </p:stCondLst>
                                  <p:iterate type="lt">
                                    <p:tmPct val="4000"/>
                                  </p:iterate>
                                  <p:childTnLst>
                                    <p:set>
                                      <p:cBhvr override="childStyle">
                                        <p:cTn id="26" dur="500" fill="hold"/>
                                        <p:tgtEl>
                                          <p:spTgt spid="3">
                                            <p:txEl>
                                              <p:pRg st="10" end="10"/>
                                            </p:txEl>
                                          </p:spTgt>
                                        </p:tgtEl>
                                        <p:attrNameLst>
                                          <p:attrName>style.color</p:attrName>
                                        </p:attrNameLst>
                                      </p:cBhvr>
                                      <p:to>
                                        <p:clrVal>
                                          <a:srgbClr val="FFFF00"/>
                                        </p:clrVal>
                                      </p:to>
                                    </p:set>
                                    <p:set>
                                      <p:cBhvr>
                                        <p:cTn id="27" dur="500" fill="hold"/>
                                        <p:tgtEl>
                                          <p:spTgt spid="3">
                                            <p:txEl>
                                              <p:pRg st="10" end="10"/>
                                            </p:txEl>
                                          </p:spTgt>
                                        </p:tgtEl>
                                        <p:attrNameLst>
                                          <p:attrName>fillcolor</p:attrName>
                                        </p:attrNameLst>
                                      </p:cBhvr>
                                      <p:to>
                                        <p:clrVal>
                                          <a:srgbClr val="FFFF00"/>
                                        </p:clrVal>
                                      </p:to>
                                    </p:set>
                                    <p:set>
                                      <p:cBhvr>
                                        <p:cTn id="28" dur="500" fill="hold"/>
                                        <p:tgtEl>
                                          <p:spTgt spid="3">
                                            <p:txEl>
                                              <p:pRg st="10" end="10"/>
                                            </p:txEl>
                                          </p:spTgt>
                                        </p:tgtEl>
                                        <p:attrNameLst>
                                          <p:attrName>fill.type</p:attrName>
                                        </p:attrNameLst>
                                      </p:cBhvr>
                                      <p:to>
                                        <p:strVal val="solid"/>
                                      </p:to>
                                    </p:set>
                                  </p:childTnLst>
                                </p:cTn>
                              </p:par>
                              <p:par>
                                <p:cTn id="29" presetID="16" presetClass="emph" presetSubtype="0" fill="hold" nodeType="withEffect">
                                  <p:stCondLst>
                                    <p:cond delay="0"/>
                                  </p:stCondLst>
                                  <p:iterate type="lt">
                                    <p:tmPct val="4000"/>
                                  </p:iterate>
                                  <p:childTnLst>
                                    <p:set>
                                      <p:cBhvr override="childStyle">
                                        <p:cTn id="30" dur="500" fill="hold"/>
                                        <p:tgtEl>
                                          <p:spTgt spid="3">
                                            <p:txEl>
                                              <p:pRg st="11" end="11"/>
                                            </p:txEl>
                                          </p:spTgt>
                                        </p:tgtEl>
                                        <p:attrNameLst>
                                          <p:attrName>style.color</p:attrName>
                                        </p:attrNameLst>
                                      </p:cBhvr>
                                      <p:to>
                                        <p:clrVal>
                                          <a:srgbClr val="FFFF00"/>
                                        </p:clrVal>
                                      </p:to>
                                    </p:set>
                                    <p:set>
                                      <p:cBhvr>
                                        <p:cTn id="31" dur="500" fill="hold"/>
                                        <p:tgtEl>
                                          <p:spTgt spid="3">
                                            <p:txEl>
                                              <p:pRg st="11" end="11"/>
                                            </p:txEl>
                                          </p:spTgt>
                                        </p:tgtEl>
                                        <p:attrNameLst>
                                          <p:attrName>fillcolor</p:attrName>
                                        </p:attrNameLst>
                                      </p:cBhvr>
                                      <p:to>
                                        <p:clrVal>
                                          <a:srgbClr val="FFFF00"/>
                                        </p:clrVal>
                                      </p:to>
                                    </p:set>
                                    <p:set>
                                      <p:cBhvr>
                                        <p:cTn id="32" dur="500" fill="hold"/>
                                        <p:tgtEl>
                                          <p:spTgt spid="3">
                                            <p:txEl>
                                              <p:pRg st="11" end="11"/>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34" presetClass="emph" presetSubtype="0" fill="hold" grpId="0" nodeType="clickEffect">
                                  <p:stCondLst>
                                    <p:cond delay="0"/>
                                  </p:stCondLst>
                                  <p:iterate type="lt">
                                    <p:tmPct val="10000"/>
                                  </p:iterate>
                                  <p:childTnLst>
                                    <p:animMotion origin="layout" path="M 0.0 0.0 L 0.0 -0.07213" pathEditMode="relative" ptsTypes="">
                                      <p:cBhvr>
                                        <p:cTn id="36" dur="250" accel="50000" decel="50000" autoRev="1" fill="hold">
                                          <p:stCondLst>
                                            <p:cond delay="0"/>
                                          </p:stCondLst>
                                        </p:cTn>
                                        <p:tgtEl>
                                          <p:spTgt spid="2"/>
                                        </p:tgtEl>
                                        <p:attrNameLst>
                                          <p:attrName>ppt_x</p:attrName>
                                          <p:attrName>ppt_y</p:attrName>
                                        </p:attrNameLst>
                                      </p:cBhvr>
                                    </p:animMotion>
                                    <p:animRot by="1500000">
                                      <p:cBhvr>
                                        <p:cTn id="37" dur="125" fill="hold">
                                          <p:stCondLst>
                                            <p:cond delay="0"/>
                                          </p:stCondLst>
                                        </p:cTn>
                                        <p:tgtEl>
                                          <p:spTgt spid="2"/>
                                        </p:tgtEl>
                                        <p:attrNameLst>
                                          <p:attrName>r</p:attrName>
                                        </p:attrNameLst>
                                      </p:cBhvr>
                                    </p:animRot>
                                    <p:animRot by="-1500000">
                                      <p:cBhvr>
                                        <p:cTn id="38" dur="125" fill="hold">
                                          <p:stCondLst>
                                            <p:cond delay="125"/>
                                          </p:stCondLst>
                                        </p:cTn>
                                        <p:tgtEl>
                                          <p:spTgt spid="2"/>
                                        </p:tgtEl>
                                        <p:attrNameLst>
                                          <p:attrName>r</p:attrName>
                                        </p:attrNameLst>
                                      </p:cBhvr>
                                    </p:animRot>
                                    <p:animRot by="-1500000">
                                      <p:cBhvr>
                                        <p:cTn id="39" dur="125" fill="hold">
                                          <p:stCondLst>
                                            <p:cond delay="250"/>
                                          </p:stCondLst>
                                        </p:cTn>
                                        <p:tgtEl>
                                          <p:spTgt spid="2"/>
                                        </p:tgtEl>
                                        <p:attrNameLst>
                                          <p:attrName>r</p:attrName>
                                        </p:attrNameLst>
                                      </p:cBhvr>
                                    </p:animRot>
                                    <p:animRot by="1500000">
                                      <p:cBhvr>
                                        <p:cTn id="40" dur="125" fill="hold">
                                          <p:stCondLst>
                                            <p:cond delay="375"/>
                                          </p:stCondLst>
                                        </p:cTn>
                                        <p:tgtEl>
                                          <p:spTgt spid="2"/>
                                        </p:tgtEl>
                                        <p:attrNameLst>
                                          <p:attrName>r</p:attrName>
                                        </p:attrNameLst>
                                      </p:cBhvr>
                                    </p:animRot>
                                  </p:childTnLst>
                                </p:cTn>
                              </p:par>
                            </p:childTnLst>
                          </p:cTn>
                        </p:par>
                      </p:childTnLst>
                    </p:cTn>
                  </p:par>
                  <p:par>
                    <p:cTn id="41" fill="hold">
                      <p:stCondLst>
                        <p:cond delay="indefinite"/>
                      </p:stCondLst>
                      <p:childTnLst>
                        <p:par>
                          <p:cTn id="42" fill="hold">
                            <p:stCondLst>
                              <p:cond delay="0"/>
                            </p:stCondLst>
                            <p:childTnLst>
                              <p:par>
                                <p:cTn id="43" presetID="34" presetClass="emph" presetSubtype="0" fill="hold" grpId="1" nodeType="clickEffect">
                                  <p:stCondLst>
                                    <p:cond delay="0"/>
                                  </p:stCondLst>
                                  <p:iterate type="lt">
                                    <p:tmPct val="10000"/>
                                  </p:iterate>
                                  <p:childTnLst>
                                    <p:animMotion origin="layout" path="M 0.0 0.0 L 0.0 -0.07213" pathEditMode="relative" ptsTypes="">
                                      <p:cBhvr>
                                        <p:cTn id="44" dur="250" accel="50000" decel="50000" autoRev="1" fill="hold">
                                          <p:stCondLst>
                                            <p:cond delay="0"/>
                                          </p:stCondLst>
                                        </p:cTn>
                                        <p:tgtEl>
                                          <p:spTgt spid="2"/>
                                        </p:tgtEl>
                                        <p:attrNameLst>
                                          <p:attrName>ppt_x</p:attrName>
                                          <p:attrName>ppt_y</p:attrName>
                                        </p:attrNameLst>
                                      </p:cBhvr>
                                    </p:animMotion>
                                    <p:animRot by="1500000">
                                      <p:cBhvr>
                                        <p:cTn id="45" dur="125" fill="hold">
                                          <p:stCondLst>
                                            <p:cond delay="0"/>
                                          </p:stCondLst>
                                        </p:cTn>
                                        <p:tgtEl>
                                          <p:spTgt spid="2"/>
                                        </p:tgtEl>
                                        <p:attrNameLst>
                                          <p:attrName>r</p:attrName>
                                        </p:attrNameLst>
                                      </p:cBhvr>
                                    </p:animRot>
                                    <p:animRot by="-1500000">
                                      <p:cBhvr>
                                        <p:cTn id="46" dur="125" fill="hold">
                                          <p:stCondLst>
                                            <p:cond delay="125"/>
                                          </p:stCondLst>
                                        </p:cTn>
                                        <p:tgtEl>
                                          <p:spTgt spid="2"/>
                                        </p:tgtEl>
                                        <p:attrNameLst>
                                          <p:attrName>r</p:attrName>
                                        </p:attrNameLst>
                                      </p:cBhvr>
                                    </p:animRot>
                                    <p:animRot by="-1500000">
                                      <p:cBhvr>
                                        <p:cTn id="47" dur="125" fill="hold">
                                          <p:stCondLst>
                                            <p:cond delay="250"/>
                                          </p:stCondLst>
                                        </p:cTn>
                                        <p:tgtEl>
                                          <p:spTgt spid="2"/>
                                        </p:tgtEl>
                                        <p:attrNameLst>
                                          <p:attrName>r</p:attrName>
                                        </p:attrNameLst>
                                      </p:cBhvr>
                                    </p:animRot>
                                    <p:animRot by="1500000">
                                      <p:cBhvr>
                                        <p:cTn id="48"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2800" b="0" i="0" u="none" strike="noStrike" baseline="0" dirty="0">
                <a:solidFill>
                  <a:srgbClr val="000000"/>
                </a:solidFill>
                <a:latin typeface="Frutiger Next Pro"/>
              </a:rPr>
              <a:t>Titolo IV / </a:t>
            </a:r>
            <a:r>
              <a:rPr lang="it-IT" sz="2800" b="1" i="0" u="none" strike="noStrike" baseline="0" dirty="0">
                <a:solidFill>
                  <a:srgbClr val="000000"/>
                </a:solidFill>
                <a:latin typeface="Frutiger Next Pro"/>
              </a:rPr>
              <a:t>RAPPORTI ESTERNI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lnSpcReduction="10000"/>
          </a:bodyPr>
          <a:lstStyle/>
          <a:p>
            <a:pPr algn="just"/>
            <a:r>
              <a:rPr lang="it-IT" sz="1800" b="1" i="0" u="none" strike="noStrike" baseline="0" dirty="0">
                <a:solidFill>
                  <a:schemeClr val="bg1"/>
                </a:solidFill>
                <a:latin typeface="Frutiger Next Pro"/>
              </a:rPr>
              <a:t>Art. 17 (Cariche istituzionali)</a:t>
            </a:r>
          </a:p>
          <a:p>
            <a:pPr algn="just"/>
            <a:r>
              <a:rPr lang="it-IT" sz="1800" i="0" u="none" strike="noStrike" baseline="0" dirty="0">
                <a:solidFill>
                  <a:schemeClr val="bg1"/>
                </a:solidFill>
                <a:latin typeface="Frutiger Next Pro"/>
              </a:rPr>
              <a:t>1. Il Professionista ha l’obbligo di curare che le modalità con cui svolge il proprio mandato istituzionale come Consigliere dell’Ordine, del Consiglio di Disciplina, di delegato Inarcassa o presso le Istituzioni, siano improntate a non conseguire utilità a fini personali o elettorali di qualsiasi natura per sé o per altri allo stesso collegati.</a:t>
            </a:r>
          </a:p>
          <a:p>
            <a:pPr algn="just"/>
            <a:r>
              <a:rPr lang="it-IT" sz="1800" b="1" i="0" u="none" strike="noStrike" baseline="0" dirty="0">
                <a:solidFill>
                  <a:schemeClr val="bg1"/>
                </a:solidFill>
                <a:latin typeface="Frutiger Next Pro"/>
              </a:rPr>
              <a:t>Art. 18 (Partecipazione a campagne elettorali politiche ed amministrative)</a:t>
            </a:r>
          </a:p>
          <a:p>
            <a:pPr algn="just"/>
            <a:r>
              <a:rPr lang="it-IT" sz="1800" i="0" u="none" strike="noStrike" baseline="0" dirty="0">
                <a:solidFill>
                  <a:schemeClr val="bg1"/>
                </a:solidFill>
                <a:latin typeface="Frutiger Next Pro"/>
              </a:rPr>
              <a:t>1. Il Professionista che ricopre cariche di rappresentanza in enti previsti dall’ordinamento di categoria, deve astenersi dall’esercizio delle funzioni per il periodo in cui partecipa pubblicamente a campagne elettorali politiche ed amministrative.</a:t>
            </a:r>
          </a:p>
          <a:p>
            <a:pPr algn="just"/>
            <a:r>
              <a:rPr lang="it-IT" sz="1800" b="1" i="0" u="none" strike="noStrike" baseline="0" dirty="0">
                <a:solidFill>
                  <a:schemeClr val="bg1"/>
                </a:solidFill>
                <a:latin typeface="Frutiger Next Pro"/>
              </a:rPr>
              <a:t>Art. 18 bis (Attività di volontariato)</a:t>
            </a:r>
          </a:p>
          <a:p>
            <a:pPr algn="just"/>
            <a:r>
              <a:rPr lang="it-IT" sz="1800" i="0" u="none" strike="noStrike" baseline="0" dirty="0">
                <a:solidFill>
                  <a:schemeClr val="bg1"/>
                </a:solidFill>
                <a:latin typeface="Frutiger Next Pro"/>
              </a:rPr>
              <a:t>1. Il professionista che svolge la propria attività di volontariato nei territori colpiti da calamità naturali deve:</a:t>
            </a:r>
          </a:p>
          <a:p>
            <a:pPr algn="just"/>
            <a:r>
              <a:rPr lang="it-IT" sz="1800" i="0" u="none" strike="noStrike" baseline="0" dirty="0">
                <a:solidFill>
                  <a:schemeClr val="bg1"/>
                </a:solidFill>
                <a:latin typeface="Frutiger Next Pro"/>
              </a:rPr>
              <a:t>1. svolgere i propri compiti con impegno, diligenza e spirito di collaborazione, nel rispetto delle direttive impartite dalle strutture istituzionali di riferimento e dal coordinamento di cui fa parte;</a:t>
            </a:r>
          </a:p>
          <a:p>
            <a:pPr algn="just"/>
            <a:r>
              <a:rPr lang="it-IT" sz="1800" i="0" u="none" strike="noStrike" baseline="0" dirty="0">
                <a:solidFill>
                  <a:schemeClr val="bg1"/>
                </a:solidFill>
                <a:latin typeface="Frutiger Next Pro"/>
              </a:rPr>
              <a:t>2. adottare un comportamento improntato alla correttezza, al senso di responsabilità ed alla tolleranza, rispettando i luoghi e le persone con cui viene a contatto durante lo svolgimento delle attività;</a:t>
            </a:r>
          </a:p>
          <a:p>
            <a:pPr algn="just"/>
            <a:r>
              <a:rPr lang="it-IT" sz="1800" i="0" u="none" strike="noStrike" baseline="0" dirty="0">
                <a:solidFill>
                  <a:schemeClr val="bg1"/>
                </a:solidFill>
                <a:latin typeface="Frutiger Next Pro"/>
              </a:rPr>
              <a:t>3. astenersi dallo svolgere attività contrastanti con le finalità delle attività di volontariato; evitare ogni possibile impropria posizione di vantaggio individuale. E’ incompatibile l’assunzione di incarichi professionali relativa ad edifici per i quali si è svolta l’attività di rilevatore nella fase di emergenza.</a:t>
            </a:r>
          </a:p>
          <a:p>
            <a:pPr algn="just"/>
            <a:r>
              <a:rPr lang="it-IT" sz="1800" i="0" u="none" strike="noStrike" baseline="0" dirty="0">
                <a:solidFill>
                  <a:schemeClr val="bg1"/>
                </a:solidFill>
                <a:latin typeface="Frutiger Next Pro"/>
              </a:rPr>
              <a:t>4. non divulgare dati o informazioni riservati di cui sia venuto a conoscenza nel corso delle attività.</a:t>
            </a:r>
          </a:p>
        </p:txBody>
      </p:sp>
    </p:spTree>
    <p:extLst>
      <p:ext uri="{BB962C8B-B14F-4D97-AF65-F5344CB8AC3E}">
        <p14:creationId xmlns:p14="http://schemas.microsoft.com/office/powerpoint/2010/main" val="67315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 / </a:t>
            </a:r>
            <a:r>
              <a:rPr lang="it-IT" sz="3100" b="1" i="0" u="none" strike="noStrike" baseline="0" dirty="0">
                <a:solidFill>
                  <a:srgbClr val="000000"/>
                </a:solidFill>
                <a:latin typeface="Frutiger Next Pro"/>
              </a:rPr>
              <a:t>RAPPORTI INTERNI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fontScale="85000" lnSpcReduction="10000"/>
          </a:bodyPr>
          <a:lstStyle/>
          <a:p>
            <a:pPr algn="just"/>
            <a:r>
              <a:rPr lang="it-IT" sz="1800" b="1" i="0" u="none" strike="noStrike" baseline="0" dirty="0">
                <a:solidFill>
                  <a:srgbClr val="000000"/>
                </a:solidFill>
                <a:latin typeface="Frutiger Next Pro"/>
              </a:rPr>
              <a:t>Art. 19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(Rapporti con i colleghi)</a:t>
            </a:r>
            <a:endParaRPr lang="it-IT" sz="1800" b="1" i="0" u="none" strike="noStrike" baseline="0" dirty="0">
              <a:solidFill>
                <a:schemeClr val="bg1"/>
              </a:solidFill>
              <a:latin typeface="Frutiger Next Pro"/>
            </a:endParaRPr>
          </a:p>
          <a:p>
            <a:pPr algn="just"/>
            <a:r>
              <a:rPr lang="it-IT" sz="1800" b="0" i="0" u="none" strike="noStrike" baseline="0" dirty="0">
                <a:solidFill>
                  <a:srgbClr val="000000"/>
                </a:solidFill>
                <a:latin typeface="Frutiger Next Pro"/>
              </a:rPr>
              <a:t>1. Il rapporto tra colleghi deve essere sempre improntato a correttezza e lealtà. La concorrenza deve svolgersi secondo i principi stabiliti dall’ordinamento, comunitario e interno, e dalle norme deontologiche che lo attuano. È vietata ogni condotta diretta all’accaparramento di clientela con modi non conformi alla correttezza e al decoro.</a:t>
            </a:r>
          </a:p>
          <a:p>
            <a:pPr algn="just"/>
            <a:r>
              <a:rPr lang="it-IT" sz="1800" b="0" i="0" u="none" strike="noStrike" baseline="0" dirty="0">
                <a:solidFill>
                  <a:srgbClr val="000000"/>
                </a:solidFill>
                <a:latin typeface="Frutiger Next Pro"/>
              </a:rPr>
              <a:t>2. Il Professionista chiamato ad assumere un incarico già affidato ad altro collega, ha l’obbligo di preventivamente accertarsi con il committente, che sia stato revocato formalmente l’incarico conferito al collega o che egli abbia formalmente rinunciato, informare per iscritto il collega stesso ed accertarsi del contenuto del precedente incarico.</a:t>
            </a:r>
          </a:p>
          <a:p>
            <a:pPr algn="just"/>
            <a:r>
              <a:rPr lang="it-IT" sz="1800" b="0" i="0" u="none" strike="noStrike" baseline="0" dirty="0">
                <a:solidFill>
                  <a:srgbClr val="000000"/>
                </a:solidFill>
                <a:latin typeface="Frutiger Next Pro"/>
              </a:rPr>
              <a:t>Il Professionista prima di svolgere l’incarico dovrà verificare in contraddittorio con il collega esonerato le prestazioni già svolte al fine di definire le reciproche responsabilità e salvaguardare i compensi fino ad allora maturati.</a:t>
            </a:r>
          </a:p>
          <a:p>
            <a:pPr algn="just"/>
            <a:r>
              <a:rPr lang="it-IT" sz="1800" b="0" i="0" u="none" strike="noStrike" baseline="0" dirty="0">
                <a:solidFill>
                  <a:srgbClr val="000000"/>
                </a:solidFill>
                <a:latin typeface="Frutiger Next Pro"/>
              </a:rPr>
              <a:t>Il Professionista in tal caso sostituito, salvo documentato impedimento, deve adoperarsi affinché il subentro avvenga senza pregiudizio per il prosieguo dell’opera. Costituisce illecito disciplinare il rifiuto, da parte del professionista sostituito o di quello subentrante, di effettuare la predetta verifica in contraddittorio. Sono fatti salvi i diritti d’autore.</a:t>
            </a:r>
          </a:p>
          <a:p>
            <a:pPr algn="just"/>
            <a:r>
              <a:rPr lang="it-IT" sz="1800" b="0" i="0" u="none" strike="noStrike" baseline="0" dirty="0">
                <a:solidFill>
                  <a:srgbClr val="000000"/>
                </a:solidFill>
                <a:latin typeface="Frutiger Next Pro"/>
              </a:rPr>
              <a:t>3. L’iscritto ha l’obbligo di astenersi da apprezzamenti denigratori nei confronti di un collega.</a:t>
            </a:r>
          </a:p>
          <a:p>
            <a:pPr algn="just"/>
            <a:r>
              <a:rPr lang="it-IT" sz="1800" b="0" i="0" u="none" strike="noStrike" baseline="0" dirty="0">
                <a:solidFill>
                  <a:srgbClr val="000000"/>
                </a:solidFill>
                <a:latin typeface="Frutiger Next Pro"/>
              </a:rPr>
              <a:t>4. Il Professionista chiamato a sostituire un collega deceduto, per effettuare la liquidazione dello studio e/o la sua temporanea gestione dal Consiglio dell’Ordine di appartenenza, è tenuto ad accettare l’incarico, salvo conflitto di interessi o altro giustificato impedimento. Il Professionista sostituto ha l’obbligo di agire con particolare diligenza, avendo riguardo agli interessi degli eredi, dei clienti e dei collaboratori del collega deceduto. Per gli incarichi conferiti al deceduto ma eseguiti dal Professionista sostituto, gli eredi possono chiedere parere all’Ordine sulle modalità e criteri di ripartizione del compenso.</a:t>
            </a:r>
          </a:p>
          <a:p>
            <a:pPr algn="just"/>
            <a:r>
              <a:rPr lang="it-IT" sz="1800" b="0" i="0" u="none" strike="noStrike" baseline="0" dirty="0">
                <a:solidFill>
                  <a:srgbClr val="000000"/>
                </a:solidFill>
                <a:latin typeface="Frutiger Next Pro"/>
              </a:rPr>
              <a:t>5. Il Professionista chiamato a sostituire un collega in caso di sospensione dall’esercizio della professione o impedimento temporaneo ha l’obbligo di agire con particolare diligenza e gestire l’attività professionale rispettandone i connotati strutturali e organizzativi.</a:t>
            </a:r>
          </a:p>
          <a:p>
            <a:pPr algn="just"/>
            <a:r>
              <a:rPr lang="it-IT" sz="1800" b="0" i="0" u="none" strike="noStrike" baseline="0" dirty="0">
                <a:solidFill>
                  <a:srgbClr val="000000"/>
                </a:solidFill>
                <a:latin typeface="Frutiger Next Pro"/>
              </a:rPr>
              <a:t>6. Il Professionista che ritenga di promuovere causa per motivi professionali contro un Collega, ha l’obbligo di informare preventivamente il Presidente del Consiglio dell’Ordine di appartenenza del Collega.</a:t>
            </a:r>
          </a:p>
        </p:txBody>
      </p:sp>
    </p:spTree>
    <p:extLst>
      <p:ext uri="{BB962C8B-B14F-4D97-AF65-F5344CB8AC3E}">
        <p14:creationId xmlns:p14="http://schemas.microsoft.com/office/powerpoint/2010/main" val="342631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9" end="9"/>
                                            </p:txEl>
                                          </p:spTgt>
                                        </p:tgtEl>
                                        <p:attrNameLst>
                                          <p:attrName>style.color</p:attrName>
                                        </p:attrNameLst>
                                      </p:cBhvr>
                                      <p:to>
                                        <p:clrVal>
                                          <a:srgbClr val="FFFF00"/>
                                        </p:clrVal>
                                      </p:to>
                                    </p:set>
                                    <p:set>
                                      <p:cBhvr>
                                        <p:cTn id="7" dur="500" fill="hold"/>
                                        <p:tgtEl>
                                          <p:spTgt spid="3">
                                            <p:txEl>
                                              <p:pRg st="9" end="9"/>
                                            </p:txEl>
                                          </p:spTgt>
                                        </p:tgtEl>
                                        <p:attrNameLst>
                                          <p:attrName>fillcolor</p:attrName>
                                        </p:attrNameLst>
                                      </p:cBhvr>
                                      <p:to>
                                        <p:clrVal>
                                          <a:srgbClr val="FFFF00"/>
                                        </p:clrVal>
                                      </p:to>
                                    </p:set>
                                    <p:set>
                                      <p:cBhvr>
                                        <p:cTn id="8" dur="500" fill="hold"/>
                                        <p:tgtEl>
                                          <p:spTgt spid="3">
                                            <p:txEl>
                                              <p:pRg st="9" end="9"/>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34" presetClass="emph" presetSubtype="0" fill="hold" grpId="0" nodeType="click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2"/>
                                        </p:tgtEl>
                                        <p:attrNameLst>
                                          <p:attrName>ppt_x</p:attrName>
                                          <p:attrName>ppt_y</p:attrName>
                                        </p:attrNameLst>
                                      </p:cBhvr>
                                    </p:animMotion>
                                    <p:animRot by="1500000">
                                      <p:cBhvr>
                                        <p:cTn id="13" dur="125" fill="hold">
                                          <p:stCondLst>
                                            <p:cond delay="0"/>
                                          </p:stCondLst>
                                        </p:cTn>
                                        <p:tgtEl>
                                          <p:spTgt spid="2"/>
                                        </p:tgtEl>
                                        <p:attrNameLst>
                                          <p:attrName>r</p:attrName>
                                        </p:attrNameLst>
                                      </p:cBhvr>
                                    </p:animRot>
                                    <p:animRot by="-1500000">
                                      <p:cBhvr>
                                        <p:cTn id="14" dur="125" fill="hold">
                                          <p:stCondLst>
                                            <p:cond delay="125"/>
                                          </p:stCondLst>
                                        </p:cTn>
                                        <p:tgtEl>
                                          <p:spTgt spid="2"/>
                                        </p:tgtEl>
                                        <p:attrNameLst>
                                          <p:attrName>r</p:attrName>
                                        </p:attrNameLst>
                                      </p:cBhvr>
                                    </p:animRot>
                                    <p:animRot by="-1500000">
                                      <p:cBhvr>
                                        <p:cTn id="15" dur="125" fill="hold">
                                          <p:stCondLst>
                                            <p:cond delay="250"/>
                                          </p:stCondLst>
                                        </p:cTn>
                                        <p:tgtEl>
                                          <p:spTgt spid="2"/>
                                        </p:tgtEl>
                                        <p:attrNameLst>
                                          <p:attrName>r</p:attrName>
                                        </p:attrNameLst>
                                      </p:cBhvr>
                                    </p:animRot>
                                    <p:animRot by="1500000">
                                      <p:cBhvr>
                                        <p:cTn id="16"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 / </a:t>
            </a:r>
            <a:r>
              <a:rPr lang="it-IT" sz="3100" b="1" i="0" u="none" strike="noStrike" baseline="0" dirty="0">
                <a:solidFill>
                  <a:srgbClr val="000000"/>
                </a:solidFill>
                <a:latin typeface="Frutiger Next Pro"/>
              </a:rPr>
              <a:t>RAPPORTI INTERNI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a:bodyPr>
          <a:lstStyle/>
          <a:p>
            <a:pPr algn="just"/>
            <a:r>
              <a:rPr lang="it-IT" sz="1800" b="1" dirty="0">
                <a:solidFill>
                  <a:srgbClr val="000000"/>
                </a:solidFill>
                <a:latin typeface="Frutiger Next Pro"/>
              </a:rPr>
              <a:t>Art. 20</a:t>
            </a:r>
          </a:p>
          <a:p>
            <a:pPr algn="just"/>
            <a:r>
              <a:rPr lang="it-IT" sz="1800" b="1" dirty="0">
                <a:solidFill>
                  <a:srgbClr val="000000"/>
                </a:solidFill>
                <a:latin typeface="Frutiger Next Pro"/>
              </a:rPr>
              <a:t>(Concorrenza sleale)</a:t>
            </a:r>
          </a:p>
          <a:p>
            <a:pPr algn="just"/>
            <a:r>
              <a:rPr lang="it-IT" sz="1800" dirty="0">
                <a:solidFill>
                  <a:srgbClr val="000000"/>
                </a:solidFill>
                <a:latin typeface="Frutiger Next Pro"/>
              </a:rPr>
              <a:t>1. Costituiscono illecito disciplinare i seguenti comportamenti:</a:t>
            </a:r>
          </a:p>
          <a:p>
            <a:pPr algn="just"/>
            <a:r>
              <a:rPr lang="it-IT" sz="1800" dirty="0">
                <a:solidFill>
                  <a:srgbClr val="000000"/>
                </a:solidFill>
                <a:latin typeface="Frutiger Next Pro"/>
              </a:rPr>
              <a:t>a) attribuirsi come proprio il risultato della prestazione professionale di altro Professionista;</a:t>
            </a:r>
          </a:p>
          <a:p>
            <a:pPr algn="just"/>
            <a:r>
              <a:rPr lang="it-IT" sz="1800" dirty="0">
                <a:solidFill>
                  <a:srgbClr val="000000"/>
                </a:solidFill>
                <a:latin typeface="Frutiger Next Pro"/>
              </a:rPr>
              <a:t>b) il compimento, con qualsiasi mezzo, di atti idonei a ingenerare dubbi sull’autore della prestazione professionale;</a:t>
            </a:r>
          </a:p>
          <a:p>
            <a:pPr algn="just"/>
            <a:r>
              <a:rPr lang="it-IT" sz="1800" dirty="0">
                <a:solidFill>
                  <a:srgbClr val="000000"/>
                </a:solidFill>
                <a:latin typeface="Frutiger Next Pro"/>
              </a:rPr>
              <a:t>c) la diffusione di notizie e apprezzamenti circa l’attività di un Professionista idonei a determinare il discredito</a:t>
            </a:r>
          </a:p>
          <a:p>
            <a:pPr algn="just"/>
            <a:r>
              <a:rPr lang="it-IT" sz="1800" dirty="0">
                <a:solidFill>
                  <a:srgbClr val="000000"/>
                </a:solidFill>
                <a:latin typeface="Frutiger Next Pro"/>
              </a:rPr>
              <a:t>dello stesso;</a:t>
            </a:r>
          </a:p>
          <a:p>
            <a:pPr algn="just"/>
            <a:r>
              <a:rPr lang="it-IT" sz="1800" dirty="0">
                <a:solidFill>
                  <a:srgbClr val="000000"/>
                </a:solidFill>
                <a:latin typeface="Frutiger Next Pro"/>
              </a:rPr>
              <a:t>d) il compimento di atti preordinati ad arrecare pregiudizio all’attività di altro Professionista;</a:t>
            </a:r>
          </a:p>
          <a:p>
            <a:pPr algn="just"/>
            <a:r>
              <a:rPr lang="it-IT" sz="1800" dirty="0">
                <a:solidFill>
                  <a:srgbClr val="000000"/>
                </a:solidFill>
                <a:latin typeface="Frutiger Next Pro"/>
              </a:rPr>
              <a:t>e) la qualificazione con modalità o l’uso di segni distintivi dello studio professionale che non rendano perfettamente identificabile la titolarità dello studio professionale.</a:t>
            </a:r>
          </a:p>
          <a:p>
            <a:pPr algn="just"/>
            <a:r>
              <a:rPr lang="it-IT" sz="1800" dirty="0">
                <a:solidFill>
                  <a:srgbClr val="000000"/>
                </a:solidFill>
                <a:latin typeface="Frutiger Next Pro"/>
              </a:rPr>
              <a:t>2. La rinunzia, totale o parziale del compenso è ammissibile soltanto in casi eccezionali e per comprovate ragioni atte a giustificarla. La rinunzia totale o la richiesta di un onorario con costi sensibilmente ed oggettivamente inferiori a quelli di loro produzione e di importo tale a indurre il committente ad assumere una decisione di natura commerciale, falsandone le scelte economiche, è da considerarsi comportamento anticoncorrenziale e grave infrazione deontologica.</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2611029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rgbClr val="FFFF00"/>
                                        </p:clrVal>
                                      </p:to>
                                    </p:set>
                                    <p:set>
                                      <p:cBhvr>
                                        <p:cTn id="7" dur="500" fill="hold"/>
                                        <p:tgtEl>
                                          <p:spTgt spid="3">
                                            <p:txEl>
                                              <p:pRg st="0" end="0"/>
                                            </p:txEl>
                                          </p:spTgt>
                                        </p:tgtEl>
                                        <p:attrNameLst>
                                          <p:attrName>fillcolor</p:attrName>
                                        </p:attrNameLst>
                                      </p:cBhvr>
                                      <p:to>
                                        <p:clrVal>
                                          <a:srgbClr val="FFFF00"/>
                                        </p:clrVal>
                                      </p:to>
                                    </p:set>
                                    <p:set>
                                      <p:cBhvr>
                                        <p:cTn id="8" dur="500"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1" end="1"/>
                                            </p:txEl>
                                          </p:spTgt>
                                        </p:tgtEl>
                                        <p:attrNameLst>
                                          <p:attrName>style.color</p:attrName>
                                        </p:attrNameLst>
                                      </p:cBhvr>
                                      <p:to>
                                        <p:clrVal>
                                          <a:srgbClr val="FFFF00"/>
                                        </p:clrVal>
                                      </p:to>
                                    </p:set>
                                    <p:set>
                                      <p:cBhvr>
                                        <p:cTn id="13" dur="500" fill="hold"/>
                                        <p:tgtEl>
                                          <p:spTgt spid="3">
                                            <p:txEl>
                                              <p:pRg st="1" end="1"/>
                                            </p:txEl>
                                          </p:spTgt>
                                        </p:tgtEl>
                                        <p:attrNameLst>
                                          <p:attrName>fillcolor</p:attrName>
                                        </p:attrNameLst>
                                      </p:cBhvr>
                                      <p:to>
                                        <p:clrVal>
                                          <a:srgbClr val="FFFF00"/>
                                        </p:clrVal>
                                      </p:to>
                                    </p:set>
                                    <p:set>
                                      <p:cBhvr>
                                        <p:cTn id="14" dur="500" fill="hold"/>
                                        <p:tgtEl>
                                          <p:spTgt spid="3">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2" end="2"/>
                                            </p:txEl>
                                          </p:spTgt>
                                        </p:tgtEl>
                                        <p:attrNameLst>
                                          <p:attrName>style.color</p:attrName>
                                        </p:attrNameLst>
                                      </p:cBhvr>
                                      <p:to>
                                        <p:clrVal>
                                          <a:srgbClr val="FFFF00"/>
                                        </p:clrVal>
                                      </p:to>
                                    </p:set>
                                    <p:set>
                                      <p:cBhvr>
                                        <p:cTn id="19" dur="500" fill="hold"/>
                                        <p:tgtEl>
                                          <p:spTgt spid="3">
                                            <p:txEl>
                                              <p:pRg st="2" end="2"/>
                                            </p:txEl>
                                          </p:spTgt>
                                        </p:tgtEl>
                                        <p:attrNameLst>
                                          <p:attrName>fillcolor</p:attrName>
                                        </p:attrNameLst>
                                      </p:cBhvr>
                                      <p:to>
                                        <p:clrVal>
                                          <a:srgbClr val="FFFF00"/>
                                        </p:clrVal>
                                      </p:to>
                                    </p:set>
                                    <p:set>
                                      <p:cBhvr>
                                        <p:cTn id="20" dur="500" fill="hold"/>
                                        <p:tgtEl>
                                          <p:spTgt spid="3">
                                            <p:txEl>
                                              <p:pRg st="2" end="2"/>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3" end="3"/>
                                            </p:txEl>
                                          </p:spTgt>
                                        </p:tgtEl>
                                        <p:attrNameLst>
                                          <p:attrName>style.color</p:attrName>
                                        </p:attrNameLst>
                                      </p:cBhvr>
                                      <p:to>
                                        <p:clrVal>
                                          <a:srgbClr val="FFFF00"/>
                                        </p:clrVal>
                                      </p:to>
                                    </p:set>
                                    <p:set>
                                      <p:cBhvr>
                                        <p:cTn id="25" dur="500" fill="hold"/>
                                        <p:tgtEl>
                                          <p:spTgt spid="3">
                                            <p:txEl>
                                              <p:pRg st="3" end="3"/>
                                            </p:txEl>
                                          </p:spTgt>
                                        </p:tgtEl>
                                        <p:attrNameLst>
                                          <p:attrName>fillcolor</p:attrName>
                                        </p:attrNameLst>
                                      </p:cBhvr>
                                      <p:to>
                                        <p:clrVal>
                                          <a:srgbClr val="FFFF00"/>
                                        </p:clrVal>
                                      </p:to>
                                    </p:set>
                                    <p:set>
                                      <p:cBhvr>
                                        <p:cTn id="26" dur="500" fill="hold"/>
                                        <p:tgtEl>
                                          <p:spTgt spid="3">
                                            <p:txEl>
                                              <p:pRg st="3" end="3"/>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4" end="4"/>
                                            </p:txEl>
                                          </p:spTgt>
                                        </p:tgtEl>
                                        <p:attrNameLst>
                                          <p:attrName>style.color</p:attrName>
                                        </p:attrNameLst>
                                      </p:cBhvr>
                                      <p:to>
                                        <p:clrVal>
                                          <a:srgbClr val="FFFF00"/>
                                        </p:clrVal>
                                      </p:to>
                                    </p:set>
                                    <p:set>
                                      <p:cBhvr>
                                        <p:cTn id="31" dur="500" fill="hold"/>
                                        <p:tgtEl>
                                          <p:spTgt spid="3">
                                            <p:txEl>
                                              <p:pRg st="4" end="4"/>
                                            </p:txEl>
                                          </p:spTgt>
                                        </p:tgtEl>
                                        <p:attrNameLst>
                                          <p:attrName>fillcolor</p:attrName>
                                        </p:attrNameLst>
                                      </p:cBhvr>
                                      <p:to>
                                        <p:clrVal>
                                          <a:srgbClr val="FFFF00"/>
                                        </p:clrVal>
                                      </p:to>
                                    </p:set>
                                    <p:set>
                                      <p:cBhvr>
                                        <p:cTn id="32" dur="500" fill="hold"/>
                                        <p:tgtEl>
                                          <p:spTgt spid="3">
                                            <p:txEl>
                                              <p:pRg st="4" end="4"/>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3">
                                            <p:txEl>
                                              <p:pRg st="5" end="5"/>
                                            </p:txEl>
                                          </p:spTgt>
                                        </p:tgtEl>
                                        <p:attrNameLst>
                                          <p:attrName>style.color</p:attrName>
                                        </p:attrNameLst>
                                      </p:cBhvr>
                                      <p:to>
                                        <p:clrVal>
                                          <a:srgbClr val="FFFF00"/>
                                        </p:clrVal>
                                      </p:to>
                                    </p:set>
                                    <p:set>
                                      <p:cBhvr>
                                        <p:cTn id="37" dur="500" fill="hold"/>
                                        <p:tgtEl>
                                          <p:spTgt spid="3">
                                            <p:txEl>
                                              <p:pRg st="5" end="5"/>
                                            </p:txEl>
                                          </p:spTgt>
                                        </p:tgtEl>
                                        <p:attrNameLst>
                                          <p:attrName>fillcolor</p:attrName>
                                        </p:attrNameLst>
                                      </p:cBhvr>
                                      <p:to>
                                        <p:clrVal>
                                          <a:srgbClr val="FFFF00"/>
                                        </p:clrVal>
                                      </p:to>
                                    </p:set>
                                    <p:set>
                                      <p:cBhvr>
                                        <p:cTn id="38" dur="500" fill="hold"/>
                                        <p:tgtEl>
                                          <p:spTgt spid="3">
                                            <p:txEl>
                                              <p:pRg st="5" end="5"/>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3">
                                            <p:txEl>
                                              <p:pRg st="6" end="6"/>
                                            </p:txEl>
                                          </p:spTgt>
                                        </p:tgtEl>
                                        <p:attrNameLst>
                                          <p:attrName>style.color</p:attrName>
                                        </p:attrNameLst>
                                      </p:cBhvr>
                                      <p:to>
                                        <p:clrVal>
                                          <a:srgbClr val="FFFF00"/>
                                        </p:clrVal>
                                      </p:to>
                                    </p:set>
                                    <p:set>
                                      <p:cBhvr>
                                        <p:cTn id="43" dur="500" fill="hold"/>
                                        <p:tgtEl>
                                          <p:spTgt spid="3">
                                            <p:txEl>
                                              <p:pRg st="6" end="6"/>
                                            </p:txEl>
                                          </p:spTgt>
                                        </p:tgtEl>
                                        <p:attrNameLst>
                                          <p:attrName>fillcolor</p:attrName>
                                        </p:attrNameLst>
                                      </p:cBhvr>
                                      <p:to>
                                        <p:clrVal>
                                          <a:srgbClr val="FFFF00"/>
                                        </p:clrVal>
                                      </p:to>
                                    </p:set>
                                    <p:set>
                                      <p:cBhvr>
                                        <p:cTn id="44" dur="500" fill="hold"/>
                                        <p:tgtEl>
                                          <p:spTgt spid="3">
                                            <p:txEl>
                                              <p:pRg st="6" end="6"/>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16" presetClass="emph" presetSubtype="0" fill="hold" nodeType="clickEffect">
                                  <p:stCondLst>
                                    <p:cond delay="0"/>
                                  </p:stCondLst>
                                  <p:iterate type="lt">
                                    <p:tmPct val="4000"/>
                                  </p:iterate>
                                  <p:childTnLst>
                                    <p:set>
                                      <p:cBhvr override="childStyle">
                                        <p:cTn id="48" dur="500" fill="hold"/>
                                        <p:tgtEl>
                                          <p:spTgt spid="3">
                                            <p:txEl>
                                              <p:pRg st="7" end="7"/>
                                            </p:txEl>
                                          </p:spTgt>
                                        </p:tgtEl>
                                        <p:attrNameLst>
                                          <p:attrName>style.color</p:attrName>
                                        </p:attrNameLst>
                                      </p:cBhvr>
                                      <p:to>
                                        <p:clrVal>
                                          <a:srgbClr val="FFFF00"/>
                                        </p:clrVal>
                                      </p:to>
                                    </p:set>
                                    <p:set>
                                      <p:cBhvr>
                                        <p:cTn id="49" dur="500" fill="hold"/>
                                        <p:tgtEl>
                                          <p:spTgt spid="3">
                                            <p:txEl>
                                              <p:pRg st="7" end="7"/>
                                            </p:txEl>
                                          </p:spTgt>
                                        </p:tgtEl>
                                        <p:attrNameLst>
                                          <p:attrName>fillcolor</p:attrName>
                                        </p:attrNameLst>
                                      </p:cBhvr>
                                      <p:to>
                                        <p:clrVal>
                                          <a:srgbClr val="FFFF00"/>
                                        </p:clrVal>
                                      </p:to>
                                    </p:set>
                                    <p:set>
                                      <p:cBhvr>
                                        <p:cTn id="50" dur="500" fill="hold"/>
                                        <p:tgtEl>
                                          <p:spTgt spid="3">
                                            <p:txEl>
                                              <p:pRg st="7" end="7"/>
                                            </p:txEl>
                                          </p:spTgt>
                                        </p:tgtEl>
                                        <p:attrNameLst>
                                          <p:attrName>fill.type</p:attrName>
                                        </p:attrNameLst>
                                      </p:cBhvr>
                                      <p:to>
                                        <p:strVal val="solid"/>
                                      </p:to>
                                    </p:set>
                                  </p:childTnLst>
                                </p:cTn>
                              </p:par>
                            </p:childTnLst>
                          </p:cTn>
                        </p:par>
                      </p:childTnLst>
                    </p:cTn>
                  </p:par>
                  <p:par>
                    <p:cTn id="51" fill="hold">
                      <p:stCondLst>
                        <p:cond delay="indefinite"/>
                      </p:stCondLst>
                      <p:childTnLst>
                        <p:par>
                          <p:cTn id="52" fill="hold">
                            <p:stCondLst>
                              <p:cond delay="0"/>
                            </p:stCondLst>
                            <p:childTnLst>
                              <p:par>
                                <p:cTn id="53" presetID="16" presetClass="emph" presetSubtype="0" fill="hold" nodeType="clickEffect">
                                  <p:stCondLst>
                                    <p:cond delay="0"/>
                                  </p:stCondLst>
                                  <p:iterate type="lt">
                                    <p:tmPct val="4000"/>
                                  </p:iterate>
                                  <p:childTnLst>
                                    <p:set>
                                      <p:cBhvr override="childStyle">
                                        <p:cTn id="54" dur="500" fill="hold"/>
                                        <p:tgtEl>
                                          <p:spTgt spid="3">
                                            <p:txEl>
                                              <p:pRg st="8" end="8"/>
                                            </p:txEl>
                                          </p:spTgt>
                                        </p:tgtEl>
                                        <p:attrNameLst>
                                          <p:attrName>style.color</p:attrName>
                                        </p:attrNameLst>
                                      </p:cBhvr>
                                      <p:to>
                                        <p:clrVal>
                                          <a:srgbClr val="FFFF00"/>
                                        </p:clrVal>
                                      </p:to>
                                    </p:set>
                                    <p:set>
                                      <p:cBhvr>
                                        <p:cTn id="55" dur="500" fill="hold"/>
                                        <p:tgtEl>
                                          <p:spTgt spid="3">
                                            <p:txEl>
                                              <p:pRg st="8" end="8"/>
                                            </p:txEl>
                                          </p:spTgt>
                                        </p:tgtEl>
                                        <p:attrNameLst>
                                          <p:attrName>fillcolor</p:attrName>
                                        </p:attrNameLst>
                                      </p:cBhvr>
                                      <p:to>
                                        <p:clrVal>
                                          <a:srgbClr val="FFFF00"/>
                                        </p:clrVal>
                                      </p:to>
                                    </p:set>
                                    <p:set>
                                      <p:cBhvr>
                                        <p:cTn id="56" dur="500" fill="hold"/>
                                        <p:tgtEl>
                                          <p:spTgt spid="3">
                                            <p:txEl>
                                              <p:pRg st="8" end="8"/>
                                            </p:txEl>
                                          </p:spTgt>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16" presetClass="emph" presetSubtype="0" fill="hold" nodeType="clickEffect">
                                  <p:stCondLst>
                                    <p:cond delay="0"/>
                                  </p:stCondLst>
                                  <p:iterate type="lt">
                                    <p:tmPct val="4000"/>
                                  </p:iterate>
                                  <p:childTnLst>
                                    <p:set>
                                      <p:cBhvr override="childStyle">
                                        <p:cTn id="60" dur="500" fill="hold"/>
                                        <p:tgtEl>
                                          <p:spTgt spid="3">
                                            <p:txEl>
                                              <p:pRg st="9" end="9"/>
                                            </p:txEl>
                                          </p:spTgt>
                                        </p:tgtEl>
                                        <p:attrNameLst>
                                          <p:attrName>style.color</p:attrName>
                                        </p:attrNameLst>
                                      </p:cBhvr>
                                      <p:to>
                                        <p:clrVal>
                                          <a:srgbClr val="FFFF00"/>
                                        </p:clrVal>
                                      </p:to>
                                    </p:set>
                                    <p:set>
                                      <p:cBhvr>
                                        <p:cTn id="61" dur="500" fill="hold"/>
                                        <p:tgtEl>
                                          <p:spTgt spid="3">
                                            <p:txEl>
                                              <p:pRg st="9" end="9"/>
                                            </p:txEl>
                                          </p:spTgt>
                                        </p:tgtEl>
                                        <p:attrNameLst>
                                          <p:attrName>fillcolor</p:attrName>
                                        </p:attrNameLst>
                                      </p:cBhvr>
                                      <p:to>
                                        <p:clrVal>
                                          <a:srgbClr val="FFFF00"/>
                                        </p:clrVal>
                                      </p:to>
                                    </p:set>
                                    <p:set>
                                      <p:cBhvr>
                                        <p:cTn id="62" dur="500" fill="hold"/>
                                        <p:tgtEl>
                                          <p:spTgt spid="3">
                                            <p:txEl>
                                              <p:pRg st="9" end="9"/>
                                            </p:txEl>
                                          </p:spTgt>
                                        </p:tgtEl>
                                        <p:attrNameLst>
                                          <p:attrName>fill.type</p:attrName>
                                        </p:attrNameLst>
                                      </p:cBhvr>
                                      <p:to>
                                        <p:strVal val="solid"/>
                                      </p:to>
                                    </p:set>
                                  </p:childTnLst>
                                </p:cTn>
                              </p:par>
                            </p:childTnLst>
                          </p:cTn>
                        </p:par>
                      </p:childTnLst>
                    </p:cTn>
                  </p:par>
                  <p:par>
                    <p:cTn id="63" fill="hold">
                      <p:stCondLst>
                        <p:cond delay="indefinite"/>
                      </p:stCondLst>
                      <p:childTnLst>
                        <p:par>
                          <p:cTn id="64" fill="hold">
                            <p:stCondLst>
                              <p:cond delay="0"/>
                            </p:stCondLst>
                            <p:childTnLst>
                              <p:par>
                                <p:cTn id="65" presetID="34" presetClass="emph" presetSubtype="0" fill="hold" grpId="0" nodeType="clickEffect">
                                  <p:stCondLst>
                                    <p:cond delay="0"/>
                                  </p:stCondLst>
                                  <p:iterate type="lt">
                                    <p:tmPct val="10000"/>
                                  </p:iterate>
                                  <p:childTnLst>
                                    <p:animMotion origin="layout" path="M 0.0 0.0 L 0.0 -0.07213" pathEditMode="relative" ptsTypes="">
                                      <p:cBhvr>
                                        <p:cTn id="66" dur="250" accel="50000" decel="50000" autoRev="1" fill="hold">
                                          <p:stCondLst>
                                            <p:cond delay="0"/>
                                          </p:stCondLst>
                                        </p:cTn>
                                        <p:tgtEl>
                                          <p:spTgt spid="2"/>
                                        </p:tgtEl>
                                        <p:attrNameLst>
                                          <p:attrName>ppt_x</p:attrName>
                                          <p:attrName>ppt_y</p:attrName>
                                        </p:attrNameLst>
                                      </p:cBhvr>
                                    </p:animMotion>
                                    <p:animRot by="1500000">
                                      <p:cBhvr>
                                        <p:cTn id="67" dur="125" fill="hold">
                                          <p:stCondLst>
                                            <p:cond delay="0"/>
                                          </p:stCondLst>
                                        </p:cTn>
                                        <p:tgtEl>
                                          <p:spTgt spid="2"/>
                                        </p:tgtEl>
                                        <p:attrNameLst>
                                          <p:attrName>r</p:attrName>
                                        </p:attrNameLst>
                                      </p:cBhvr>
                                    </p:animRot>
                                    <p:animRot by="-1500000">
                                      <p:cBhvr>
                                        <p:cTn id="68" dur="125" fill="hold">
                                          <p:stCondLst>
                                            <p:cond delay="125"/>
                                          </p:stCondLst>
                                        </p:cTn>
                                        <p:tgtEl>
                                          <p:spTgt spid="2"/>
                                        </p:tgtEl>
                                        <p:attrNameLst>
                                          <p:attrName>r</p:attrName>
                                        </p:attrNameLst>
                                      </p:cBhvr>
                                    </p:animRot>
                                    <p:animRot by="-1500000">
                                      <p:cBhvr>
                                        <p:cTn id="69" dur="125" fill="hold">
                                          <p:stCondLst>
                                            <p:cond delay="250"/>
                                          </p:stCondLst>
                                        </p:cTn>
                                        <p:tgtEl>
                                          <p:spTgt spid="2"/>
                                        </p:tgtEl>
                                        <p:attrNameLst>
                                          <p:attrName>r</p:attrName>
                                        </p:attrNameLst>
                                      </p:cBhvr>
                                    </p:animRot>
                                    <p:animRot by="1500000">
                                      <p:cBhvr>
                                        <p:cTn id="7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155965"/>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 / </a:t>
            </a:r>
            <a:r>
              <a:rPr lang="it-IT" sz="3100" b="1" i="0" u="none" strike="noStrike" baseline="0" dirty="0">
                <a:solidFill>
                  <a:srgbClr val="000000"/>
                </a:solidFill>
                <a:latin typeface="Frutiger Next Pro"/>
              </a:rPr>
              <a:t>RAPPORTI INTERNI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fontScale="92500" lnSpcReduction="10000"/>
          </a:bodyPr>
          <a:lstStyle/>
          <a:p>
            <a:pPr algn="just"/>
            <a:r>
              <a:rPr lang="it-IT" sz="1800" b="1" dirty="0">
                <a:solidFill>
                  <a:srgbClr val="000000"/>
                </a:solidFill>
                <a:latin typeface="Frutiger Next Pro"/>
              </a:rPr>
              <a:t>Art. 21</a:t>
            </a:r>
          </a:p>
          <a:p>
            <a:pPr algn="just"/>
            <a:r>
              <a:rPr lang="it-IT" sz="1800" b="1" dirty="0">
                <a:solidFill>
                  <a:srgbClr val="000000"/>
                </a:solidFill>
                <a:latin typeface="Frutiger Next Pro"/>
              </a:rPr>
              <a:t>(Rapporti con collaboratori e dipendenti)</a:t>
            </a:r>
          </a:p>
          <a:p>
            <a:pPr algn="just"/>
            <a:r>
              <a:rPr lang="it-IT" sz="1800" dirty="0">
                <a:solidFill>
                  <a:srgbClr val="000000"/>
                </a:solidFill>
                <a:latin typeface="Frutiger Next Pro"/>
              </a:rPr>
              <a:t>1. Nei rapporti con i collaboratori, da intendersi tutti i prestatori d’opera che svolgono lavoro prevalentemente</a:t>
            </a:r>
          </a:p>
          <a:p>
            <a:pPr algn="just"/>
            <a:r>
              <a:rPr lang="it-IT" sz="1800" dirty="0">
                <a:solidFill>
                  <a:srgbClr val="000000"/>
                </a:solidFill>
                <a:latin typeface="Frutiger Next Pro"/>
              </a:rPr>
              <a:t>proprio e senza alcun vincolo di subordinazione, e nei confronti dei dipendenti, da intendersi tutti coloro che</a:t>
            </a:r>
          </a:p>
          <a:p>
            <a:pPr algn="just"/>
            <a:r>
              <a:rPr lang="it-IT" sz="1800" dirty="0">
                <a:solidFill>
                  <a:srgbClr val="000000"/>
                </a:solidFill>
                <a:latin typeface="Frutiger Next Pro"/>
              </a:rPr>
              <a:t>svolgono prestazioni di lavoro con qualsiasi qualifica, alle dipendenze e con vincolo di subordinazione, il Professionista</a:t>
            </a:r>
          </a:p>
          <a:p>
            <a:pPr algn="just"/>
            <a:r>
              <a:rPr lang="it-IT" sz="1800" dirty="0">
                <a:solidFill>
                  <a:srgbClr val="000000"/>
                </a:solidFill>
                <a:latin typeface="Frutiger Next Pro"/>
              </a:rPr>
              <a:t>ha l’obbligo di compensare la collaborazione in proporzione all’apporto ricevuto o a quanto concordato</a:t>
            </a:r>
          </a:p>
          <a:p>
            <a:pPr algn="just"/>
            <a:r>
              <a:rPr lang="it-IT" sz="1800" dirty="0">
                <a:solidFill>
                  <a:srgbClr val="000000"/>
                </a:solidFill>
                <a:latin typeface="Frutiger Next Pro"/>
              </a:rPr>
              <a:t>preventivamente.</a:t>
            </a:r>
          </a:p>
          <a:p>
            <a:pPr algn="just"/>
            <a:r>
              <a:rPr lang="it-IT" sz="1800" b="1" dirty="0">
                <a:solidFill>
                  <a:srgbClr val="000000"/>
                </a:solidFill>
                <a:latin typeface="Frutiger Next Pro"/>
              </a:rPr>
              <a:t>2. Il Professionista nei confronti dei propri collaboratori, ha l’obbligo di regolamentare i rapporti con costoro esercitando</a:t>
            </a:r>
          </a:p>
          <a:p>
            <a:pPr algn="just"/>
            <a:r>
              <a:rPr lang="it-IT" sz="1800" dirty="0">
                <a:solidFill>
                  <a:srgbClr val="000000"/>
                </a:solidFill>
                <a:latin typeface="Frutiger Next Pro"/>
              </a:rPr>
              <a:t>un ruolo di supervisione e responsabilità.</a:t>
            </a:r>
          </a:p>
          <a:p>
            <a:pPr algn="just"/>
            <a:r>
              <a:rPr lang="it-IT" sz="1800" dirty="0">
                <a:solidFill>
                  <a:srgbClr val="000000"/>
                </a:solidFill>
                <a:latin typeface="Frutiger Next Pro"/>
              </a:rPr>
              <a:t>3. Il Professionista nei confronti dei propri collaboratori, è tenuto:</a:t>
            </a:r>
          </a:p>
          <a:p>
            <a:pPr algn="just"/>
            <a:r>
              <a:rPr lang="it-IT" sz="1800" dirty="0">
                <a:solidFill>
                  <a:srgbClr val="000000"/>
                </a:solidFill>
                <a:latin typeface="Frutiger Next Pro"/>
              </a:rPr>
              <a:t>• a non mettere in atto alcun tipo di comportamento atto a violare le norme riportate nell’art. 20;</a:t>
            </a:r>
          </a:p>
          <a:p>
            <a:pPr algn="just"/>
            <a:r>
              <a:rPr lang="it-IT" sz="1800" dirty="0">
                <a:solidFill>
                  <a:srgbClr val="000000"/>
                </a:solidFill>
                <a:latin typeface="Frutiger Next Pro"/>
              </a:rPr>
              <a:t>• ad assicurare ad essi condizioni di lavoro adeguate;</a:t>
            </a:r>
          </a:p>
          <a:p>
            <a:pPr algn="just"/>
            <a:r>
              <a:rPr lang="it-IT" sz="1800" dirty="0">
                <a:solidFill>
                  <a:srgbClr val="000000"/>
                </a:solidFill>
                <a:latin typeface="Frutiger Next Pro"/>
              </a:rPr>
              <a:t>• a concedere loro la possibilità di frequentare le attività di aggiornamento professionale;</a:t>
            </a:r>
          </a:p>
          <a:p>
            <a:pPr algn="just"/>
            <a:r>
              <a:rPr lang="it-IT" sz="1800" dirty="0">
                <a:solidFill>
                  <a:srgbClr val="000000"/>
                </a:solidFill>
                <a:latin typeface="Frutiger Next Pro"/>
              </a:rPr>
              <a:t>• a mantenere i patti e gli accordi definiti al momento dell’inizio della collaborazione.</a:t>
            </a:r>
          </a:p>
          <a:p>
            <a:pPr algn="just"/>
            <a:r>
              <a:rPr lang="it-IT" sz="1800" dirty="0">
                <a:solidFill>
                  <a:srgbClr val="000000"/>
                </a:solidFill>
                <a:latin typeface="Frutiger Next Pro"/>
              </a:rPr>
              <a:t>4. Il Professionista è responsabile disciplinarmente quando incarica i collaboratori di prestazioni per le quali non sono</a:t>
            </a:r>
          </a:p>
          <a:p>
            <a:pPr algn="just"/>
            <a:r>
              <a:rPr lang="it-IT" sz="1800" dirty="0">
                <a:solidFill>
                  <a:srgbClr val="000000"/>
                </a:solidFill>
                <a:latin typeface="Frutiger Next Pro"/>
              </a:rPr>
              <a:t>abilitati.</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419154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 / </a:t>
            </a:r>
            <a:r>
              <a:rPr lang="it-IT" sz="3100" b="1" i="0" u="none" strike="noStrike" baseline="0" dirty="0">
                <a:solidFill>
                  <a:srgbClr val="000000"/>
                </a:solidFill>
                <a:latin typeface="Frutiger Next Pro"/>
              </a:rPr>
              <a:t>RAPPORTI INTERNI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lnSpcReduction="10000"/>
          </a:bodyPr>
          <a:lstStyle/>
          <a:p>
            <a:pPr algn="just"/>
            <a:r>
              <a:rPr lang="it-IT" sz="1800" b="1" dirty="0">
                <a:solidFill>
                  <a:srgbClr val="000000"/>
                </a:solidFill>
                <a:latin typeface="Frutiger Next Pro"/>
              </a:rPr>
              <a:t>Art. 22</a:t>
            </a:r>
          </a:p>
          <a:p>
            <a:pPr algn="just"/>
            <a:r>
              <a:rPr lang="it-IT" sz="1800" b="1" dirty="0">
                <a:solidFill>
                  <a:srgbClr val="000000"/>
                </a:solidFill>
                <a:latin typeface="Frutiger Next Pro"/>
              </a:rPr>
              <a:t>(Rapporti con tirocinanti)</a:t>
            </a:r>
          </a:p>
          <a:p>
            <a:pPr algn="just"/>
            <a:r>
              <a:rPr lang="it-IT" sz="1800" dirty="0">
                <a:solidFill>
                  <a:srgbClr val="000000"/>
                </a:solidFill>
                <a:latin typeface="Frutiger Next Pro"/>
              </a:rPr>
              <a:t>1.</a:t>
            </a:r>
            <a:r>
              <a:rPr lang="it-IT" sz="1800" b="1" dirty="0">
                <a:solidFill>
                  <a:srgbClr val="000000"/>
                </a:solidFill>
                <a:latin typeface="Frutiger Next Pro"/>
              </a:rPr>
              <a:t> </a:t>
            </a:r>
            <a:r>
              <a:rPr lang="it-IT" sz="1800" dirty="0">
                <a:solidFill>
                  <a:srgbClr val="000000"/>
                </a:solidFill>
                <a:latin typeface="Frutiger Next Pro"/>
              </a:rPr>
              <a:t>Nei rapporti con i tirocinanti il Professionista è tenuto a prestare in modo disinteressato il proprio insegnamento</a:t>
            </a:r>
          </a:p>
          <a:p>
            <a:pPr algn="just"/>
            <a:r>
              <a:rPr lang="it-IT" sz="1800" dirty="0">
                <a:solidFill>
                  <a:srgbClr val="000000"/>
                </a:solidFill>
                <a:latin typeface="Frutiger Next Pro"/>
              </a:rPr>
              <a:t>della pratica professionale e a compiere quanto necessario per assicurarne l’adempimento, con particolare cura</a:t>
            </a:r>
          </a:p>
          <a:p>
            <a:pPr algn="just"/>
            <a:r>
              <a:rPr lang="it-IT" sz="1800" dirty="0">
                <a:solidFill>
                  <a:srgbClr val="000000"/>
                </a:solidFill>
                <a:latin typeface="Frutiger Next Pro"/>
              </a:rPr>
              <a:t>per le regole deontologiche</a:t>
            </a:r>
            <a:r>
              <a:rPr lang="it-IT" sz="1800" b="1" dirty="0">
                <a:solidFill>
                  <a:srgbClr val="000000"/>
                </a:solidFill>
                <a:latin typeface="Frutiger Next Pro"/>
              </a:rPr>
              <a:t>.</a:t>
            </a:r>
          </a:p>
          <a:p>
            <a:pPr algn="just"/>
            <a:r>
              <a:rPr lang="it-IT" sz="1800" dirty="0">
                <a:solidFill>
                  <a:srgbClr val="000000"/>
                </a:solidFill>
                <a:latin typeface="Frutiger Next Pro"/>
              </a:rPr>
              <a:t>2. Il Professionista deve improntare il rapporto con chi svolge il tirocinio presso il suo studio alla massima chiarezza e</a:t>
            </a:r>
          </a:p>
          <a:p>
            <a:pPr algn="just"/>
            <a:r>
              <a:rPr lang="it-IT" sz="1800" dirty="0">
                <a:solidFill>
                  <a:srgbClr val="000000"/>
                </a:solidFill>
                <a:latin typeface="Frutiger Next Pro"/>
              </a:rPr>
              <a:t>trasparenza, con particolare attenzione ai compiti e alle modalità di espletamento dello stesso.</a:t>
            </a:r>
          </a:p>
          <a:p>
            <a:pPr algn="just"/>
            <a:r>
              <a:rPr lang="it-IT" sz="1800" dirty="0">
                <a:solidFill>
                  <a:srgbClr val="000000"/>
                </a:solidFill>
                <a:latin typeface="Frutiger Next Pro"/>
              </a:rPr>
              <a:t>3. Le disposizioni del presente articolo si applicano anche al tirocinio previsto dagli articoli 17 e 18 del D.P.R. n.</a:t>
            </a:r>
          </a:p>
          <a:p>
            <a:pPr algn="just"/>
            <a:r>
              <a:rPr lang="it-IT" sz="1800" dirty="0">
                <a:solidFill>
                  <a:srgbClr val="000000"/>
                </a:solidFill>
                <a:latin typeface="Frutiger Next Pro"/>
              </a:rPr>
              <a:t>328/2001 </a:t>
            </a:r>
            <a:r>
              <a:rPr lang="it-IT" sz="1800" dirty="0" err="1">
                <a:solidFill>
                  <a:srgbClr val="000000"/>
                </a:solidFill>
                <a:latin typeface="Frutiger Next Pro"/>
              </a:rPr>
              <a:t>s.m.i.</a:t>
            </a:r>
            <a:r>
              <a:rPr lang="it-IT" sz="1800" dirty="0">
                <a:solidFill>
                  <a:srgbClr val="000000"/>
                </a:solidFill>
                <a:latin typeface="Frutiger Next Pro"/>
              </a:rPr>
              <a:t> e dall’art. 6 del DPR 137/2012.</a:t>
            </a:r>
          </a:p>
          <a:p>
            <a:pPr algn="just"/>
            <a:r>
              <a:rPr lang="it-IT" sz="1800" b="1" dirty="0">
                <a:solidFill>
                  <a:srgbClr val="000000"/>
                </a:solidFill>
                <a:latin typeface="Frutiger Next Pro"/>
              </a:rPr>
              <a:t>Art. 22 bis</a:t>
            </a:r>
          </a:p>
          <a:p>
            <a:pPr algn="just"/>
            <a:r>
              <a:rPr lang="it-IT" sz="1800" b="1" dirty="0">
                <a:solidFill>
                  <a:srgbClr val="000000"/>
                </a:solidFill>
                <a:latin typeface="Frutiger Next Pro"/>
              </a:rPr>
              <a:t>(Professionisti dipendenti)</a:t>
            </a:r>
          </a:p>
          <a:p>
            <a:pPr algn="just"/>
            <a:r>
              <a:rPr lang="it-IT" sz="1800" dirty="0">
                <a:solidFill>
                  <a:srgbClr val="000000"/>
                </a:solidFill>
                <a:latin typeface="Frutiger Next Pro"/>
              </a:rPr>
              <a:t>1. Il Professionista dipendente rende la sua opera per realizzare le esigenze del proprio Datore di Lavoro nell’ambito</a:t>
            </a:r>
          </a:p>
          <a:p>
            <a:pPr algn="just"/>
            <a:r>
              <a:rPr lang="it-IT" sz="1800" dirty="0">
                <a:solidFill>
                  <a:srgbClr val="000000"/>
                </a:solidFill>
                <a:latin typeface="Frutiger Next Pro"/>
              </a:rPr>
              <a:t>delle disposizioni del proprio contratto di lavoro, con il dovere di conservare la propria autonomia di giudizio,</a:t>
            </a:r>
          </a:p>
          <a:p>
            <a:pPr algn="just"/>
            <a:r>
              <a:rPr lang="it-IT" sz="1800" dirty="0">
                <a:solidFill>
                  <a:srgbClr val="000000"/>
                </a:solidFill>
                <a:latin typeface="Frutiger Next Pro"/>
              </a:rPr>
              <a:t>tecnica e intellettuale, e di difenderla da condizionamenti esterni di qualunque natura.</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2905781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p:txBody>
          <a:bodyPr/>
          <a:lstStyle/>
          <a:p>
            <a:r>
              <a:rPr lang="it-IT" sz="1800" b="0" i="0" u="none" strike="noStrike" baseline="0" dirty="0">
                <a:latin typeface="Frutiger Next Pro Medium"/>
              </a:rPr>
              <a:t>Testo in vigore dal 30 aprile 2021</a:t>
            </a:r>
            <a:br>
              <a:rPr lang="it-IT" sz="1800" b="0" i="0" u="none" strike="noStrike" baseline="0" dirty="0">
                <a:latin typeface="Frutiger Next Pro Medium"/>
              </a:rPr>
            </a:br>
            <a:r>
              <a:rPr lang="it-IT" sz="1800" b="0" i="0" u="none" strike="noStrike" baseline="0" dirty="0">
                <a:solidFill>
                  <a:srgbClr val="FFFF00"/>
                </a:solidFill>
                <a:latin typeface="Frutiger Next Pro Light"/>
              </a:rPr>
              <a:t>Ad eccezione dell’art. 9, deliberato dal Consiglio Nazionale nella seduta del 3 febbraio 2021, </a:t>
            </a:r>
            <a:br>
              <a:rPr lang="it-IT" sz="1800" b="0" i="0" u="none" strike="noStrike" baseline="0" dirty="0">
                <a:solidFill>
                  <a:srgbClr val="FFFF00"/>
                </a:solidFill>
                <a:latin typeface="Frutiger Next Pro Light"/>
              </a:rPr>
            </a:br>
            <a:r>
              <a:rPr lang="it-IT" sz="1800" b="0" i="0" u="none" strike="noStrike" baseline="0" dirty="0">
                <a:latin typeface="Frutiger Next Pro Light"/>
              </a:rPr>
              <a:t>tutti i rimanenti articoli sono stati approvati nella seduta del Consiglio Nazionale del 28 giugno 2017</a:t>
            </a: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684211" y="324852"/>
            <a:ext cx="8760577" cy="4162480"/>
          </a:xfrm>
        </p:spPr>
        <p:txBody>
          <a:bodyPr>
            <a:normAutofit/>
          </a:bodyPr>
          <a:lstStyle/>
          <a:p>
            <a:r>
              <a:rPr lang="it-IT" sz="1800" b="1" dirty="0">
                <a:solidFill>
                  <a:srgbClr val="000000"/>
                </a:solidFill>
                <a:effectLst/>
                <a:latin typeface="Frutiger Next Pro"/>
                <a:ea typeface="Calibri" panose="020F0502020204030204" pitchFamily="34" charset="0"/>
                <a:cs typeface="Frutiger Next Pro"/>
              </a:rPr>
              <a:t>Preambolo </a:t>
            </a:r>
            <a:endParaRPr lang="it-IT" sz="1800" dirty="0">
              <a:effectLst/>
              <a:latin typeface="Frutiger Next Pro"/>
              <a:ea typeface="Calibri" panose="020F0502020204030204" pitchFamily="34" charset="0"/>
              <a:cs typeface="Times New Roman" panose="02020603050405020304" pitchFamily="18" charset="0"/>
            </a:endParaRPr>
          </a:p>
          <a:p>
            <a:r>
              <a:rPr lang="it-IT" sz="1600" dirty="0"/>
              <a:t>LA PROFESSIONE DI ARCHITETTO, PIANIFICATORE, PAESAGGISTA, CONSERVATORE, ARCHITETTO IUNIOR E PIANIFICATORE IUNIOR </a:t>
            </a:r>
          </a:p>
          <a:p>
            <a:r>
              <a:rPr lang="it-IT" sz="1600" dirty="0"/>
              <a:t>La professione di Architetto, Pianificatore, Paesaggista, Conservatore, Architetto Iunior e Pianificatore Iunior è espressione di cultura e tecnica che impone doveri nei confronti della Società, che storicamente ne ha riconosciuto il ruolo nelle trasformazioni fisiche del territorio, nella valorizzazione e conservazione dei paesaggi, naturali e urbani, del patrimonio storico e artistico e nella pianificazione della città e del territorio, nell’ambito delle rispettive competenze. </a:t>
            </a:r>
          </a:p>
          <a:p>
            <a:r>
              <a:rPr lang="it-IT" sz="1600" dirty="0"/>
              <a:t>Con la sua attività, il Professionista nel comprendere e tradurre le esigenze degli individui, dei gruppi sociali e delle autorità in materia di assetto dello spazio concorre alla realizzazione e tutela dei valori e degli interessi generali; come espressi dalla legislazione di settore in attuazione della Costituzione e nel rispetto dei vincoli derivanti dall’ordinamento comunitario e dagli obblighi internazionali. </a:t>
            </a:r>
          </a:p>
          <a:p>
            <a:endParaRPr lang="it-IT" sz="1100" dirty="0"/>
          </a:p>
        </p:txBody>
      </p:sp>
    </p:spTree>
    <p:extLst>
      <p:ext uri="{BB962C8B-B14F-4D97-AF65-F5344CB8AC3E}">
        <p14:creationId xmlns:p14="http://schemas.microsoft.com/office/powerpoint/2010/main" val="154178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chemeClr val="accent2"/>
                                        </p:clrVal>
                                      </p:to>
                                    </p:set>
                                    <p:set>
                                      <p:cBhvr>
                                        <p:cTn id="7" dur="500" fill="hold"/>
                                        <p:tgtEl>
                                          <p:spTgt spid="2"/>
                                        </p:tgtEl>
                                        <p:attrNameLst>
                                          <p:attrName>fillcolor</p:attrName>
                                        </p:attrNameLst>
                                      </p:cBhvr>
                                      <p:to>
                                        <p:clrVal>
                                          <a:schemeClr val="accent2"/>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VI / </a:t>
            </a:r>
            <a:r>
              <a:rPr lang="it-IT" sz="3100" b="1" i="0" u="none" strike="noStrike" baseline="0" dirty="0">
                <a:solidFill>
                  <a:srgbClr val="000000"/>
                </a:solidFill>
                <a:latin typeface="Frutiger Next Pro"/>
              </a:rPr>
              <a:t>ESERCIZIO PROFESSIONALE</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5846901"/>
          </a:xfrm>
        </p:spPr>
        <p:txBody>
          <a:bodyPr>
            <a:normAutofit/>
          </a:bodyPr>
          <a:lstStyle/>
          <a:p>
            <a:pPr algn="just"/>
            <a:r>
              <a:rPr lang="it-IT" sz="1800" b="1" dirty="0">
                <a:solidFill>
                  <a:srgbClr val="000000"/>
                </a:solidFill>
                <a:latin typeface="Frutiger Next Pro"/>
              </a:rPr>
              <a:t>Art. 23</a:t>
            </a:r>
          </a:p>
          <a:p>
            <a:pPr algn="just"/>
            <a:r>
              <a:rPr lang="it-IT" sz="1800" b="1" dirty="0">
                <a:solidFill>
                  <a:srgbClr val="000000"/>
                </a:solidFill>
                <a:latin typeface="Frutiger Next Pro"/>
              </a:rPr>
              <a:t>(Incarico professionale)</a:t>
            </a:r>
          </a:p>
          <a:p>
            <a:pPr algn="just"/>
            <a:r>
              <a:rPr lang="it-IT" sz="1800" dirty="0">
                <a:solidFill>
                  <a:srgbClr val="000000"/>
                </a:solidFill>
                <a:latin typeface="Frutiger Next Pro"/>
              </a:rPr>
              <a:t>1. L’incarico professionale si configura come contratto di prestazione d’opera intellettuale, ai sensi dell’Art. 2222 e seguenti del Codice Civile; qualunque sia la forma contrattuale che lo regola, è ordinato sulla fiducia e deve conformarsi al principio di professionalità specifica. Esso dovrà essere redatto in forma scritta e dovrà contenere quanto definito all’Art. 24.</a:t>
            </a:r>
          </a:p>
          <a:p>
            <a:pPr algn="just"/>
            <a:r>
              <a:rPr lang="it-IT" sz="1800" dirty="0">
                <a:solidFill>
                  <a:srgbClr val="000000"/>
                </a:solidFill>
                <a:latin typeface="Frutiger Next Pro"/>
              </a:rPr>
              <a:t>2. Il Professionista non deve consapevolmente consigliare soluzioni inutilmente gravose, illecite, fraudolente o passibili di nullità.</a:t>
            </a:r>
          </a:p>
          <a:p>
            <a:pPr algn="just"/>
            <a:r>
              <a:rPr lang="it-IT" sz="1800" dirty="0">
                <a:solidFill>
                  <a:srgbClr val="000000"/>
                </a:solidFill>
                <a:latin typeface="Frutiger Next Pro"/>
              </a:rPr>
              <a:t>3. Il Professionista ha l’obbligo di rifiutarsi di accettare l’incarico o di prestare la propria attività quando possa fondatamente desumere da elementi conosciuti che la sua attività concorra a operazioni illecite o illegittime.</a:t>
            </a:r>
          </a:p>
          <a:p>
            <a:pPr algn="just"/>
            <a:r>
              <a:rPr lang="it-IT" sz="1800" dirty="0">
                <a:solidFill>
                  <a:srgbClr val="000000"/>
                </a:solidFill>
                <a:latin typeface="Frutiger Next Pro"/>
              </a:rPr>
              <a:t>4. Il Professionista ha l’obbligo di non assumere incarichi in condizioni di incompatibilità ai sensi delle leggi vigenti e del presente codice deontologico.</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384988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style.color</p:attrName>
                                        </p:attrNameLst>
                                      </p:cBhvr>
                                      <p:to>
                                        <p:clrVal>
                                          <a:srgbClr val="FFFF00"/>
                                        </p:clrVal>
                                      </p:to>
                                    </p:set>
                                    <p:set>
                                      <p:cBhvr>
                                        <p:cTn id="7" dur="500" fill="hold"/>
                                        <p:tgtEl>
                                          <p:spTgt spid="3">
                                            <p:txEl>
                                              <p:pRg st="2" end="2"/>
                                            </p:txEl>
                                          </p:spTgt>
                                        </p:tgtEl>
                                        <p:attrNameLst>
                                          <p:attrName>fillcolor</p:attrName>
                                        </p:attrNameLst>
                                      </p:cBhvr>
                                      <p:to>
                                        <p:clrVal>
                                          <a:srgbClr val="FFFF00"/>
                                        </p:clrVal>
                                      </p:to>
                                    </p:set>
                                    <p:set>
                                      <p:cBhvr>
                                        <p:cTn id="8" dur="500" fill="hold"/>
                                        <p:tgtEl>
                                          <p:spTgt spid="3">
                                            <p:txEl>
                                              <p:pRg st="2" end="2"/>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3" end="3"/>
                                            </p:txEl>
                                          </p:spTgt>
                                        </p:tgtEl>
                                        <p:attrNameLst>
                                          <p:attrName>style.color</p:attrName>
                                        </p:attrNameLst>
                                      </p:cBhvr>
                                      <p:to>
                                        <p:clrVal>
                                          <a:srgbClr val="FFFF00"/>
                                        </p:clrVal>
                                      </p:to>
                                    </p:set>
                                    <p:set>
                                      <p:cBhvr>
                                        <p:cTn id="13" dur="500" fill="hold"/>
                                        <p:tgtEl>
                                          <p:spTgt spid="3">
                                            <p:txEl>
                                              <p:pRg st="3" end="3"/>
                                            </p:txEl>
                                          </p:spTgt>
                                        </p:tgtEl>
                                        <p:attrNameLst>
                                          <p:attrName>fillcolor</p:attrName>
                                        </p:attrNameLst>
                                      </p:cBhvr>
                                      <p:to>
                                        <p:clrVal>
                                          <a:srgbClr val="FFFF00"/>
                                        </p:clrVal>
                                      </p:to>
                                    </p:set>
                                    <p:set>
                                      <p:cBhvr>
                                        <p:cTn id="14" dur="500" fill="hold"/>
                                        <p:tgtEl>
                                          <p:spTgt spid="3">
                                            <p:txEl>
                                              <p:pRg st="3" end="3"/>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4" end="4"/>
                                            </p:txEl>
                                          </p:spTgt>
                                        </p:tgtEl>
                                        <p:attrNameLst>
                                          <p:attrName>style.color</p:attrName>
                                        </p:attrNameLst>
                                      </p:cBhvr>
                                      <p:to>
                                        <p:clrVal>
                                          <a:srgbClr val="FFFF00"/>
                                        </p:clrVal>
                                      </p:to>
                                    </p:set>
                                    <p:set>
                                      <p:cBhvr>
                                        <p:cTn id="19" dur="500" fill="hold"/>
                                        <p:tgtEl>
                                          <p:spTgt spid="3">
                                            <p:txEl>
                                              <p:pRg st="4" end="4"/>
                                            </p:txEl>
                                          </p:spTgt>
                                        </p:tgtEl>
                                        <p:attrNameLst>
                                          <p:attrName>fillcolor</p:attrName>
                                        </p:attrNameLst>
                                      </p:cBhvr>
                                      <p:to>
                                        <p:clrVal>
                                          <a:srgbClr val="FFFF00"/>
                                        </p:clrVal>
                                      </p:to>
                                    </p:set>
                                    <p:set>
                                      <p:cBhvr>
                                        <p:cTn id="20" dur="500" fill="hold"/>
                                        <p:tgtEl>
                                          <p:spTgt spid="3">
                                            <p:txEl>
                                              <p:pRg st="4" end="4"/>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5" end="5"/>
                                            </p:txEl>
                                          </p:spTgt>
                                        </p:tgtEl>
                                        <p:attrNameLst>
                                          <p:attrName>style.color</p:attrName>
                                        </p:attrNameLst>
                                      </p:cBhvr>
                                      <p:to>
                                        <p:clrVal>
                                          <a:srgbClr val="FFFF00"/>
                                        </p:clrVal>
                                      </p:to>
                                    </p:set>
                                    <p:set>
                                      <p:cBhvr>
                                        <p:cTn id="25" dur="500" fill="hold"/>
                                        <p:tgtEl>
                                          <p:spTgt spid="3">
                                            <p:txEl>
                                              <p:pRg st="5" end="5"/>
                                            </p:txEl>
                                          </p:spTgt>
                                        </p:tgtEl>
                                        <p:attrNameLst>
                                          <p:attrName>fillcolor</p:attrName>
                                        </p:attrNameLst>
                                      </p:cBhvr>
                                      <p:to>
                                        <p:clrVal>
                                          <a:srgbClr val="FFFF00"/>
                                        </p:clrVal>
                                      </p:to>
                                    </p:set>
                                    <p:set>
                                      <p:cBhvr>
                                        <p:cTn id="26" dur="500" fill="hold"/>
                                        <p:tgtEl>
                                          <p:spTgt spid="3">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VI / </a:t>
            </a:r>
            <a:r>
              <a:rPr lang="it-IT" sz="3100" b="1" i="0" u="none" strike="noStrike" baseline="0" dirty="0">
                <a:solidFill>
                  <a:srgbClr val="000000"/>
                </a:solidFill>
                <a:latin typeface="Frutiger Next Pro"/>
              </a:rPr>
              <a:t>ESERCIZIO PROFESSIONALE</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5846901"/>
          </a:xfrm>
        </p:spPr>
        <p:txBody>
          <a:bodyPr>
            <a:normAutofit fontScale="85000" lnSpcReduction="20000"/>
          </a:bodyPr>
          <a:lstStyle/>
          <a:p>
            <a:pPr algn="just"/>
            <a:r>
              <a:rPr lang="it-IT" sz="1800" b="1" dirty="0">
                <a:solidFill>
                  <a:srgbClr val="000000"/>
                </a:solidFill>
                <a:latin typeface="Frutiger Next Pro"/>
              </a:rPr>
              <a:t>Art. 24</a:t>
            </a:r>
          </a:p>
          <a:p>
            <a:pPr algn="just"/>
            <a:r>
              <a:rPr lang="it-IT" sz="1800" b="1" dirty="0">
                <a:solidFill>
                  <a:srgbClr val="000000"/>
                </a:solidFill>
                <a:latin typeface="Frutiger Next Pro"/>
              </a:rPr>
              <a:t>(Contratti e Compensi)</a:t>
            </a:r>
          </a:p>
          <a:p>
            <a:pPr algn="just"/>
            <a:r>
              <a:rPr lang="it-IT" sz="1800" dirty="0">
                <a:solidFill>
                  <a:srgbClr val="000000"/>
                </a:solidFill>
                <a:latin typeface="Frutiger Next Pro"/>
              </a:rPr>
              <a:t>1. È fatto obbligo da parte del Professionista la stipula del contratto completo di preventivo del costo delle opere e degli oneri professionali da sottoscrivere dalle parti.</a:t>
            </a:r>
          </a:p>
          <a:p>
            <a:pPr algn="just"/>
            <a:r>
              <a:rPr lang="it-IT" sz="1800" dirty="0">
                <a:solidFill>
                  <a:srgbClr val="000000"/>
                </a:solidFill>
                <a:latin typeface="Frutiger Next Pro"/>
              </a:rPr>
              <a:t>2. Il Professionista determina per iscritto nel contratto il compenso professionale, secondo criteri da specificare nel contratto, nel rispetto dell’Art. 2233 Codice Civile, e di ogni altra norma necessaria per lo svolgimento delle predette prestazioni professionali.</a:t>
            </a:r>
          </a:p>
          <a:p>
            <a:pPr algn="just"/>
            <a:r>
              <a:rPr lang="it-IT" sz="1800" dirty="0">
                <a:solidFill>
                  <a:srgbClr val="000000"/>
                </a:solidFill>
                <a:latin typeface="Frutiger Next Pro"/>
              </a:rPr>
              <a:t>3. Il Professionista ha l’obbligo di definire nel contratto, preventivamente ed esplicitamente con il Committente i criteri di calcolo per il compenso per la propria prestazione, rendendo noto al Committente il grado di complessità dell’incarico, fornendo tutte le informazioni utili circa gli oneri ipotizzabili dal momento del conferimento alla conclusione dell’incarico; deve altresì indicare i dati della polizza assicurativa per eventuali danni provocati nell’esercizio</a:t>
            </a:r>
          </a:p>
          <a:p>
            <a:pPr algn="just"/>
            <a:r>
              <a:rPr lang="it-IT" sz="1800" dirty="0">
                <a:solidFill>
                  <a:srgbClr val="000000"/>
                </a:solidFill>
                <a:latin typeface="Frutiger Next Pro"/>
              </a:rPr>
              <a:t>dell’attività professionale. In ogni caso la misura del compenso, previamente resa nota al committente in forma scritta, deve essere adeguata all’importanza dell’opera e va pattuita indicando per le singole prestazioni tutte le voci di costo, comprensive di spese oneri e contributi. Il Committente dovrà inoltre essere edotto dal Professionista dell’esistenza delle presenti norme deontologiche.</a:t>
            </a:r>
          </a:p>
          <a:p>
            <a:pPr algn="just"/>
            <a:r>
              <a:rPr lang="it-IT" sz="1800" dirty="0">
                <a:solidFill>
                  <a:srgbClr val="000000"/>
                </a:solidFill>
                <a:latin typeface="Frutiger Next Pro"/>
              </a:rPr>
              <a:t>4. Il Professionista è tenuto a comunicare al Committente per iscritto, ogni variazione del compenso dovuta a cause impreviste ed imprevedibili tali da modificare le originarie pattuizioni dell’incarico.</a:t>
            </a:r>
          </a:p>
          <a:p>
            <a:pPr algn="just"/>
            <a:r>
              <a:rPr lang="it-IT" sz="1800" dirty="0">
                <a:solidFill>
                  <a:srgbClr val="000000"/>
                </a:solidFill>
                <a:latin typeface="Frutiger Next Pro"/>
              </a:rPr>
              <a:t>5. Il Professionista potrà chiedere nel contratto la corresponsione di anticipi parametrati alle spese sostenute ed a quelle prevedibili nonché di acconti sugli onorari commisurati alla quantità e complessità della prestazione professionale oggetto dell’incarico rispetto alla misura del compenso pattuito.</a:t>
            </a:r>
          </a:p>
          <a:p>
            <a:pPr algn="just"/>
            <a:r>
              <a:rPr lang="it-IT" sz="1800" dirty="0">
                <a:solidFill>
                  <a:srgbClr val="000000"/>
                </a:solidFill>
                <a:latin typeface="Frutiger Next Pro"/>
              </a:rPr>
              <a:t>6. La richiesta di compensi, di cui ai comma 1° e 3° del presente articolo, palesemente sottostimati rispetto all’attività svolta, o l’assenza di compensi, viene considerata pratica anticoncorrenziale scorretta e distorsiva dei normali equilibri di mercato e costituisce grave infrazione disciplinare.</a:t>
            </a:r>
          </a:p>
          <a:p>
            <a:pPr algn="just"/>
            <a:r>
              <a:rPr lang="it-IT" sz="1800" dirty="0">
                <a:solidFill>
                  <a:srgbClr val="000000"/>
                </a:solidFill>
                <a:latin typeface="Frutiger Next Pro"/>
              </a:rPr>
              <a:t>7. Il Professionista, in caso di mancato pagamento, non può chiedere un compenso maggiore di quello già concordato, salvo che non ne abbia fatto espressa riserva.</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181264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style.color</p:attrName>
                                        </p:attrNameLst>
                                      </p:cBhvr>
                                      <p:to>
                                        <p:clrVal>
                                          <a:srgbClr val="FFFF00"/>
                                        </p:clrVal>
                                      </p:to>
                                    </p:set>
                                    <p:set>
                                      <p:cBhvr>
                                        <p:cTn id="7" dur="500" fill="hold"/>
                                        <p:tgtEl>
                                          <p:spTgt spid="3">
                                            <p:txEl>
                                              <p:pRg st="2" end="2"/>
                                            </p:txEl>
                                          </p:spTgt>
                                        </p:tgtEl>
                                        <p:attrNameLst>
                                          <p:attrName>fillcolor</p:attrName>
                                        </p:attrNameLst>
                                      </p:cBhvr>
                                      <p:to>
                                        <p:clrVal>
                                          <a:srgbClr val="FFFF00"/>
                                        </p:clrVal>
                                      </p:to>
                                    </p:set>
                                    <p:set>
                                      <p:cBhvr>
                                        <p:cTn id="8" dur="500" fill="hold"/>
                                        <p:tgtEl>
                                          <p:spTgt spid="3">
                                            <p:txEl>
                                              <p:pRg st="2" end="2"/>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3" end="3"/>
                                            </p:txEl>
                                          </p:spTgt>
                                        </p:tgtEl>
                                        <p:attrNameLst>
                                          <p:attrName>style.color</p:attrName>
                                        </p:attrNameLst>
                                      </p:cBhvr>
                                      <p:to>
                                        <p:clrVal>
                                          <a:srgbClr val="FFFF00"/>
                                        </p:clrVal>
                                      </p:to>
                                    </p:set>
                                    <p:set>
                                      <p:cBhvr>
                                        <p:cTn id="13" dur="500" fill="hold"/>
                                        <p:tgtEl>
                                          <p:spTgt spid="3">
                                            <p:txEl>
                                              <p:pRg st="3" end="3"/>
                                            </p:txEl>
                                          </p:spTgt>
                                        </p:tgtEl>
                                        <p:attrNameLst>
                                          <p:attrName>fillcolor</p:attrName>
                                        </p:attrNameLst>
                                      </p:cBhvr>
                                      <p:to>
                                        <p:clrVal>
                                          <a:srgbClr val="FFFF00"/>
                                        </p:clrVal>
                                      </p:to>
                                    </p:set>
                                    <p:set>
                                      <p:cBhvr>
                                        <p:cTn id="14" dur="500" fill="hold"/>
                                        <p:tgtEl>
                                          <p:spTgt spid="3">
                                            <p:txEl>
                                              <p:pRg st="3" end="3"/>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4" end="4"/>
                                            </p:txEl>
                                          </p:spTgt>
                                        </p:tgtEl>
                                        <p:attrNameLst>
                                          <p:attrName>style.color</p:attrName>
                                        </p:attrNameLst>
                                      </p:cBhvr>
                                      <p:to>
                                        <p:clrVal>
                                          <a:srgbClr val="FFFF00"/>
                                        </p:clrVal>
                                      </p:to>
                                    </p:set>
                                    <p:set>
                                      <p:cBhvr>
                                        <p:cTn id="19" dur="500" fill="hold"/>
                                        <p:tgtEl>
                                          <p:spTgt spid="3">
                                            <p:txEl>
                                              <p:pRg st="4" end="4"/>
                                            </p:txEl>
                                          </p:spTgt>
                                        </p:tgtEl>
                                        <p:attrNameLst>
                                          <p:attrName>fillcolor</p:attrName>
                                        </p:attrNameLst>
                                      </p:cBhvr>
                                      <p:to>
                                        <p:clrVal>
                                          <a:srgbClr val="FFFF00"/>
                                        </p:clrVal>
                                      </p:to>
                                    </p:set>
                                    <p:set>
                                      <p:cBhvr>
                                        <p:cTn id="20" dur="500" fill="hold"/>
                                        <p:tgtEl>
                                          <p:spTgt spid="3">
                                            <p:txEl>
                                              <p:pRg st="4" end="4"/>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5" end="5"/>
                                            </p:txEl>
                                          </p:spTgt>
                                        </p:tgtEl>
                                        <p:attrNameLst>
                                          <p:attrName>style.color</p:attrName>
                                        </p:attrNameLst>
                                      </p:cBhvr>
                                      <p:to>
                                        <p:clrVal>
                                          <a:srgbClr val="FFFF00"/>
                                        </p:clrVal>
                                      </p:to>
                                    </p:set>
                                    <p:set>
                                      <p:cBhvr>
                                        <p:cTn id="25" dur="500" fill="hold"/>
                                        <p:tgtEl>
                                          <p:spTgt spid="3">
                                            <p:txEl>
                                              <p:pRg st="5" end="5"/>
                                            </p:txEl>
                                          </p:spTgt>
                                        </p:tgtEl>
                                        <p:attrNameLst>
                                          <p:attrName>fillcolor</p:attrName>
                                        </p:attrNameLst>
                                      </p:cBhvr>
                                      <p:to>
                                        <p:clrVal>
                                          <a:srgbClr val="FFFF00"/>
                                        </p:clrVal>
                                      </p:to>
                                    </p:set>
                                    <p:set>
                                      <p:cBhvr>
                                        <p:cTn id="26" dur="500" fill="hold"/>
                                        <p:tgtEl>
                                          <p:spTgt spid="3">
                                            <p:txEl>
                                              <p:pRg st="5" end="5"/>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6" end="6"/>
                                            </p:txEl>
                                          </p:spTgt>
                                        </p:tgtEl>
                                        <p:attrNameLst>
                                          <p:attrName>style.color</p:attrName>
                                        </p:attrNameLst>
                                      </p:cBhvr>
                                      <p:to>
                                        <p:clrVal>
                                          <a:srgbClr val="FFFF00"/>
                                        </p:clrVal>
                                      </p:to>
                                    </p:set>
                                    <p:set>
                                      <p:cBhvr>
                                        <p:cTn id="31" dur="500" fill="hold"/>
                                        <p:tgtEl>
                                          <p:spTgt spid="3">
                                            <p:txEl>
                                              <p:pRg st="6" end="6"/>
                                            </p:txEl>
                                          </p:spTgt>
                                        </p:tgtEl>
                                        <p:attrNameLst>
                                          <p:attrName>fillcolor</p:attrName>
                                        </p:attrNameLst>
                                      </p:cBhvr>
                                      <p:to>
                                        <p:clrVal>
                                          <a:srgbClr val="FFFF00"/>
                                        </p:clrVal>
                                      </p:to>
                                    </p:set>
                                    <p:set>
                                      <p:cBhvr>
                                        <p:cTn id="32" dur="500" fill="hold"/>
                                        <p:tgtEl>
                                          <p:spTgt spid="3">
                                            <p:txEl>
                                              <p:pRg st="6" end="6"/>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3">
                                            <p:txEl>
                                              <p:pRg st="7" end="7"/>
                                            </p:txEl>
                                          </p:spTgt>
                                        </p:tgtEl>
                                        <p:attrNameLst>
                                          <p:attrName>style.color</p:attrName>
                                        </p:attrNameLst>
                                      </p:cBhvr>
                                      <p:to>
                                        <p:clrVal>
                                          <a:srgbClr val="FFFF00"/>
                                        </p:clrVal>
                                      </p:to>
                                    </p:set>
                                    <p:set>
                                      <p:cBhvr>
                                        <p:cTn id="37" dur="500" fill="hold"/>
                                        <p:tgtEl>
                                          <p:spTgt spid="3">
                                            <p:txEl>
                                              <p:pRg st="7" end="7"/>
                                            </p:txEl>
                                          </p:spTgt>
                                        </p:tgtEl>
                                        <p:attrNameLst>
                                          <p:attrName>fillcolor</p:attrName>
                                        </p:attrNameLst>
                                      </p:cBhvr>
                                      <p:to>
                                        <p:clrVal>
                                          <a:srgbClr val="FFFF00"/>
                                        </p:clrVal>
                                      </p:to>
                                    </p:set>
                                    <p:set>
                                      <p:cBhvr>
                                        <p:cTn id="38" dur="500" fill="hold"/>
                                        <p:tgtEl>
                                          <p:spTgt spid="3">
                                            <p:txEl>
                                              <p:pRg st="7" end="7"/>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3">
                                            <p:txEl>
                                              <p:pRg st="8" end="8"/>
                                            </p:txEl>
                                          </p:spTgt>
                                        </p:tgtEl>
                                        <p:attrNameLst>
                                          <p:attrName>style.color</p:attrName>
                                        </p:attrNameLst>
                                      </p:cBhvr>
                                      <p:to>
                                        <p:clrVal>
                                          <a:srgbClr val="FFFF00"/>
                                        </p:clrVal>
                                      </p:to>
                                    </p:set>
                                    <p:set>
                                      <p:cBhvr>
                                        <p:cTn id="43" dur="500" fill="hold"/>
                                        <p:tgtEl>
                                          <p:spTgt spid="3">
                                            <p:txEl>
                                              <p:pRg st="8" end="8"/>
                                            </p:txEl>
                                          </p:spTgt>
                                        </p:tgtEl>
                                        <p:attrNameLst>
                                          <p:attrName>fillcolor</p:attrName>
                                        </p:attrNameLst>
                                      </p:cBhvr>
                                      <p:to>
                                        <p:clrVal>
                                          <a:srgbClr val="FFFF00"/>
                                        </p:clrVal>
                                      </p:to>
                                    </p:set>
                                    <p:set>
                                      <p:cBhvr>
                                        <p:cTn id="44" dur="500" fill="hold"/>
                                        <p:tgtEl>
                                          <p:spTgt spid="3">
                                            <p:txEl>
                                              <p:pRg st="8" end="8"/>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16" presetClass="emph" presetSubtype="0" fill="hold" nodeType="clickEffect">
                                  <p:stCondLst>
                                    <p:cond delay="0"/>
                                  </p:stCondLst>
                                  <p:iterate type="lt">
                                    <p:tmPct val="4000"/>
                                  </p:iterate>
                                  <p:childTnLst>
                                    <p:set>
                                      <p:cBhvr override="childStyle">
                                        <p:cTn id="48" dur="500" fill="hold"/>
                                        <p:tgtEl>
                                          <p:spTgt spid="3">
                                            <p:txEl>
                                              <p:pRg st="9" end="9"/>
                                            </p:txEl>
                                          </p:spTgt>
                                        </p:tgtEl>
                                        <p:attrNameLst>
                                          <p:attrName>style.color</p:attrName>
                                        </p:attrNameLst>
                                      </p:cBhvr>
                                      <p:to>
                                        <p:clrVal>
                                          <a:srgbClr val="FFFF00"/>
                                        </p:clrVal>
                                      </p:to>
                                    </p:set>
                                    <p:set>
                                      <p:cBhvr>
                                        <p:cTn id="49" dur="500" fill="hold"/>
                                        <p:tgtEl>
                                          <p:spTgt spid="3">
                                            <p:txEl>
                                              <p:pRg st="9" end="9"/>
                                            </p:txEl>
                                          </p:spTgt>
                                        </p:tgtEl>
                                        <p:attrNameLst>
                                          <p:attrName>fillcolor</p:attrName>
                                        </p:attrNameLst>
                                      </p:cBhvr>
                                      <p:to>
                                        <p:clrVal>
                                          <a:srgbClr val="FFFF00"/>
                                        </p:clrVal>
                                      </p:to>
                                    </p:set>
                                    <p:set>
                                      <p:cBhvr>
                                        <p:cTn id="50" dur="500" fill="hold"/>
                                        <p:tgtEl>
                                          <p:spTgt spid="3">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VI / </a:t>
            </a:r>
            <a:r>
              <a:rPr lang="it-IT" sz="3100" b="1" i="0" u="none" strike="noStrike" baseline="0" dirty="0">
                <a:solidFill>
                  <a:srgbClr val="000000"/>
                </a:solidFill>
                <a:latin typeface="Frutiger Next Pro"/>
              </a:rPr>
              <a:t>ESERCIZIO PROFESSIONALE</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fontScale="92500" lnSpcReduction="10000"/>
          </a:bodyPr>
          <a:lstStyle/>
          <a:p>
            <a:pPr algn="just"/>
            <a:r>
              <a:rPr lang="it-IT" sz="1800" b="1" dirty="0">
                <a:solidFill>
                  <a:srgbClr val="000000"/>
                </a:solidFill>
                <a:latin typeface="Frutiger Next Pro"/>
              </a:rPr>
              <a:t>Art. 25 (Accettazione dell’incarico)</a:t>
            </a:r>
          </a:p>
          <a:p>
            <a:pPr algn="just"/>
            <a:r>
              <a:rPr lang="it-IT" sz="1800" dirty="0">
                <a:solidFill>
                  <a:srgbClr val="000000"/>
                </a:solidFill>
                <a:latin typeface="Frutiger Next Pro"/>
              </a:rPr>
              <a:t>1. Il Professionista deve far conoscere tempestivamente al committente la sua decisione di accettare o meno l’incarico.</a:t>
            </a:r>
          </a:p>
          <a:p>
            <a:pPr algn="just"/>
            <a:r>
              <a:rPr lang="it-IT" sz="1800" b="1" dirty="0">
                <a:solidFill>
                  <a:srgbClr val="000000"/>
                </a:solidFill>
                <a:latin typeface="Frutiger Next Pro"/>
              </a:rPr>
              <a:t>Art. 26 (Incarico congiunto)</a:t>
            </a:r>
          </a:p>
          <a:p>
            <a:pPr algn="just"/>
            <a:r>
              <a:rPr lang="it-IT" sz="1800" dirty="0">
                <a:solidFill>
                  <a:srgbClr val="000000"/>
                </a:solidFill>
                <a:latin typeface="Frutiger Next Pro"/>
              </a:rPr>
              <a:t>1. Il Professionista che riceve un incarico congiunto deve stabilire rapporti di fattiva collaborazione nel rispetto dei relativi compiti e competenze professionali. In particolare, oltre ad attenersi a quanto stabilito dal presente codice deontologico:</a:t>
            </a:r>
          </a:p>
          <a:p>
            <a:pPr algn="just"/>
            <a:r>
              <a:rPr lang="it-IT" sz="1800" dirty="0">
                <a:solidFill>
                  <a:srgbClr val="000000"/>
                </a:solidFill>
                <a:latin typeface="Frutiger Next Pro"/>
              </a:rPr>
              <a:t>a) ha l’obbligo di concordare la condotta nonché le prestazioni da svolgere;</a:t>
            </a:r>
          </a:p>
          <a:p>
            <a:pPr algn="just"/>
            <a:r>
              <a:rPr lang="it-IT" sz="1800" dirty="0">
                <a:solidFill>
                  <a:srgbClr val="000000"/>
                </a:solidFill>
                <a:latin typeface="Frutiger Next Pro"/>
              </a:rPr>
              <a:t>b ha l’obbligo di evitare di stabilire contatti diretti con il committente senza una intesa preventiva con il collega;</a:t>
            </a:r>
          </a:p>
          <a:p>
            <a:pPr algn="just"/>
            <a:r>
              <a:rPr lang="it-IT" sz="1800" dirty="0">
                <a:solidFill>
                  <a:srgbClr val="000000"/>
                </a:solidFill>
                <a:latin typeface="Frutiger Next Pro"/>
              </a:rPr>
              <a:t>c) ha l’obbligo di astenersi da atti e comportamenti tendenti ad attirare il committente nella propria sfera professionale.</a:t>
            </a:r>
          </a:p>
          <a:p>
            <a:pPr algn="just"/>
            <a:r>
              <a:rPr lang="it-IT" sz="1800" b="1" dirty="0">
                <a:solidFill>
                  <a:srgbClr val="000000"/>
                </a:solidFill>
                <a:latin typeface="Frutiger Next Pro"/>
              </a:rPr>
              <a:t>Art. 27 (Esecuzione dell’incarico)</a:t>
            </a:r>
          </a:p>
          <a:p>
            <a:pPr algn="just"/>
            <a:r>
              <a:rPr lang="it-IT" sz="1800" dirty="0">
                <a:solidFill>
                  <a:srgbClr val="000000"/>
                </a:solidFill>
                <a:latin typeface="Frutiger Next Pro"/>
              </a:rPr>
              <a:t>1. Il Professionista ha l’obbligo di svolgere l’incarico con diligenza e perizia richieste dalle norme che regolano la professione.</a:t>
            </a:r>
          </a:p>
          <a:p>
            <a:pPr algn="just"/>
            <a:r>
              <a:rPr lang="it-IT" sz="1800" dirty="0">
                <a:solidFill>
                  <a:srgbClr val="000000"/>
                </a:solidFill>
                <a:latin typeface="Frutiger Next Pro"/>
              </a:rPr>
              <a:t>2. Il Professionista ha l’obbligo di, tempestivamente, informare il committente, con semplicità e chiarezza, sugli elementi essenziali dell’incarico, del suo svolgimento e di ogni sua evoluzione. In particolare, è tenuto a:</a:t>
            </a:r>
          </a:p>
          <a:p>
            <a:pPr algn="just"/>
            <a:r>
              <a:rPr lang="it-IT" sz="1800" dirty="0">
                <a:solidFill>
                  <a:srgbClr val="000000"/>
                </a:solidFill>
                <a:latin typeface="Frutiger Next Pro"/>
              </a:rPr>
              <a:t>a) informare il committente sulle possibili conseguenze della prestazione richiesta in tutti i profili connessi all’incarico affidatogli e se del caso, proporre al committente soluzioni alternative;</a:t>
            </a:r>
          </a:p>
          <a:p>
            <a:pPr algn="just"/>
            <a:r>
              <a:rPr lang="it-IT" sz="1800" dirty="0">
                <a:solidFill>
                  <a:srgbClr val="000000"/>
                </a:solidFill>
                <a:latin typeface="Frutiger Next Pro"/>
              </a:rPr>
              <a:t>b) rettificare gli errori, le inesattezze o le omissioni eventualmente commessi nello svolgimento della prestazione.</a:t>
            </a:r>
          </a:p>
          <a:p>
            <a:pPr algn="just"/>
            <a:r>
              <a:rPr lang="it-IT" sz="1800" dirty="0">
                <a:solidFill>
                  <a:srgbClr val="000000"/>
                </a:solidFill>
                <a:latin typeface="Frutiger Next Pro"/>
              </a:rPr>
              <a:t>3. Il Professionista, qualora debba superare i limiti pattuiti dell’incarico conferitogli, è tenuto ad informare preventivamente il Committente e ottenere esplicita autorizzazione concordando modalità e compensi.</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203049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style.color</p:attrName>
                                        </p:attrNameLst>
                                      </p:cBhvr>
                                      <p:to>
                                        <p:clrVal>
                                          <a:srgbClr val="FFFF00"/>
                                        </p:clrVal>
                                      </p:to>
                                    </p:set>
                                    <p:set>
                                      <p:cBhvr>
                                        <p:cTn id="7" dur="500" fill="hold"/>
                                        <p:tgtEl>
                                          <p:spTgt spid="3">
                                            <p:txEl>
                                              <p:pRg st="1" end="1"/>
                                            </p:txEl>
                                          </p:spTgt>
                                        </p:tgtEl>
                                        <p:attrNameLst>
                                          <p:attrName>fillcolor</p:attrName>
                                        </p:attrNameLst>
                                      </p:cBhvr>
                                      <p:to>
                                        <p:clrVal>
                                          <a:srgbClr val="FFFF00"/>
                                        </p:clrVal>
                                      </p:to>
                                    </p:set>
                                    <p:set>
                                      <p:cBhvr>
                                        <p:cTn id="8" dur="500" fill="hold"/>
                                        <p:tgtEl>
                                          <p:spTgt spid="3">
                                            <p:txEl>
                                              <p:pRg st="1" end="1"/>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3" end="3"/>
                                            </p:txEl>
                                          </p:spTgt>
                                        </p:tgtEl>
                                        <p:attrNameLst>
                                          <p:attrName>style.color</p:attrName>
                                        </p:attrNameLst>
                                      </p:cBhvr>
                                      <p:to>
                                        <p:clrVal>
                                          <a:srgbClr val="FFFF00"/>
                                        </p:clrVal>
                                      </p:to>
                                    </p:set>
                                    <p:set>
                                      <p:cBhvr>
                                        <p:cTn id="13" dur="500" fill="hold"/>
                                        <p:tgtEl>
                                          <p:spTgt spid="3">
                                            <p:txEl>
                                              <p:pRg st="3" end="3"/>
                                            </p:txEl>
                                          </p:spTgt>
                                        </p:tgtEl>
                                        <p:attrNameLst>
                                          <p:attrName>fillcolor</p:attrName>
                                        </p:attrNameLst>
                                      </p:cBhvr>
                                      <p:to>
                                        <p:clrVal>
                                          <a:srgbClr val="FFFF00"/>
                                        </p:clrVal>
                                      </p:to>
                                    </p:set>
                                    <p:set>
                                      <p:cBhvr>
                                        <p:cTn id="14" dur="500" fill="hold"/>
                                        <p:tgtEl>
                                          <p:spTgt spid="3">
                                            <p:txEl>
                                              <p:pRg st="3" end="3"/>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4" end="4"/>
                                            </p:txEl>
                                          </p:spTgt>
                                        </p:tgtEl>
                                        <p:attrNameLst>
                                          <p:attrName>style.color</p:attrName>
                                        </p:attrNameLst>
                                      </p:cBhvr>
                                      <p:to>
                                        <p:clrVal>
                                          <a:srgbClr val="FFFF00"/>
                                        </p:clrVal>
                                      </p:to>
                                    </p:set>
                                    <p:set>
                                      <p:cBhvr>
                                        <p:cTn id="19" dur="500" fill="hold"/>
                                        <p:tgtEl>
                                          <p:spTgt spid="3">
                                            <p:txEl>
                                              <p:pRg st="4" end="4"/>
                                            </p:txEl>
                                          </p:spTgt>
                                        </p:tgtEl>
                                        <p:attrNameLst>
                                          <p:attrName>fillcolor</p:attrName>
                                        </p:attrNameLst>
                                      </p:cBhvr>
                                      <p:to>
                                        <p:clrVal>
                                          <a:srgbClr val="FFFF00"/>
                                        </p:clrVal>
                                      </p:to>
                                    </p:set>
                                    <p:set>
                                      <p:cBhvr>
                                        <p:cTn id="20" dur="500" fill="hold"/>
                                        <p:tgtEl>
                                          <p:spTgt spid="3">
                                            <p:txEl>
                                              <p:pRg st="4" end="4"/>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5" end="5"/>
                                            </p:txEl>
                                          </p:spTgt>
                                        </p:tgtEl>
                                        <p:attrNameLst>
                                          <p:attrName>style.color</p:attrName>
                                        </p:attrNameLst>
                                      </p:cBhvr>
                                      <p:to>
                                        <p:clrVal>
                                          <a:srgbClr val="FFFF00"/>
                                        </p:clrVal>
                                      </p:to>
                                    </p:set>
                                    <p:set>
                                      <p:cBhvr>
                                        <p:cTn id="25" dur="500" fill="hold"/>
                                        <p:tgtEl>
                                          <p:spTgt spid="3">
                                            <p:txEl>
                                              <p:pRg st="5" end="5"/>
                                            </p:txEl>
                                          </p:spTgt>
                                        </p:tgtEl>
                                        <p:attrNameLst>
                                          <p:attrName>fillcolor</p:attrName>
                                        </p:attrNameLst>
                                      </p:cBhvr>
                                      <p:to>
                                        <p:clrVal>
                                          <a:srgbClr val="FFFF00"/>
                                        </p:clrVal>
                                      </p:to>
                                    </p:set>
                                    <p:set>
                                      <p:cBhvr>
                                        <p:cTn id="26" dur="500" fill="hold"/>
                                        <p:tgtEl>
                                          <p:spTgt spid="3">
                                            <p:txEl>
                                              <p:pRg st="5" end="5"/>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6" end="6"/>
                                            </p:txEl>
                                          </p:spTgt>
                                        </p:tgtEl>
                                        <p:attrNameLst>
                                          <p:attrName>style.color</p:attrName>
                                        </p:attrNameLst>
                                      </p:cBhvr>
                                      <p:to>
                                        <p:clrVal>
                                          <a:srgbClr val="FFFF00"/>
                                        </p:clrVal>
                                      </p:to>
                                    </p:set>
                                    <p:set>
                                      <p:cBhvr>
                                        <p:cTn id="31" dur="500" fill="hold"/>
                                        <p:tgtEl>
                                          <p:spTgt spid="3">
                                            <p:txEl>
                                              <p:pRg st="6" end="6"/>
                                            </p:txEl>
                                          </p:spTgt>
                                        </p:tgtEl>
                                        <p:attrNameLst>
                                          <p:attrName>fillcolor</p:attrName>
                                        </p:attrNameLst>
                                      </p:cBhvr>
                                      <p:to>
                                        <p:clrVal>
                                          <a:srgbClr val="FFFF00"/>
                                        </p:clrVal>
                                      </p:to>
                                    </p:set>
                                    <p:set>
                                      <p:cBhvr>
                                        <p:cTn id="32" dur="500" fill="hold"/>
                                        <p:tgtEl>
                                          <p:spTgt spid="3">
                                            <p:txEl>
                                              <p:pRg st="6" end="6"/>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3">
                                            <p:txEl>
                                              <p:pRg st="8" end="8"/>
                                            </p:txEl>
                                          </p:spTgt>
                                        </p:tgtEl>
                                        <p:attrNameLst>
                                          <p:attrName>style.color</p:attrName>
                                        </p:attrNameLst>
                                      </p:cBhvr>
                                      <p:to>
                                        <p:clrVal>
                                          <a:srgbClr val="FFFF00"/>
                                        </p:clrVal>
                                      </p:to>
                                    </p:set>
                                    <p:set>
                                      <p:cBhvr>
                                        <p:cTn id="37" dur="500" fill="hold"/>
                                        <p:tgtEl>
                                          <p:spTgt spid="3">
                                            <p:txEl>
                                              <p:pRg st="8" end="8"/>
                                            </p:txEl>
                                          </p:spTgt>
                                        </p:tgtEl>
                                        <p:attrNameLst>
                                          <p:attrName>fillcolor</p:attrName>
                                        </p:attrNameLst>
                                      </p:cBhvr>
                                      <p:to>
                                        <p:clrVal>
                                          <a:srgbClr val="FFFF00"/>
                                        </p:clrVal>
                                      </p:to>
                                    </p:set>
                                    <p:set>
                                      <p:cBhvr>
                                        <p:cTn id="38" dur="500" fill="hold"/>
                                        <p:tgtEl>
                                          <p:spTgt spid="3">
                                            <p:txEl>
                                              <p:pRg st="8" end="8"/>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3">
                                            <p:txEl>
                                              <p:pRg st="9" end="9"/>
                                            </p:txEl>
                                          </p:spTgt>
                                        </p:tgtEl>
                                        <p:attrNameLst>
                                          <p:attrName>style.color</p:attrName>
                                        </p:attrNameLst>
                                      </p:cBhvr>
                                      <p:to>
                                        <p:clrVal>
                                          <a:srgbClr val="FFFF00"/>
                                        </p:clrVal>
                                      </p:to>
                                    </p:set>
                                    <p:set>
                                      <p:cBhvr>
                                        <p:cTn id="43" dur="500" fill="hold"/>
                                        <p:tgtEl>
                                          <p:spTgt spid="3">
                                            <p:txEl>
                                              <p:pRg st="9" end="9"/>
                                            </p:txEl>
                                          </p:spTgt>
                                        </p:tgtEl>
                                        <p:attrNameLst>
                                          <p:attrName>fillcolor</p:attrName>
                                        </p:attrNameLst>
                                      </p:cBhvr>
                                      <p:to>
                                        <p:clrVal>
                                          <a:srgbClr val="FFFF00"/>
                                        </p:clrVal>
                                      </p:to>
                                    </p:set>
                                    <p:set>
                                      <p:cBhvr>
                                        <p:cTn id="44" dur="500" fill="hold"/>
                                        <p:tgtEl>
                                          <p:spTgt spid="3">
                                            <p:txEl>
                                              <p:pRg st="9" end="9"/>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16" presetClass="emph" presetSubtype="0" fill="hold" nodeType="clickEffect">
                                  <p:stCondLst>
                                    <p:cond delay="0"/>
                                  </p:stCondLst>
                                  <p:iterate type="lt">
                                    <p:tmPct val="4000"/>
                                  </p:iterate>
                                  <p:childTnLst>
                                    <p:set>
                                      <p:cBhvr override="childStyle">
                                        <p:cTn id="48" dur="500" fill="hold"/>
                                        <p:tgtEl>
                                          <p:spTgt spid="3">
                                            <p:txEl>
                                              <p:pRg st="10" end="10"/>
                                            </p:txEl>
                                          </p:spTgt>
                                        </p:tgtEl>
                                        <p:attrNameLst>
                                          <p:attrName>style.color</p:attrName>
                                        </p:attrNameLst>
                                      </p:cBhvr>
                                      <p:to>
                                        <p:clrVal>
                                          <a:srgbClr val="FFFF00"/>
                                        </p:clrVal>
                                      </p:to>
                                    </p:set>
                                    <p:set>
                                      <p:cBhvr>
                                        <p:cTn id="49" dur="500" fill="hold"/>
                                        <p:tgtEl>
                                          <p:spTgt spid="3">
                                            <p:txEl>
                                              <p:pRg st="10" end="10"/>
                                            </p:txEl>
                                          </p:spTgt>
                                        </p:tgtEl>
                                        <p:attrNameLst>
                                          <p:attrName>fillcolor</p:attrName>
                                        </p:attrNameLst>
                                      </p:cBhvr>
                                      <p:to>
                                        <p:clrVal>
                                          <a:srgbClr val="FFFF00"/>
                                        </p:clrVal>
                                      </p:to>
                                    </p:set>
                                    <p:set>
                                      <p:cBhvr>
                                        <p:cTn id="50" dur="500" fill="hold"/>
                                        <p:tgtEl>
                                          <p:spTgt spid="3">
                                            <p:txEl>
                                              <p:pRg st="10" end="10"/>
                                            </p:txEl>
                                          </p:spTgt>
                                        </p:tgtEl>
                                        <p:attrNameLst>
                                          <p:attrName>fill.type</p:attrName>
                                        </p:attrNameLst>
                                      </p:cBhvr>
                                      <p:to>
                                        <p:strVal val="solid"/>
                                      </p:to>
                                    </p:set>
                                  </p:childTnLst>
                                </p:cTn>
                              </p:par>
                            </p:childTnLst>
                          </p:cTn>
                        </p:par>
                      </p:childTnLst>
                    </p:cTn>
                  </p:par>
                  <p:par>
                    <p:cTn id="51" fill="hold">
                      <p:stCondLst>
                        <p:cond delay="indefinite"/>
                      </p:stCondLst>
                      <p:childTnLst>
                        <p:par>
                          <p:cTn id="52" fill="hold">
                            <p:stCondLst>
                              <p:cond delay="0"/>
                            </p:stCondLst>
                            <p:childTnLst>
                              <p:par>
                                <p:cTn id="53" presetID="16" presetClass="emph" presetSubtype="0" fill="hold" nodeType="clickEffect">
                                  <p:stCondLst>
                                    <p:cond delay="0"/>
                                  </p:stCondLst>
                                  <p:iterate type="lt">
                                    <p:tmPct val="4000"/>
                                  </p:iterate>
                                  <p:childTnLst>
                                    <p:set>
                                      <p:cBhvr override="childStyle">
                                        <p:cTn id="54" dur="500" fill="hold"/>
                                        <p:tgtEl>
                                          <p:spTgt spid="3">
                                            <p:txEl>
                                              <p:pRg st="11" end="11"/>
                                            </p:txEl>
                                          </p:spTgt>
                                        </p:tgtEl>
                                        <p:attrNameLst>
                                          <p:attrName>style.color</p:attrName>
                                        </p:attrNameLst>
                                      </p:cBhvr>
                                      <p:to>
                                        <p:clrVal>
                                          <a:srgbClr val="FFFF00"/>
                                        </p:clrVal>
                                      </p:to>
                                    </p:set>
                                    <p:set>
                                      <p:cBhvr>
                                        <p:cTn id="55" dur="500" fill="hold"/>
                                        <p:tgtEl>
                                          <p:spTgt spid="3">
                                            <p:txEl>
                                              <p:pRg st="11" end="11"/>
                                            </p:txEl>
                                          </p:spTgt>
                                        </p:tgtEl>
                                        <p:attrNameLst>
                                          <p:attrName>fillcolor</p:attrName>
                                        </p:attrNameLst>
                                      </p:cBhvr>
                                      <p:to>
                                        <p:clrVal>
                                          <a:srgbClr val="FFFF00"/>
                                        </p:clrVal>
                                      </p:to>
                                    </p:set>
                                    <p:set>
                                      <p:cBhvr>
                                        <p:cTn id="56" dur="500" fill="hold"/>
                                        <p:tgtEl>
                                          <p:spTgt spid="3">
                                            <p:txEl>
                                              <p:pRg st="11" end="11"/>
                                            </p:txEl>
                                          </p:spTgt>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16" presetClass="emph" presetSubtype="0" fill="hold" nodeType="clickEffect">
                                  <p:stCondLst>
                                    <p:cond delay="0"/>
                                  </p:stCondLst>
                                  <p:iterate type="lt">
                                    <p:tmPct val="4000"/>
                                  </p:iterate>
                                  <p:childTnLst>
                                    <p:set>
                                      <p:cBhvr override="childStyle">
                                        <p:cTn id="60" dur="500" fill="hold"/>
                                        <p:tgtEl>
                                          <p:spTgt spid="3">
                                            <p:txEl>
                                              <p:pRg st="12" end="12"/>
                                            </p:txEl>
                                          </p:spTgt>
                                        </p:tgtEl>
                                        <p:attrNameLst>
                                          <p:attrName>style.color</p:attrName>
                                        </p:attrNameLst>
                                      </p:cBhvr>
                                      <p:to>
                                        <p:clrVal>
                                          <a:srgbClr val="FFFF00"/>
                                        </p:clrVal>
                                      </p:to>
                                    </p:set>
                                    <p:set>
                                      <p:cBhvr>
                                        <p:cTn id="61" dur="500" fill="hold"/>
                                        <p:tgtEl>
                                          <p:spTgt spid="3">
                                            <p:txEl>
                                              <p:pRg st="12" end="12"/>
                                            </p:txEl>
                                          </p:spTgt>
                                        </p:tgtEl>
                                        <p:attrNameLst>
                                          <p:attrName>fillcolor</p:attrName>
                                        </p:attrNameLst>
                                      </p:cBhvr>
                                      <p:to>
                                        <p:clrVal>
                                          <a:srgbClr val="FFFF00"/>
                                        </p:clrVal>
                                      </p:to>
                                    </p:set>
                                    <p:set>
                                      <p:cBhvr>
                                        <p:cTn id="62" dur="500" fill="hold"/>
                                        <p:tgtEl>
                                          <p:spTgt spid="3">
                                            <p:txEl>
                                              <p:pRg st="12" end="1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VI / </a:t>
            </a:r>
            <a:r>
              <a:rPr lang="it-IT" sz="3100" b="1" i="0" u="none" strike="noStrike" baseline="0" dirty="0">
                <a:solidFill>
                  <a:srgbClr val="000000"/>
                </a:solidFill>
                <a:latin typeface="Frutiger Next Pro"/>
              </a:rPr>
              <a:t>ESERCIZIO PROFESSIONALE</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fontScale="92500" lnSpcReduction="10000"/>
          </a:bodyPr>
          <a:lstStyle/>
          <a:p>
            <a:pPr algn="just"/>
            <a:r>
              <a:rPr lang="it-IT" sz="1800" b="1" dirty="0">
                <a:solidFill>
                  <a:srgbClr val="000000"/>
                </a:solidFill>
                <a:latin typeface="Frutiger Next Pro"/>
              </a:rPr>
              <a:t>Art. 28 (Cessazione dell’incarico)</a:t>
            </a:r>
          </a:p>
          <a:p>
            <a:pPr algn="just"/>
            <a:r>
              <a:rPr lang="it-IT" sz="1800" dirty="0">
                <a:solidFill>
                  <a:srgbClr val="000000"/>
                </a:solidFill>
                <a:latin typeface="Frutiger Next Pro"/>
              </a:rPr>
              <a:t>1. Il Professionista ha l’obbligo di non proseguire l’incarico qualora sopravvengano circostanze o vincoli che possano influenzare la sua libertà di giudizio ovvero condizionarne la condotta.</a:t>
            </a:r>
          </a:p>
          <a:p>
            <a:pPr algn="just"/>
            <a:r>
              <a:rPr lang="it-IT" sz="1800" dirty="0">
                <a:solidFill>
                  <a:srgbClr val="000000"/>
                </a:solidFill>
                <a:latin typeface="Frutiger Next Pro"/>
              </a:rPr>
              <a:t>2. Il Professionista ha l’obbligo di non proseguire l’incarico se la condotta o le richieste del committente ne impediscono il corretto svolgimento.</a:t>
            </a:r>
          </a:p>
          <a:p>
            <a:pPr algn="just"/>
            <a:r>
              <a:rPr lang="it-IT" sz="1800" dirty="0">
                <a:solidFill>
                  <a:srgbClr val="000000"/>
                </a:solidFill>
                <a:latin typeface="Frutiger Next Pro"/>
              </a:rPr>
              <a:t>3. Il Professionista che non sia in grado di proseguire l’incarico con specifica competenza, per sopravvenute modificazioni alla natura e difficoltà della prestazione, ha il dovere di informare il committente e chiedere di essere sostituito o affiancato da altro professionista.</a:t>
            </a:r>
          </a:p>
          <a:p>
            <a:pPr algn="just"/>
            <a:r>
              <a:rPr lang="it-IT" sz="1800" dirty="0">
                <a:solidFill>
                  <a:srgbClr val="000000"/>
                </a:solidFill>
                <a:latin typeface="Frutiger Next Pro"/>
              </a:rPr>
              <a:t>4. Il Professionista ha l’obbligo di avvisare tempestivamente il Committente della cessazione dell’incarico e metterlo in condizione di non subire pregiudizio.</a:t>
            </a:r>
          </a:p>
          <a:p>
            <a:pPr algn="just"/>
            <a:r>
              <a:rPr lang="it-IT" sz="1800" b="1" dirty="0">
                <a:solidFill>
                  <a:srgbClr val="000000"/>
                </a:solidFill>
                <a:latin typeface="Frutiger Next Pro"/>
              </a:rPr>
              <a:t>Art. 29 (Rinuncia all’incarico)</a:t>
            </a:r>
          </a:p>
          <a:p>
            <a:pPr algn="just"/>
            <a:r>
              <a:rPr lang="it-IT" sz="1800" dirty="0">
                <a:solidFill>
                  <a:srgbClr val="000000"/>
                </a:solidFill>
                <a:latin typeface="Frutiger Next Pro"/>
              </a:rPr>
              <a:t>1. Il Professionista, fatto salvo quanto previsto dalla legge o dall’accordo stipulato, in caso di rinuncia all’incarico, ha l’obbligo di dare al committente un congruo preavviso al fine di non subire pregiudizio. Deve inoltre prendere provvedimenti idonei a non danneggiare i colleghi in caso di incarico di gruppo e i colleghi che lo sostituiranno.</a:t>
            </a:r>
          </a:p>
          <a:p>
            <a:pPr algn="just"/>
            <a:r>
              <a:rPr lang="it-IT" sz="1800" dirty="0">
                <a:solidFill>
                  <a:srgbClr val="000000"/>
                </a:solidFill>
                <a:latin typeface="Frutiger Next Pro"/>
              </a:rPr>
              <a:t>2. Il Professionista, in caso di irreperibilità del Committente, ha l’obbligo di comunicare la rinuncia all’ultimo domicilio conosciuto dello stesso a mezzo raccomandata A/R e con l’adempimento di tale formalità, fatti salvi gli obblighi di legge e/o patti, è esonerato da qualsiasi altra attività.</a:t>
            </a:r>
          </a:p>
          <a:p>
            <a:pPr algn="just"/>
            <a:r>
              <a:rPr lang="it-IT" sz="1800" b="1" dirty="0">
                <a:solidFill>
                  <a:srgbClr val="000000"/>
                </a:solidFill>
                <a:latin typeface="Frutiger Next Pro"/>
              </a:rPr>
              <a:t>Art. 30 (Inadempimento)</a:t>
            </a:r>
          </a:p>
          <a:p>
            <a:pPr algn="just"/>
            <a:r>
              <a:rPr lang="it-IT" sz="1800" dirty="0">
                <a:solidFill>
                  <a:srgbClr val="000000"/>
                </a:solidFill>
                <a:latin typeface="Frutiger Next Pro"/>
              </a:rPr>
              <a:t>1. Costituisce infrazione disciplinare il mancato o non corretto adempimento dell’incarico professionale quando derivi da non scusabile e rilevante trascuratezza degli obblighi professionali e contrattuali.</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296091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style.color</p:attrName>
                                        </p:attrNameLst>
                                      </p:cBhvr>
                                      <p:to>
                                        <p:clrVal>
                                          <a:srgbClr val="FFFF00"/>
                                        </p:clrVal>
                                      </p:to>
                                    </p:set>
                                    <p:set>
                                      <p:cBhvr>
                                        <p:cTn id="7" dur="500" fill="hold"/>
                                        <p:tgtEl>
                                          <p:spTgt spid="3">
                                            <p:txEl>
                                              <p:pRg st="1" end="1"/>
                                            </p:txEl>
                                          </p:spTgt>
                                        </p:tgtEl>
                                        <p:attrNameLst>
                                          <p:attrName>fillcolor</p:attrName>
                                        </p:attrNameLst>
                                      </p:cBhvr>
                                      <p:to>
                                        <p:clrVal>
                                          <a:srgbClr val="FFFF00"/>
                                        </p:clrVal>
                                      </p:to>
                                    </p:set>
                                    <p:set>
                                      <p:cBhvr>
                                        <p:cTn id="8" dur="500" fill="hold"/>
                                        <p:tgtEl>
                                          <p:spTgt spid="3">
                                            <p:txEl>
                                              <p:pRg st="1" end="1"/>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2" end="2"/>
                                            </p:txEl>
                                          </p:spTgt>
                                        </p:tgtEl>
                                        <p:attrNameLst>
                                          <p:attrName>style.color</p:attrName>
                                        </p:attrNameLst>
                                      </p:cBhvr>
                                      <p:to>
                                        <p:clrVal>
                                          <a:srgbClr val="FFFF00"/>
                                        </p:clrVal>
                                      </p:to>
                                    </p:set>
                                    <p:set>
                                      <p:cBhvr>
                                        <p:cTn id="13" dur="500" fill="hold"/>
                                        <p:tgtEl>
                                          <p:spTgt spid="3">
                                            <p:txEl>
                                              <p:pRg st="2" end="2"/>
                                            </p:txEl>
                                          </p:spTgt>
                                        </p:tgtEl>
                                        <p:attrNameLst>
                                          <p:attrName>fillcolor</p:attrName>
                                        </p:attrNameLst>
                                      </p:cBhvr>
                                      <p:to>
                                        <p:clrVal>
                                          <a:srgbClr val="FFFF00"/>
                                        </p:clrVal>
                                      </p:to>
                                    </p:set>
                                    <p:set>
                                      <p:cBhvr>
                                        <p:cTn id="14" dur="500" fill="hold"/>
                                        <p:tgtEl>
                                          <p:spTgt spid="3">
                                            <p:txEl>
                                              <p:pRg st="2" end="2"/>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3" end="3"/>
                                            </p:txEl>
                                          </p:spTgt>
                                        </p:tgtEl>
                                        <p:attrNameLst>
                                          <p:attrName>style.color</p:attrName>
                                        </p:attrNameLst>
                                      </p:cBhvr>
                                      <p:to>
                                        <p:clrVal>
                                          <a:srgbClr val="FFFF00"/>
                                        </p:clrVal>
                                      </p:to>
                                    </p:set>
                                    <p:set>
                                      <p:cBhvr>
                                        <p:cTn id="19" dur="500" fill="hold"/>
                                        <p:tgtEl>
                                          <p:spTgt spid="3">
                                            <p:txEl>
                                              <p:pRg st="3" end="3"/>
                                            </p:txEl>
                                          </p:spTgt>
                                        </p:tgtEl>
                                        <p:attrNameLst>
                                          <p:attrName>fillcolor</p:attrName>
                                        </p:attrNameLst>
                                      </p:cBhvr>
                                      <p:to>
                                        <p:clrVal>
                                          <a:srgbClr val="FFFF00"/>
                                        </p:clrVal>
                                      </p:to>
                                    </p:set>
                                    <p:set>
                                      <p:cBhvr>
                                        <p:cTn id="20" dur="500" fill="hold"/>
                                        <p:tgtEl>
                                          <p:spTgt spid="3">
                                            <p:txEl>
                                              <p:pRg st="3" end="3"/>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4" end="4"/>
                                            </p:txEl>
                                          </p:spTgt>
                                        </p:tgtEl>
                                        <p:attrNameLst>
                                          <p:attrName>style.color</p:attrName>
                                        </p:attrNameLst>
                                      </p:cBhvr>
                                      <p:to>
                                        <p:clrVal>
                                          <a:srgbClr val="FFFF00"/>
                                        </p:clrVal>
                                      </p:to>
                                    </p:set>
                                    <p:set>
                                      <p:cBhvr>
                                        <p:cTn id="25" dur="500" fill="hold"/>
                                        <p:tgtEl>
                                          <p:spTgt spid="3">
                                            <p:txEl>
                                              <p:pRg st="4" end="4"/>
                                            </p:txEl>
                                          </p:spTgt>
                                        </p:tgtEl>
                                        <p:attrNameLst>
                                          <p:attrName>fillcolor</p:attrName>
                                        </p:attrNameLst>
                                      </p:cBhvr>
                                      <p:to>
                                        <p:clrVal>
                                          <a:srgbClr val="FFFF00"/>
                                        </p:clrVal>
                                      </p:to>
                                    </p:set>
                                    <p:set>
                                      <p:cBhvr>
                                        <p:cTn id="26" dur="500" fill="hold"/>
                                        <p:tgtEl>
                                          <p:spTgt spid="3">
                                            <p:txEl>
                                              <p:pRg st="4" end="4"/>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6" end="6"/>
                                            </p:txEl>
                                          </p:spTgt>
                                        </p:tgtEl>
                                        <p:attrNameLst>
                                          <p:attrName>style.color</p:attrName>
                                        </p:attrNameLst>
                                      </p:cBhvr>
                                      <p:to>
                                        <p:clrVal>
                                          <a:srgbClr val="FFFF00"/>
                                        </p:clrVal>
                                      </p:to>
                                    </p:set>
                                    <p:set>
                                      <p:cBhvr>
                                        <p:cTn id="31" dur="500" fill="hold"/>
                                        <p:tgtEl>
                                          <p:spTgt spid="3">
                                            <p:txEl>
                                              <p:pRg st="6" end="6"/>
                                            </p:txEl>
                                          </p:spTgt>
                                        </p:tgtEl>
                                        <p:attrNameLst>
                                          <p:attrName>fillcolor</p:attrName>
                                        </p:attrNameLst>
                                      </p:cBhvr>
                                      <p:to>
                                        <p:clrVal>
                                          <a:srgbClr val="FFFF00"/>
                                        </p:clrVal>
                                      </p:to>
                                    </p:set>
                                    <p:set>
                                      <p:cBhvr>
                                        <p:cTn id="32" dur="500" fill="hold"/>
                                        <p:tgtEl>
                                          <p:spTgt spid="3">
                                            <p:txEl>
                                              <p:pRg st="6" end="6"/>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3">
                                            <p:txEl>
                                              <p:pRg st="7" end="7"/>
                                            </p:txEl>
                                          </p:spTgt>
                                        </p:tgtEl>
                                        <p:attrNameLst>
                                          <p:attrName>style.color</p:attrName>
                                        </p:attrNameLst>
                                      </p:cBhvr>
                                      <p:to>
                                        <p:clrVal>
                                          <a:srgbClr val="FFFF00"/>
                                        </p:clrVal>
                                      </p:to>
                                    </p:set>
                                    <p:set>
                                      <p:cBhvr>
                                        <p:cTn id="37" dur="500" fill="hold"/>
                                        <p:tgtEl>
                                          <p:spTgt spid="3">
                                            <p:txEl>
                                              <p:pRg st="7" end="7"/>
                                            </p:txEl>
                                          </p:spTgt>
                                        </p:tgtEl>
                                        <p:attrNameLst>
                                          <p:attrName>fillcolor</p:attrName>
                                        </p:attrNameLst>
                                      </p:cBhvr>
                                      <p:to>
                                        <p:clrVal>
                                          <a:srgbClr val="FFFF00"/>
                                        </p:clrVal>
                                      </p:to>
                                    </p:set>
                                    <p:set>
                                      <p:cBhvr>
                                        <p:cTn id="38" dur="500" fill="hold"/>
                                        <p:tgtEl>
                                          <p:spTgt spid="3">
                                            <p:txEl>
                                              <p:pRg st="7" end="7"/>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3">
                                            <p:txEl>
                                              <p:pRg st="9" end="9"/>
                                            </p:txEl>
                                          </p:spTgt>
                                        </p:tgtEl>
                                        <p:attrNameLst>
                                          <p:attrName>style.color</p:attrName>
                                        </p:attrNameLst>
                                      </p:cBhvr>
                                      <p:to>
                                        <p:clrVal>
                                          <a:srgbClr val="FFFF00"/>
                                        </p:clrVal>
                                      </p:to>
                                    </p:set>
                                    <p:set>
                                      <p:cBhvr>
                                        <p:cTn id="43" dur="500" fill="hold"/>
                                        <p:tgtEl>
                                          <p:spTgt spid="3">
                                            <p:txEl>
                                              <p:pRg st="9" end="9"/>
                                            </p:txEl>
                                          </p:spTgt>
                                        </p:tgtEl>
                                        <p:attrNameLst>
                                          <p:attrName>fillcolor</p:attrName>
                                        </p:attrNameLst>
                                      </p:cBhvr>
                                      <p:to>
                                        <p:clrVal>
                                          <a:srgbClr val="FFFF00"/>
                                        </p:clrVal>
                                      </p:to>
                                    </p:set>
                                    <p:set>
                                      <p:cBhvr>
                                        <p:cTn id="44" dur="500" fill="hold"/>
                                        <p:tgtEl>
                                          <p:spTgt spid="3">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VI / </a:t>
            </a:r>
            <a:r>
              <a:rPr lang="it-IT" sz="3100" b="1" i="0" u="none" strike="noStrike" baseline="0" dirty="0">
                <a:solidFill>
                  <a:srgbClr val="000000"/>
                </a:solidFill>
                <a:latin typeface="Frutiger Next Pro"/>
              </a:rPr>
              <a:t>ESERCIZIO PROFESSIONALE</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fontScale="92500" lnSpcReduction="10000"/>
          </a:bodyPr>
          <a:lstStyle/>
          <a:p>
            <a:pPr algn="just"/>
            <a:r>
              <a:rPr lang="it-IT" sz="1800" b="1" dirty="0">
                <a:solidFill>
                  <a:srgbClr val="000000"/>
                </a:solidFill>
                <a:latin typeface="Frutiger Next Pro"/>
              </a:rPr>
              <a:t>Art. 31 (Conflitto di interessi)</a:t>
            </a:r>
          </a:p>
          <a:p>
            <a:pPr algn="just"/>
            <a:r>
              <a:rPr lang="it-IT" sz="1800" dirty="0">
                <a:solidFill>
                  <a:srgbClr val="000000"/>
                </a:solidFill>
                <a:latin typeface="Frutiger Next Pro"/>
              </a:rPr>
              <a:t>1. Il Professionista è tenuto ad astenersi dal prestare attività professionale quando abbia, per conto proprio, di terzi o di soggetti che esercitano attività nella medesima aggregazione professionale un interesse in conflitto con quello di un committente o che possa condizionare il corretto svolgimento dell’incarico.</a:t>
            </a:r>
          </a:p>
          <a:p>
            <a:pPr algn="just"/>
            <a:r>
              <a:rPr lang="it-IT" sz="1800" b="1" dirty="0">
                <a:solidFill>
                  <a:srgbClr val="000000"/>
                </a:solidFill>
                <a:latin typeface="Frutiger Next Pro"/>
              </a:rPr>
              <a:t>Art. 32  (Interferenza tra interessi economici e professione)</a:t>
            </a:r>
          </a:p>
          <a:p>
            <a:pPr algn="just"/>
            <a:r>
              <a:rPr lang="it-IT" sz="1800" dirty="0">
                <a:solidFill>
                  <a:srgbClr val="000000"/>
                </a:solidFill>
                <a:latin typeface="Frutiger Next Pro"/>
              </a:rPr>
              <a:t>1. Costituisce indebita interferenza tra interessi economici e professione, rilevante ai sensi degli artt. 5 e 6, il comportamento del Professionista che stabilisce con imprese e società patti attinenti i servizi da queste ultime rese a favore del proprio committente.</a:t>
            </a:r>
          </a:p>
          <a:p>
            <a:pPr algn="just"/>
            <a:r>
              <a:rPr lang="it-IT" sz="1800" b="1" dirty="0">
                <a:solidFill>
                  <a:srgbClr val="000000"/>
                </a:solidFill>
                <a:latin typeface="Frutiger Next Pro"/>
              </a:rPr>
              <a:t>Art. 33 (Restituzione dei documenti)</a:t>
            </a:r>
          </a:p>
          <a:p>
            <a:pPr algn="just"/>
            <a:r>
              <a:rPr lang="it-IT" sz="1800" dirty="0">
                <a:solidFill>
                  <a:srgbClr val="000000"/>
                </a:solidFill>
                <a:latin typeface="Frutiger Next Pro"/>
              </a:rPr>
              <a:t>1. Il Professionista è tenuto a consegnare al committente, quando quest’ultimo ne faccia richiesta, i documenti dallo stesso ricevuti, e può trattenerne copia</a:t>
            </a:r>
            <a:r>
              <a:rPr lang="it-IT" sz="1800" b="1" dirty="0">
                <a:solidFill>
                  <a:srgbClr val="000000"/>
                </a:solidFill>
                <a:latin typeface="Frutiger Next Pro"/>
              </a:rPr>
              <a:t>.</a:t>
            </a:r>
          </a:p>
          <a:p>
            <a:pPr algn="just"/>
            <a:r>
              <a:rPr lang="it-IT" sz="1800" b="1" dirty="0">
                <a:solidFill>
                  <a:srgbClr val="000000"/>
                </a:solidFill>
                <a:latin typeface="Frutiger Next Pro"/>
              </a:rPr>
              <a:t>Art. 34 (Responsabilità patrimoniale)</a:t>
            </a:r>
          </a:p>
          <a:p>
            <a:pPr algn="just"/>
            <a:r>
              <a:rPr lang="it-IT" sz="1800" dirty="0">
                <a:solidFill>
                  <a:srgbClr val="000000"/>
                </a:solidFill>
                <a:latin typeface="Frutiger Next Pro"/>
              </a:rPr>
              <a:t>1. Il Professionista ha l’obbligo di porsi in condizione di poter risarcire eventuali danni cagionati nell’esercizio della professione; a tal fine è tenuto a stipulare idonea assicurazione per i danni derivanti al committente dall’esercizio dell’attività professionale. Il professionista deve rendere noti al committente, al momento dell’assunzione dell’incarico, gli estremi della polizza professionale, il relativo massimale e ogni variazione successiva</a:t>
            </a:r>
            <a:r>
              <a:rPr lang="it-IT" sz="1800" b="1" dirty="0">
                <a:solidFill>
                  <a:srgbClr val="000000"/>
                </a:solidFill>
                <a:latin typeface="Frutiger Next Pro"/>
              </a:rPr>
              <a:t>.</a:t>
            </a:r>
          </a:p>
          <a:p>
            <a:pPr algn="just"/>
            <a:r>
              <a:rPr lang="it-IT" sz="1800" b="1" dirty="0">
                <a:solidFill>
                  <a:srgbClr val="000000"/>
                </a:solidFill>
                <a:latin typeface="Frutiger Next Pro"/>
              </a:rPr>
              <a:t>Art. 35 (Informativa)</a:t>
            </a:r>
          </a:p>
          <a:p>
            <a:pPr algn="just"/>
            <a:r>
              <a:rPr lang="it-IT" sz="1800" dirty="0">
                <a:solidFill>
                  <a:srgbClr val="000000"/>
                </a:solidFill>
                <a:latin typeface="Frutiger Next Pro"/>
              </a:rPr>
              <a:t>1. L’informativa al committente in ordine all’attività professionale è resa a richiesta del Committente in ordine ai propri dati professionali e dello studio.</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148762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style.color</p:attrName>
                                        </p:attrNameLst>
                                      </p:cBhvr>
                                      <p:to>
                                        <p:clrVal>
                                          <a:srgbClr val="FFFF00"/>
                                        </p:clrVal>
                                      </p:to>
                                    </p:set>
                                    <p:set>
                                      <p:cBhvr>
                                        <p:cTn id="7" dur="500" fill="hold"/>
                                        <p:tgtEl>
                                          <p:spTgt spid="3">
                                            <p:txEl>
                                              <p:pRg st="1" end="1"/>
                                            </p:txEl>
                                          </p:spTgt>
                                        </p:tgtEl>
                                        <p:attrNameLst>
                                          <p:attrName>fillcolor</p:attrName>
                                        </p:attrNameLst>
                                      </p:cBhvr>
                                      <p:to>
                                        <p:clrVal>
                                          <a:srgbClr val="FFFF00"/>
                                        </p:clrVal>
                                      </p:to>
                                    </p:set>
                                    <p:set>
                                      <p:cBhvr>
                                        <p:cTn id="8" dur="500" fill="hold"/>
                                        <p:tgtEl>
                                          <p:spTgt spid="3">
                                            <p:txEl>
                                              <p:pRg st="1" end="1"/>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3" end="3"/>
                                            </p:txEl>
                                          </p:spTgt>
                                        </p:tgtEl>
                                        <p:attrNameLst>
                                          <p:attrName>style.color</p:attrName>
                                        </p:attrNameLst>
                                      </p:cBhvr>
                                      <p:to>
                                        <p:clrVal>
                                          <a:srgbClr val="FFFF00"/>
                                        </p:clrVal>
                                      </p:to>
                                    </p:set>
                                    <p:set>
                                      <p:cBhvr>
                                        <p:cTn id="13" dur="500" fill="hold"/>
                                        <p:tgtEl>
                                          <p:spTgt spid="3">
                                            <p:txEl>
                                              <p:pRg st="3" end="3"/>
                                            </p:txEl>
                                          </p:spTgt>
                                        </p:tgtEl>
                                        <p:attrNameLst>
                                          <p:attrName>fillcolor</p:attrName>
                                        </p:attrNameLst>
                                      </p:cBhvr>
                                      <p:to>
                                        <p:clrVal>
                                          <a:srgbClr val="FFFF00"/>
                                        </p:clrVal>
                                      </p:to>
                                    </p:set>
                                    <p:set>
                                      <p:cBhvr>
                                        <p:cTn id="14" dur="500" fill="hold"/>
                                        <p:tgtEl>
                                          <p:spTgt spid="3">
                                            <p:txEl>
                                              <p:pRg st="3" end="3"/>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5" end="5"/>
                                            </p:txEl>
                                          </p:spTgt>
                                        </p:tgtEl>
                                        <p:attrNameLst>
                                          <p:attrName>style.color</p:attrName>
                                        </p:attrNameLst>
                                      </p:cBhvr>
                                      <p:to>
                                        <p:clrVal>
                                          <a:srgbClr val="FFFF00"/>
                                        </p:clrVal>
                                      </p:to>
                                    </p:set>
                                    <p:set>
                                      <p:cBhvr>
                                        <p:cTn id="19" dur="500" fill="hold"/>
                                        <p:tgtEl>
                                          <p:spTgt spid="3">
                                            <p:txEl>
                                              <p:pRg st="5" end="5"/>
                                            </p:txEl>
                                          </p:spTgt>
                                        </p:tgtEl>
                                        <p:attrNameLst>
                                          <p:attrName>fillcolor</p:attrName>
                                        </p:attrNameLst>
                                      </p:cBhvr>
                                      <p:to>
                                        <p:clrVal>
                                          <a:srgbClr val="FFFF00"/>
                                        </p:clrVal>
                                      </p:to>
                                    </p:set>
                                    <p:set>
                                      <p:cBhvr>
                                        <p:cTn id="20" dur="500" fill="hold"/>
                                        <p:tgtEl>
                                          <p:spTgt spid="3">
                                            <p:txEl>
                                              <p:pRg st="5" end="5"/>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7" end="7"/>
                                            </p:txEl>
                                          </p:spTgt>
                                        </p:tgtEl>
                                        <p:attrNameLst>
                                          <p:attrName>style.color</p:attrName>
                                        </p:attrNameLst>
                                      </p:cBhvr>
                                      <p:to>
                                        <p:clrVal>
                                          <a:srgbClr val="FFFF00"/>
                                        </p:clrVal>
                                      </p:to>
                                    </p:set>
                                    <p:set>
                                      <p:cBhvr>
                                        <p:cTn id="25" dur="500" fill="hold"/>
                                        <p:tgtEl>
                                          <p:spTgt spid="3">
                                            <p:txEl>
                                              <p:pRg st="7" end="7"/>
                                            </p:txEl>
                                          </p:spTgt>
                                        </p:tgtEl>
                                        <p:attrNameLst>
                                          <p:attrName>fillcolor</p:attrName>
                                        </p:attrNameLst>
                                      </p:cBhvr>
                                      <p:to>
                                        <p:clrVal>
                                          <a:srgbClr val="FFFF00"/>
                                        </p:clrVal>
                                      </p:to>
                                    </p:set>
                                    <p:set>
                                      <p:cBhvr>
                                        <p:cTn id="26" dur="500" fill="hold"/>
                                        <p:tgtEl>
                                          <p:spTgt spid="3">
                                            <p:txEl>
                                              <p:pRg st="7" end="7"/>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9" end="9"/>
                                            </p:txEl>
                                          </p:spTgt>
                                        </p:tgtEl>
                                        <p:attrNameLst>
                                          <p:attrName>style.color</p:attrName>
                                        </p:attrNameLst>
                                      </p:cBhvr>
                                      <p:to>
                                        <p:clrVal>
                                          <a:srgbClr val="FFFF00"/>
                                        </p:clrVal>
                                      </p:to>
                                    </p:set>
                                    <p:set>
                                      <p:cBhvr>
                                        <p:cTn id="31" dur="500" fill="hold"/>
                                        <p:tgtEl>
                                          <p:spTgt spid="3">
                                            <p:txEl>
                                              <p:pRg st="9" end="9"/>
                                            </p:txEl>
                                          </p:spTgt>
                                        </p:tgtEl>
                                        <p:attrNameLst>
                                          <p:attrName>fillcolor</p:attrName>
                                        </p:attrNameLst>
                                      </p:cBhvr>
                                      <p:to>
                                        <p:clrVal>
                                          <a:srgbClr val="FFFF00"/>
                                        </p:clrVal>
                                      </p:to>
                                    </p:set>
                                    <p:set>
                                      <p:cBhvr>
                                        <p:cTn id="32" dur="500" fill="hold"/>
                                        <p:tgtEl>
                                          <p:spTgt spid="3">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VI / </a:t>
            </a:r>
            <a:r>
              <a:rPr lang="it-IT" sz="3100" b="1" i="0" u="none" strike="noStrike" baseline="0" dirty="0">
                <a:solidFill>
                  <a:srgbClr val="000000"/>
                </a:solidFill>
                <a:latin typeface="Frutiger Next Pro"/>
              </a:rPr>
              <a:t>ESERCIZIO PROFESSIONALE</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fontScale="85000" lnSpcReduction="10000"/>
          </a:bodyPr>
          <a:lstStyle/>
          <a:p>
            <a:pPr algn="just"/>
            <a:r>
              <a:rPr lang="it-IT" sz="1800" b="1" dirty="0">
                <a:solidFill>
                  <a:srgbClr val="000000"/>
                </a:solidFill>
                <a:latin typeface="Frutiger Next Pro"/>
              </a:rPr>
              <a:t>Art. 36 (Pubblicità informativa)</a:t>
            </a:r>
          </a:p>
          <a:p>
            <a:pPr algn="just"/>
            <a:r>
              <a:rPr lang="it-IT" sz="1800" dirty="0">
                <a:solidFill>
                  <a:srgbClr val="000000"/>
                </a:solidFill>
                <a:latin typeface="Frutiger Next Pro"/>
              </a:rPr>
              <a:t>1. È ammessa con ogni mezzo la pubblicità informativa avente ad oggetto l’attività delle professioni regolamentate, le specializzazioni, i titoli posseduti attinenti alla professione, la struttura dello studio professionale e i compensi richiesti per le prestazioni.</a:t>
            </a:r>
          </a:p>
          <a:p>
            <a:pPr algn="just"/>
            <a:r>
              <a:rPr lang="it-IT" sz="1800" dirty="0">
                <a:solidFill>
                  <a:srgbClr val="000000"/>
                </a:solidFill>
                <a:latin typeface="Frutiger Next Pro"/>
              </a:rPr>
              <a:t>2. La pubblicità informativa di cui al comma 1 dev’essere funzionale all’oggetto, veritiera e corretta, non deve violare l’obbligo del segreto professionale e non dev’essere equivoca, ingannevole o denigratoria.</a:t>
            </a:r>
          </a:p>
          <a:p>
            <a:pPr algn="just"/>
            <a:r>
              <a:rPr lang="it-IT" sz="1800" dirty="0">
                <a:solidFill>
                  <a:srgbClr val="000000"/>
                </a:solidFill>
                <a:latin typeface="Frutiger Next Pro"/>
              </a:rPr>
              <a:t>3. Il Consiglio dell’Ordine potrà verificare o monitorare le campagne pubblicitarie effettuate dagli iscritti al fine di accertare il rispetto dei suddetti criteri.</a:t>
            </a:r>
          </a:p>
          <a:p>
            <a:pPr algn="just"/>
            <a:r>
              <a:rPr lang="it-IT" sz="1800" b="1" dirty="0">
                <a:solidFill>
                  <a:srgbClr val="000000"/>
                </a:solidFill>
                <a:latin typeface="Frutiger Next Pro"/>
              </a:rPr>
              <a:t>Art. 36 bis.  (Incompatibilità)</a:t>
            </a:r>
          </a:p>
          <a:p>
            <a:pPr algn="just"/>
            <a:r>
              <a:rPr lang="it-IT" sz="1800" dirty="0">
                <a:solidFill>
                  <a:srgbClr val="000000"/>
                </a:solidFill>
                <a:latin typeface="Frutiger Next Pro"/>
              </a:rPr>
              <a:t>1. Ai sensi dell’art. 41 bis della Legge n. 1150/1942 il professionista incaricato della redazione dello strumento urbanistico comunale/intercomunale (piano strutturale o piano operativo) deve astenersi, dal momento dell’incarico professionale e fino all’approvazione del piano, dall’accettare incarichi professionali da parte di soggetti privati nell’ambito oggetto di pianificazione. Tale incompatibilità è estesa anche ai professionisti che con il redattore del piano abbiano rapporti di collaborazione professionale continuativa in atto.</a:t>
            </a:r>
          </a:p>
          <a:p>
            <a:pPr algn="just"/>
            <a:r>
              <a:rPr lang="it-IT" sz="1800" dirty="0">
                <a:solidFill>
                  <a:srgbClr val="000000"/>
                </a:solidFill>
                <a:latin typeface="Frutiger Next Pro"/>
              </a:rPr>
              <a:t>2. Ai sensi dell’art. 78, comma 3, della Legge n. 267/2000 Testo unico Enti Locali il professionista, componente della Giunta Comunale nelle materie dell’edilizia, dell’urbanistica o dei lavori pubblici, deve astenersi dall’esercizio dell’attività professionale in materia di edilizia privata e pubblica nell’ambito territoriale del Comune dove ricopre la carica. Il medesimo divieto dovrà intendersi applicato anche nei confronti del sindaco, ancorché questo abbia delegato tali funzioni ad altro soggetto, in ragione del potere di delega che lo stesso detiene.</a:t>
            </a:r>
          </a:p>
          <a:p>
            <a:pPr algn="just"/>
            <a:r>
              <a:rPr lang="it-IT" sz="1800" dirty="0">
                <a:solidFill>
                  <a:srgbClr val="000000"/>
                </a:solidFill>
                <a:latin typeface="Frutiger Next Pro"/>
              </a:rPr>
              <a:t>3. Ai sensi dell’art. 6 della Legge n. 260/2010 l’esercizio di attività libero-professionale è incompatibile con il regime di tempo pieno dei professori e ricercatori universitari. Resta fermo quanto disposto dall’articolo 11 del decreto del Presidente della Repubblica 11 luglio 1980, n. 382.</a:t>
            </a:r>
          </a:p>
          <a:p>
            <a:pPr algn="just"/>
            <a:r>
              <a:rPr lang="it-IT" sz="1800" dirty="0">
                <a:solidFill>
                  <a:srgbClr val="000000"/>
                </a:solidFill>
                <a:latin typeface="Frutiger Next Pro"/>
              </a:rPr>
              <a:t>4. Tutte le attività professionali svolte in regime di incompatibilità definite da leggi e regolamenti dello Stato costituiscono illecito disciplinare.</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73571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style.color</p:attrName>
                                        </p:attrNameLst>
                                      </p:cBhvr>
                                      <p:to>
                                        <p:clrVal>
                                          <a:srgbClr val="FFFF00"/>
                                        </p:clrVal>
                                      </p:to>
                                    </p:set>
                                    <p:set>
                                      <p:cBhvr>
                                        <p:cTn id="7" dur="500" fill="hold"/>
                                        <p:tgtEl>
                                          <p:spTgt spid="3">
                                            <p:txEl>
                                              <p:pRg st="1" end="1"/>
                                            </p:txEl>
                                          </p:spTgt>
                                        </p:tgtEl>
                                        <p:attrNameLst>
                                          <p:attrName>fillcolor</p:attrName>
                                        </p:attrNameLst>
                                      </p:cBhvr>
                                      <p:to>
                                        <p:clrVal>
                                          <a:srgbClr val="FFFF00"/>
                                        </p:clrVal>
                                      </p:to>
                                    </p:set>
                                    <p:set>
                                      <p:cBhvr>
                                        <p:cTn id="8" dur="500" fill="hold"/>
                                        <p:tgtEl>
                                          <p:spTgt spid="3">
                                            <p:txEl>
                                              <p:pRg st="1" end="1"/>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2" end="2"/>
                                            </p:txEl>
                                          </p:spTgt>
                                        </p:tgtEl>
                                        <p:attrNameLst>
                                          <p:attrName>style.color</p:attrName>
                                        </p:attrNameLst>
                                      </p:cBhvr>
                                      <p:to>
                                        <p:clrVal>
                                          <a:srgbClr val="FFFF00"/>
                                        </p:clrVal>
                                      </p:to>
                                    </p:set>
                                    <p:set>
                                      <p:cBhvr>
                                        <p:cTn id="13" dur="500" fill="hold"/>
                                        <p:tgtEl>
                                          <p:spTgt spid="3">
                                            <p:txEl>
                                              <p:pRg st="2" end="2"/>
                                            </p:txEl>
                                          </p:spTgt>
                                        </p:tgtEl>
                                        <p:attrNameLst>
                                          <p:attrName>fillcolor</p:attrName>
                                        </p:attrNameLst>
                                      </p:cBhvr>
                                      <p:to>
                                        <p:clrVal>
                                          <a:srgbClr val="FFFF00"/>
                                        </p:clrVal>
                                      </p:to>
                                    </p:set>
                                    <p:set>
                                      <p:cBhvr>
                                        <p:cTn id="14" dur="500" fill="hold"/>
                                        <p:tgtEl>
                                          <p:spTgt spid="3">
                                            <p:txEl>
                                              <p:pRg st="2" end="2"/>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3" end="3"/>
                                            </p:txEl>
                                          </p:spTgt>
                                        </p:tgtEl>
                                        <p:attrNameLst>
                                          <p:attrName>style.color</p:attrName>
                                        </p:attrNameLst>
                                      </p:cBhvr>
                                      <p:to>
                                        <p:clrVal>
                                          <a:srgbClr val="FFFF00"/>
                                        </p:clrVal>
                                      </p:to>
                                    </p:set>
                                    <p:set>
                                      <p:cBhvr>
                                        <p:cTn id="19" dur="500" fill="hold"/>
                                        <p:tgtEl>
                                          <p:spTgt spid="3">
                                            <p:txEl>
                                              <p:pRg st="3" end="3"/>
                                            </p:txEl>
                                          </p:spTgt>
                                        </p:tgtEl>
                                        <p:attrNameLst>
                                          <p:attrName>fillcolor</p:attrName>
                                        </p:attrNameLst>
                                      </p:cBhvr>
                                      <p:to>
                                        <p:clrVal>
                                          <a:srgbClr val="FFFF00"/>
                                        </p:clrVal>
                                      </p:to>
                                    </p:set>
                                    <p:set>
                                      <p:cBhvr>
                                        <p:cTn id="20" dur="500" fill="hold"/>
                                        <p:tgtEl>
                                          <p:spTgt spid="3">
                                            <p:txEl>
                                              <p:pRg st="3" end="3"/>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5" end="5"/>
                                            </p:txEl>
                                          </p:spTgt>
                                        </p:tgtEl>
                                        <p:attrNameLst>
                                          <p:attrName>style.color</p:attrName>
                                        </p:attrNameLst>
                                      </p:cBhvr>
                                      <p:to>
                                        <p:clrVal>
                                          <a:srgbClr val="FFFF00"/>
                                        </p:clrVal>
                                      </p:to>
                                    </p:set>
                                    <p:set>
                                      <p:cBhvr>
                                        <p:cTn id="25" dur="500" fill="hold"/>
                                        <p:tgtEl>
                                          <p:spTgt spid="3">
                                            <p:txEl>
                                              <p:pRg st="5" end="5"/>
                                            </p:txEl>
                                          </p:spTgt>
                                        </p:tgtEl>
                                        <p:attrNameLst>
                                          <p:attrName>fillcolor</p:attrName>
                                        </p:attrNameLst>
                                      </p:cBhvr>
                                      <p:to>
                                        <p:clrVal>
                                          <a:srgbClr val="FFFF00"/>
                                        </p:clrVal>
                                      </p:to>
                                    </p:set>
                                    <p:set>
                                      <p:cBhvr>
                                        <p:cTn id="26" dur="500" fill="hold"/>
                                        <p:tgtEl>
                                          <p:spTgt spid="3">
                                            <p:txEl>
                                              <p:pRg st="5" end="5"/>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6" end="6"/>
                                            </p:txEl>
                                          </p:spTgt>
                                        </p:tgtEl>
                                        <p:attrNameLst>
                                          <p:attrName>style.color</p:attrName>
                                        </p:attrNameLst>
                                      </p:cBhvr>
                                      <p:to>
                                        <p:clrVal>
                                          <a:srgbClr val="FFFF00"/>
                                        </p:clrVal>
                                      </p:to>
                                    </p:set>
                                    <p:set>
                                      <p:cBhvr>
                                        <p:cTn id="31" dur="500" fill="hold"/>
                                        <p:tgtEl>
                                          <p:spTgt spid="3">
                                            <p:txEl>
                                              <p:pRg st="6" end="6"/>
                                            </p:txEl>
                                          </p:spTgt>
                                        </p:tgtEl>
                                        <p:attrNameLst>
                                          <p:attrName>fillcolor</p:attrName>
                                        </p:attrNameLst>
                                      </p:cBhvr>
                                      <p:to>
                                        <p:clrVal>
                                          <a:srgbClr val="FFFF00"/>
                                        </p:clrVal>
                                      </p:to>
                                    </p:set>
                                    <p:set>
                                      <p:cBhvr>
                                        <p:cTn id="32" dur="500" fill="hold"/>
                                        <p:tgtEl>
                                          <p:spTgt spid="3">
                                            <p:txEl>
                                              <p:pRg st="6" end="6"/>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3">
                                            <p:txEl>
                                              <p:pRg st="7" end="7"/>
                                            </p:txEl>
                                          </p:spTgt>
                                        </p:tgtEl>
                                        <p:attrNameLst>
                                          <p:attrName>style.color</p:attrName>
                                        </p:attrNameLst>
                                      </p:cBhvr>
                                      <p:to>
                                        <p:clrVal>
                                          <a:srgbClr val="FFFF00"/>
                                        </p:clrVal>
                                      </p:to>
                                    </p:set>
                                    <p:set>
                                      <p:cBhvr>
                                        <p:cTn id="37" dur="500" fill="hold"/>
                                        <p:tgtEl>
                                          <p:spTgt spid="3">
                                            <p:txEl>
                                              <p:pRg st="7" end="7"/>
                                            </p:txEl>
                                          </p:spTgt>
                                        </p:tgtEl>
                                        <p:attrNameLst>
                                          <p:attrName>fillcolor</p:attrName>
                                        </p:attrNameLst>
                                      </p:cBhvr>
                                      <p:to>
                                        <p:clrVal>
                                          <a:srgbClr val="FFFF00"/>
                                        </p:clrVal>
                                      </p:to>
                                    </p:set>
                                    <p:set>
                                      <p:cBhvr>
                                        <p:cTn id="38" dur="500" fill="hold"/>
                                        <p:tgtEl>
                                          <p:spTgt spid="3">
                                            <p:txEl>
                                              <p:pRg st="7" end="7"/>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3">
                                            <p:txEl>
                                              <p:pRg st="8" end="8"/>
                                            </p:txEl>
                                          </p:spTgt>
                                        </p:tgtEl>
                                        <p:attrNameLst>
                                          <p:attrName>style.color</p:attrName>
                                        </p:attrNameLst>
                                      </p:cBhvr>
                                      <p:to>
                                        <p:clrVal>
                                          <a:srgbClr val="FFFF00"/>
                                        </p:clrVal>
                                      </p:to>
                                    </p:set>
                                    <p:set>
                                      <p:cBhvr>
                                        <p:cTn id="43" dur="500" fill="hold"/>
                                        <p:tgtEl>
                                          <p:spTgt spid="3">
                                            <p:txEl>
                                              <p:pRg st="8" end="8"/>
                                            </p:txEl>
                                          </p:spTgt>
                                        </p:tgtEl>
                                        <p:attrNameLst>
                                          <p:attrName>fillcolor</p:attrName>
                                        </p:attrNameLst>
                                      </p:cBhvr>
                                      <p:to>
                                        <p:clrVal>
                                          <a:srgbClr val="FFFF00"/>
                                        </p:clrVal>
                                      </p:to>
                                    </p:set>
                                    <p:set>
                                      <p:cBhvr>
                                        <p:cTn id="44" dur="500" fill="hold"/>
                                        <p:tgtEl>
                                          <p:spTgt spid="3">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VII / </a:t>
            </a:r>
            <a:r>
              <a:rPr lang="it-IT" sz="3100" b="1" i="0" u="none" strike="noStrike" baseline="0" dirty="0">
                <a:solidFill>
                  <a:srgbClr val="000000"/>
                </a:solidFill>
                <a:latin typeface="Frutiger Next Pro"/>
              </a:rPr>
              <a:t>POTESTÀ DISCIPLINARE </a:t>
            </a: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fontScale="92500" lnSpcReduction="10000"/>
          </a:bodyPr>
          <a:lstStyle/>
          <a:p>
            <a:pPr algn="just"/>
            <a:r>
              <a:rPr lang="it-IT" sz="1800" b="1" dirty="0">
                <a:solidFill>
                  <a:srgbClr val="000000"/>
                </a:solidFill>
                <a:latin typeface="Frutiger Next Pro"/>
              </a:rPr>
              <a:t>Art. 37 (Potestà disciplinare)</a:t>
            </a:r>
          </a:p>
          <a:p>
            <a:pPr algn="just"/>
            <a:r>
              <a:rPr lang="it-IT" sz="1800" dirty="0">
                <a:solidFill>
                  <a:srgbClr val="000000"/>
                </a:solidFill>
                <a:latin typeface="Frutiger Next Pro"/>
              </a:rPr>
              <a:t>1. Presso i Consigli dell’Ordine degli Architetti, Pianificatori, Paesaggisti e Conservatori sono istituiti i Consigli di Disciplina che svolgono compiti di valutazione in via preliminare, istruzione e di decisione delle questioni disciplinari riguardanti gli iscritti all’albo.</a:t>
            </a:r>
          </a:p>
          <a:p>
            <a:pPr algn="just"/>
            <a:r>
              <a:rPr lang="it-IT" sz="1800" dirty="0">
                <a:solidFill>
                  <a:srgbClr val="000000"/>
                </a:solidFill>
                <a:latin typeface="Frutiger Next Pro"/>
              </a:rPr>
              <a:t>2. Fatto salvo quanto previsto dalla legge, spetta al Consiglio di Disciplina istituito presso gli Ordini, la potestà di decidere le sanzioni adeguate e proporzionate alla violazione delle norme deontologiche nel rispetto di quanto previsto all’articolo successivo.</a:t>
            </a:r>
          </a:p>
          <a:p>
            <a:pPr algn="just"/>
            <a:r>
              <a:rPr lang="it-IT" sz="1800" dirty="0">
                <a:solidFill>
                  <a:srgbClr val="000000"/>
                </a:solidFill>
                <a:latin typeface="Frutiger Next Pro"/>
              </a:rPr>
              <a:t>3. Le sanzioni, nei limiti definiti dal Titolo VIII, devono essere omogenee, adeguate alla gravità dei fatti e devono tener conto della reiterazione della condotta nonché delle specifiche circostanze, soggettive e oggettive, che hanno concorso a determinare l’infrazione.</a:t>
            </a:r>
          </a:p>
          <a:p>
            <a:pPr algn="just"/>
            <a:r>
              <a:rPr lang="it-IT" sz="1800" dirty="0">
                <a:solidFill>
                  <a:srgbClr val="000000"/>
                </a:solidFill>
                <a:latin typeface="Frutiger Next Pro"/>
              </a:rPr>
              <a:t>4. Ove la condotta addebitata costituisca autonoma violazione delle disposizioni del presente Codice, l’azione disciplinare dovrà essere esercitata in piena autonomia e libertà di giudizio, essere disposta e portata eventualmente a conclusione, indipendentemente da ogni altra eventuale azione giudiziaria.</a:t>
            </a:r>
          </a:p>
          <a:p>
            <a:pPr algn="just"/>
            <a:r>
              <a:rPr lang="it-IT" sz="1800" dirty="0">
                <a:solidFill>
                  <a:srgbClr val="000000"/>
                </a:solidFill>
                <a:latin typeface="Frutiger Next Pro"/>
              </a:rPr>
              <a:t>5. L’azione giudiziaria non sospende l’azione disciplinare ove la condotta addebitata costituisca autonoma violazione delle disposizioni del presente</a:t>
            </a:r>
          </a:p>
          <a:p>
            <a:pPr algn="just"/>
            <a:r>
              <a:rPr lang="it-IT" sz="1800" b="1" dirty="0">
                <a:solidFill>
                  <a:srgbClr val="000000"/>
                </a:solidFill>
                <a:latin typeface="Frutiger Next Pro"/>
              </a:rPr>
              <a:t>Art. 37 bis </a:t>
            </a:r>
            <a:r>
              <a:rPr lang="it-IT" sz="1800" dirty="0">
                <a:solidFill>
                  <a:srgbClr val="000000"/>
                </a:solidFill>
                <a:latin typeface="Frutiger Next Pro"/>
              </a:rPr>
              <a:t>(</a:t>
            </a:r>
            <a:r>
              <a:rPr lang="it-IT" sz="1800" b="1" dirty="0">
                <a:solidFill>
                  <a:srgbClr val="000000"/>
                </a:solidFill>
                <a:latin typeface="Frutiger Next Pro"/>
              </a:rPr>
              <a:t>Componenti dei Consigli / Collegi di Disciplina)</a:t>
            </a:r>
          </a:p>
          <a:p>
            <a:pPr algn="just"/>
            <a:r>
              <a:rPr lang="it-IT" sz="1800" dirty="0">
                <a:solidFill>
                  <a:srgbClr val="000000"/>
                </a:solidFill>
                <a:latin typeface="Frutiger Next Pro"/>
              </a:rPr>
              <a:t>1. I componenti dei Consigli di Disciplina e dei Collegi di Disciplina devono svolgere il mandato improntando la propria attività ai principi di collaborazione, lealtà e correttezza nei confronti dell’attività del Consiglio dell’Ordine.</a:t>
            </a:r>
          </a:p>
          <a:p>
            <a:pPr algn="just"/>
            <a:r>
              <a:rPr lang="it-IT" sz="1800" dirty="0">
                <a:solidFill>
                  <a:srgbClr val="000000"/>
                </a:solidFill>
                <a:latin typeface="Frutiger Next Pro"/>
              </a:rPr>
              <a:t>Non devono in alcun modo ostacolare o interferire con l’attività amministrativa del Consiglio, né svolgere pressioni indebite utilizzando l’esercizio dell’azione disciplinare.</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56954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style.color</p:attrName>
                                        </p:attrNameLst>
                                      </p:cBhvr>
                                      <p:to>
                                        <p:clrVal>
                                          <a:srgbClr val="FFFF00"/>
                                        </p:clrVal>
                                      </p:to>
                                    </p:set>
                                    <p:set>
                                      <p:cBhvr>
                                        <p:cTn id="7" dur="500" fill="hold"/>
                                        <p:tgtEl>
                                          <p:spTgt spid="3">
                                            <p:txEl>
                                              <p:pRg st="1" end="1"/>
                                            </p:txEl>
                                          </p:spTgt>
                                        </p:tgtEl>
                                        <p:attrNameLst>
                                          <p:attrName>fillcolor</p:attrName>
                                        </p:attrNameLst>
                                      </p:cBhvr>
                                      <p:to>
                                        <p:clrVal>
                                          <a:srgbClr val="FFFF00"/>
                                        </p:clrVal>
                                      </p:to>
                                    </p:set>
                                    <p:set>
                                      <p:cBhvr>
                                        <p:cTn id="8" dur="500" fill="hold"/>
                                        <p:tgtEl>
                                          <p:spTgt spid="3">
                                            <p:txEl>
                                              <p:pRg st="1" end="1"/>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2" end="2"/>
                                            </p:txEl>
                                          </p:spTgt>
                                        </p:tgtEl>
                                        <p:attrNameLst>
                                          <p:attrName>style.color</p:attrName>
                                        </p:attrNameLst>
                                      </p:cBhvr>
                                      <p:to>
                                        <p:clrVal>
                                          <a:srgbClr val="FFFF00"/>
                                        </p:clrVal>
                                      </p:to>
                                    </p:set>
                                    <p:set>
                                      <p:cBhvr>
                                        <p:cTn id="13" dur="500" fill="hold"/>
                                        <p:tgtEl>
                                          <p:spTgt spid="3">
                                            <p:txEl>
                                              <p:pRg st="2" end="2"/>
                                            </p:txEl>
                                          </p:spTgt>
                                        </p:tgtEl>
                                        <p:attrNameLst>
                                          <p:attrName>fillcolor</p:attrName>
                                        </p:attrNameLst>
                                      </p:cBhvr>
                                      <p:to>
                                        <p:clrVal>
                                          <a:srgbClr val="FFFF00"/>
                                        </p:clrVal>
                                      </p:to>
                                    </p:set>
                                    <p:set>
                                      <p:cBhvr>
                                        <p:cTn id="14" dur="500" fill="hold"/>
                                        <p:tgtEl>
                                          <p:spTgt spid="3">
                                            <p:txEl>
                                              <p:pRg st="2" end="2"/>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3" end="3"/>
                                            </p:txEl>
                                          </p:spTgt>
                                        </p:tgtEl>
                                        <p:attrNameLst>
                                          <p:attrName>style.color</p:attrName>
                                        </p:attrNameLst>
                                      </p:cBhvr>
                                      <p:to>
                                        <p:clrVal>
                                          <a:srgbClr val="FFFF00"/>
                                        </p:clrVal>
                                      </p:to>
                                    </p:set>
                                    <p:set>
                                      <p:cBhvr>
                                        <p:cTn id="19" dur="500" fill="hold"/>
                                        <p:tgtEl>
                                          <p:spTgt spid="3">
                                            <p:txEl>
                                              <p:pRg st="3" end="3"/>
                                            </p:txEl>
                                          </p:spTgt>
                                        </p:tgtEl>
                                        <p:attrNameLst>
                                          <p:attrName>fillcolor</p:attrName>
                                        </p:attrNameLst>
                                      </p:cBhvr>
                                      <p:to>
                                        <p:clrVal>
                                          <a:srgbClr val="FFFF00"/>
                                        </p:clrVal>
                                      </p:to>
                                    </p:set>
                                    <p:set>
                                      <p:cBhvr>
                                        <p:cTn id="20" dur="500" fill="hold"/>
                                        <p:tgtEl>
                                          <p:spTgt spid="3">
                                            <p:txEl>
                                              <p:pRg st="3" end="3"/>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4" end="4"/>
                                            </p:txEl>
                                          </p:spTgt>
                                        </p:tgtEl>
                                        <p:attrNameLst>
                                          <p:attrName>style.color</p:attrName>
                                        </p:attrNameLst>
                                      </p:cBhvr>
                                      <p:to>
                                        <p:clrVal>
                                          <a:srgbClr val="FFFF00"/>
                                        </p:clrVal>
                                      </p:to>
                                    </p:set>
                                    <p:set>
                                      <p:cBhvr>
                                        <p:cTn id="25" dur="500" fill="hold"/>
                                        <p:tgtEl>
                                          <p:spTgt spid="3">
                                            <p:txEl>
                                              <p:pRg st="4" end="4"/>
                                            </p:txEl>
                                          </p:spTgt>
                                        </p:tgtEl>
                                        <p:attrNameLst>
                                          <p:attrName>fillcolor</p:attrName>
                                        </p:attrNameLst>
                                      </p:cBhvr>
                                      <p:to>
                                        <p:clrVal>
                                          <a:srgbClr val="FFFF00"/>
                                        </p:clrVal>
                                      </p:to>
                                    </p:set>
                                    <p:set>
                                      <p:cBhvr>
                                        <p:cTn id="26" dur="500" fill="hold"/>
                                        <p:tgtEl>
                                          <p:spTgt spid="3">
                                            <p:txEl>
                                              <p:pRg st="4" end="4"/>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5" end="5"/>
                                            </p:txEl>
                                          </p:spTgt>
                                        </p:tgtEl>
                                        <p:attrNameLst>
                                          <p:attrName>style.color</p:attrName>
                                        </p:attrNameLst>
                                      </p:cBhvr>
                                      <p:to>
                                        <p:clrVal>
                                          <a:srgbClr val="FFFF00"/>
                                        </p:clrVal>
                                      </p:to>
                                    </p:set>
                                    <p:set>
                                      <p:cBhvr>
                                        <p:cTn id="31" dur="500" fill="hold"/>
                                        <p:tgtEl>
                                          <p:spTgt spid="3">
                                            <p:txEl>
                                              <p:pRg st="5" end="5"/>
                                            </p:txEl>
                                          </p:spTgt>
                                        </p:tgtEl>
                                        <p:attrNameLst>
                                          <p:attrName>fillcolor</p:attrName>
                                        </p:attrNameLst>
                                      </p:cBhvr>
                                      <p:to>
                                        <p:clrVal>
                                          <a:srgbClr val="FFFF00"/>
                                        </p:clrVal>
                                      </p:to>
                                    </p:set>
                                    <p:set>
                                      <p:cBhvr>
                                        <p:cTn id="32" dur="500" fill="hold"/>
                                        <p:tgtEl>
                                          <p:spTgt spid="3">
                                            <p:txEl>
                                              <p:pRg st="5" end="5"/>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3">
                                            <p:txEl>
                                              <p:pRg st="7" end="7"/>
                                            </p:txEl>
                                          </p:spTgt>
                                        </p:tgtEl>
                                        <p:attrNameLst>
                                          <p:attrName>style.color</p:attrName>
                                        </p:attrNameLst>
                                      </p:cBhvr>
                                      <p:to>
                                        <p:clrVal>
                                          <a:srgbClr val="FFFF00"/>
                                        </p:clrVal>
                                      </p:to>
                                    </p:set>
                                    <p:set>
                                      <p:cBhvr>
                                        <p:cTn id="37" dur="500" fill="hold"/>
                                        <p:tgtEl>
                                          <p:spTgt spid="3">
                                            <p:txEl>
                                              <p:pRg st="7" end="7"/>
                                            </p:txEl>
                                          </p:spTgt>
                                        </p:tgtEl>
                                        <p:attrNameLst>
                                          <p:attrName>fillcolor</p:attrName>
                                        </p:attrNameLst>
                                      </p:cBhvr>
                                      <p:to>
                                        <p:clrVal>
                                          <a:srgbClr val="FFFF00"/>
                                        </p:clrVal>
                                      </p:to>
                                    </p:set>
                                    <p:set>
                                      <p:cBhvr>
                                        <p:cTn id="38" dur="500" fill="hold"/>
                                        <p:tgtEl>
                                          <p:spTgt spid="3">
                                            <p:txEl>
                                              <p:pRg st="7" end="7"/>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3">
                                            <p:txEl>
                                              <p:pRg st="8" end="8"/>
                                            </p:txEl>
                                          </p:spTgt>
                                        </p:tgtEl>
                                        <p:attrNameLst>
                                          <p:attrName>style.color</p:attrName>
                                        </p:attrNameLst>
                                      </p:cBhvr>
                                      <p:to>
                                        <p:clrVal>
                                          <a:srgbClr val="FFFF00"/>
                                        </p:clrVal>
                                      </p:to>
                                    </p:set>
                                    <p:set>
                                      <p:cBhvr>
                                        <p:cTn id="43" dur="500" fill="hold"/>
                                        <p:tgtEl>
                                          <p:spTgt spid="3">
                                            <p:txEl>
                                              <p:pRg st="8" end="8"/>
                                            </p:txEl>
                                          </p:spTgt>
                                        </p:tgtEl>
                                        <p:attrNameLst>
                                          <p:attrName>fillcolor</p:attrName>
                                        </p:attrNameLst>
                                      </p:cBhvr>
                                      <p:to>
                                        <p:clrVal>
                                          <a:srgbClr val="FFFF00"/>
                                        </p:clrVal>
                                      </p:to>
                                    </p:set>
                                    <p:set>
                                      <p:cBhvr>
                                        <p:cTn id="44" dur="500" fill="hold"/>
                                        <p:tgtEl>
                                          <p:spTgt spid="3">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VII / </a:t>
            </a:r>
            <a:r>
              <a:rPr lang="it-IT" sz="3100" b="1" i="0" u="none" strike="noStrike" baseline="0" dirty="0">
                <a:solidFill>
                  <a:srgbClr val="000000"/>
                </a:solidFill>
                <a:latin typeface="Frutiger Next Pro"/>
              </a:rPr>
              <a:t>POTESTÀ DISCIPLINARE </a:t>
            </a: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a:bodyPr>
          <a:lstStyle/>
          <a:p>
            <a:pPr algn="just"/>
            <a:r>
              <a:rPr lang="it-IT" sz="1800" b="1" dirty="0">
                <a:solidFill>
                  <a:srgbClr val="000000"/>
                </a:solidFill>
                <a:latin typeface="Frutiger Next Pro"/>
              </a:rPr>
              <a:t>Art. 38 (Parità di trattamento, tutela dell’affidamento e unità dell’Ordinamento)</a:t>
            </a:r>
          </a:p>
          <a:p>
            <a:pPr algn="just"/>
            <a:r>
              <a:rPr lang="it-IT" sz="1800" dirty="0">
                <a:solidFill>
                  <a:srgbClr val="000000"/>
                </a:solidFill>
                <a:latin typeface="Frutiger Next Pro"/>
              </a:rPr>
              <a:t>1. Al fine di attuare l’Art. 3 della Costituzione e garantire la parità di trattamento, il Consiglio Nazionale assicura, ai sensi dei commi successivi, l’unità dell’ordinamento di categoria.</a:t>
            </a:r>
          </a:p>
          <a:p>
            <a:pPr algn="just"/>
            <a:r>
              <a:rPr lang="it-IT" sz="1800" dirty="0">
                <a:solidFill>
                  <a:srgbClr val="000000"/>
                </a:solidFill>
                <a:latin typeface="Frutiger Next Pro"/>
              </a:rPr>
              <a:t>2. Il Consiglio Nazionale potrà riformare le decisioni dei Consigli degli Ordini provinciali che, senza adeguate motivazioni, assumano un’interpretazione del Codice Deontologico non conforme alle precedenti decisioni emanate dal Consiglio Nazionale.</a:t>
            </a:r>
          </a:p>
          <a:p>
            <a:pPr algn="just"/>
            <a:r>
              <a:rPr lang="it-IT" sz="1800" b="1" dirty="0">
                <a:solidFill>
                  <a:srgbClr val="000000"/>
                </a:solidFill>
                <a:latin typeface="Frutiger Next Pro"/>
              </a:rPr>
              <a:t>Art. 39 (Certezza del diritto)</a:t>
            </a:r>
          </a:p>
          <a:p>
            <a:pPr algn="just"/>
            <a:r>
              <a:rPr lang="it-IT" sz="1800" dirty="0">
                <a:solidFill>
                  <a:srgbClr val="000000"/>
                </a:solidFill>
                <a:latin typeface="Frutiger Next Pro"/>
              </a:rPr>
              <a:t>1. Il Consiglio Nazionale deve periodicamente massimare le sue decisioni e pubblicarle nel sito www.awn.it.; la</a:t>
            </a:r>
          </a:p>
          <a:p>
            <a:pPr algn="just"/>
            <a:r>
              <a:rPr lang="it-IT" sz="1800" dirty="0">
                <a:solidFill>
                  <a:srgbClr val="000000"/>
                </a:solidFill>
                <a:latin typeface="Frutiger Next Pro"/>
              </a:rPr>
              <a:t>massima esprime la ratio </a:t>
            </a:r>
            <a:r>
              <a:rPr lang="it-IT" sz="1800" dirty="0" err="1">
                <a:solidFill>
                  <a:srgbClr val="000000"/>
                </a:solidFill>
                <a:latin typeface="Frutiger Next Pro"/>
              </a:rPr>
              <a:t>decidendi</a:t>
            </a:r>
            <a:r>
              <a:rPr lang="it-IT" sz="1800" dirty="0">
                <a:solidFill>
                  <a:srgbClr val="000000"/>
                </a:solidFill>
                <a:latin typeface="Frutiger Next Pro"/>
              </a:rPr>
              <a:t> della decisione e indica congiuntamente fattispecie e regola deontologica</a:t>
            </a:r>
          </a:p>
          <a:p>
            <a:pPr algn="just"/>
            <a:r>
              <a:rPr lang="it-IT" sz="1800" dirty="0">
                <a:solidFill>
                  <a:srgbClr val="000000"/>
                </a:solidFill>
                <a:latin typeface="Frutiger Next Pro"/>
              </a:rPr>
              <a:t>applicata.</a:t>
            </a:r>
          </a:p>
          <a:p>
            <a:pPr algn="just"/>
            <a:r>
              <a:rPr lang="it-IT" sz="1800" b="1" dirty="0">
                <a:solidFill>
                  <a:srgbClr val="000000"/>
                </a:solidFill>
                <a:latin typeface="Frutiger Next Pro"/>
              </a:rPr>
              <a:t>Art. 40 (Condotta)</a:t>
            </a:r>
          </a:p>
          <a:p>
            <a:pPr algn="just"/>
            <a:r>
              <a:rPr lang="it-IT" sz="1800" dirty="0">
                <a:solidFill>
                  <a:srgbClr val="000000"/>
                </a:solidFill>
                <a:latin typeface="Frutiger Next Pro"/>
              </a:rPr>
              <a:t>1. La responsabilità disciplinare discende dalla violazione dei doveri.</a:t>
            </a:r>
          </a:p>
          <a:p>
            <a:pPr algn="just"/>
            <a:r>
              <a:rPr lang="it-IT" sz="1800" dirty="0">
                <a:solidFill>
                  <a:srgbClr val="000000"/>
                </a:solidFill>
                <a:latin typeface="Frutiger Next Pro"/>
              </a:rPr>
              <a:t>2. Oggetto di valutazione è la condotta complessiva dell’incolpato.</a:t>
            </a:r>
          </a:p>
          <a:p>
            <a:pPr algn="just"/>
            <a:r>
              <a:rPr lang="it-IT" sz="1800" dirty="0">
                <a:solidFill>
                  <a:srgbClr val="000000"/>
                </a:solidFill>
                <a:latin typeface="Frutiger Next Pro"/>
              </a:rPr>
              <a:t>3. Quando siano state contestate diverse infrazioni nell’ambito di uno stesso procedimento, la sanzione deve</a:t>
            </a:r>
          </a:p>
          <a:p>
            <a:pPr algn="just"/>
            <a:r>
              <a:rPr lang="it-IT" sz="1800" dirty="0">
                <a:solidFill>
                  <a:srgbClr val="000000"/>
                </a:solidFill>
                <a:latin typeface="Frutiger Next Pro"/>
              </a:rPr>
              <a:t>essere unica.</a:t>
            </a:r>
            <a:endParaRPr lang="it-IT" sz="1800" i="0" u="none" strike="noStrike" baseline="0" dirty="0">
              <a:solidFill>
                <a:srgbClr val="000000"/>
              </a:solidFill>
              <a:latin typeface="Frutiger Next Pro"/>
            </a:endParaRPr>
          </a:p>
        </p:txBody>
      </p:sp>
    </p:spTree>
    <p:extLst>
      <p:ext uri="{BB962C8B-B14F-4D97-AF65-F5344CB8AC3E}">
        <p14:creationId xmlns:p14="http://schemas.microsoft.com/office/powerpoint/2010/main" val="252253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style.color</p:attrName>
                                        </p:attrNameLst>
                                      </p:cBhvr>
                                      <p:to>
                                        <p:clrVal>
                                          <a:srgbClr val="FFFF00"/>
                                        </p:clrVal>
                                      </p:to>
                                    </p:set>
                                    <p:set>
                                      <p:cBhvr>
                                        <p:cTn id="7" dur="500" fill="hold"/>
                                        <p:tgtEl>
                                          <p:spTgt spid="3">
                                            <p:txEl>
                                              <p:pRg st="1" end="1"/>
                                            </p:txEl>
                                          </p:spTgt>
                                        </p:tgtEl>
                                        <p:attrNameLst>
                                          <p:attrName>fillcolor</p:attrName>
                                        </p:attrNameLst>
                                      </p:cBhvr>
                                      <p:to>
                                        <p:clrVal>
                                          <a:srgbClr val="FFFF00"/>
                                        </p:clrVal>
                                      </p:to>
                                    </p:set>
                                    <p:set>
                                      <p:cBhvr>
                                        <p:cTn id="8" dur="500" fill="hold"/>
                                        <p:tgtEl>
                                          <p:spTgt spid="3">
                                            <p:txEl>
                                              <p:pRg st="1" end="1"/>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2" end="2"/>
                                            </p:txEl>
                                          </p:spTgt>
                                        </p:tgtEl>
                                        <p:attrNameLst>
                                          <p:attrName>style.color</p:attrName>
                                        </p:attrNameLst>
                                      </p:cBhvr>
                                      <p:to>
                                        <p:clrVal>
                                          <a:srgbClr val="FFFF00"/>
                                        </p:clrVal>
                                      </p:to>
                                    </p:set>
                                    <p:set>
                                      <p:cBhvr>
                                        <p:cTn id="13" dur="500" fill="hold"/>
                                        <p:tgtEl>
                                          <p:spTgt spid="3">
                                            <p:txEl>
                                              <p:pRg st="2" end="2"/>
                                            </p:txEl>
                                          </p:spTgt>
                                        </p:tgtEl>
                                        <p:attrNameLst>
                                          <p:attrName>fillcolor</p:attrName>
                                        </p:attrNameLst>
                                      </p:cBhvr>
                                      <p:to>
                                        <p:clrVal>
                                          <a:srgbClr val="FFFF00"/>
                                        </p:clrVal>
                                      </p:to>
                                    </p:set>
                                    <p:set>
                                      <p:cBhvr>
                                        <p:cTn id="14" dur="500" fill="hold"/>
                                        <p:tgtEl>
                                          <p:spTgt spid="3">
                                            <p:txEl>
                                              <p:pRg st="2" end="2"/>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4" end="4"/>
                                            </p:txEl>
                                          </p:spTgt>
                                        </p:tgtEl>
                                        <p:attrNameLst>
                                          <p:attrName>style.color</p:attrName>
                                        </p:attrNameLst>
                                      </p:cBhvr>
                                      <p:to>
                                        <p:clrVal>
                                          <a:srgbClr val="FFFF00"/>
                                        </p:clrVal>
                                      </p:to>
                                    </p:set>
                                    <p:set>
                                      <p:cBhvr>
                                        <p:cTn id="19" dur="500" fill="hold"/>
                                        <p:tgtEl>
                                          <p:spTgt spid="3">
                                            <p:txEl>
                                              <p:pRg st="4" end="4"/>
                                            </p:txEl>
                                          </p:spTgt>
                                        </p:tgtEl>
                                        <p:attrNameLst>
                                          <p:attrName>fillcolor</p:attrName>
                                        </p:attrNameLst>
                                      </p:cBhvr>
                                      <p:to>
                                        <p:clrVal>
                                          <a:srgbClr val="FFFF00"/>
                                        </p:clrVal>
                                      </p:to>
                                    </p:set>
                                    <p:set>
                                      <p:cBhvr>
                                        <p:cTn id="20" dur="500" fill="hold"/>
                                        <p:tgtEl>
                                          <p:spTgt spid="3">
                                            <p:txEl>
                                              <p:pRg st="4" end="4"/>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5" end="5"/>
                                            </p:txEl>
                                          </p:spTgt>
                                        </p:tgtEl>
                                        <p:attrNameLst>
                                          <p:attrName>style.color</p:attrName>
                                        </p:attrNameLst>
                                      </p:cBhvr>
                                      <p:to>
                                        <p:clrVal>
                                          <a:srgbClr val="FFFF00"/>
                                        </p:clrVal>
                                      </p:to>
                                    </p:set>
                                    <p:set>
                                      <p:cBhvr>
                                        <p:cTn id="25" dur="500" fill="hold"/>
                                        <p:tgtEl>
                                          <p:spTgt spid="3">
                                            <p:txEl>
                                              <p:pRg st="5" end="5"/>
                                            </p:txEl>
                                          </p:spTgt>
                                        </p:tgtEl>
                                        <p:attrNameLst>
                                          <p:attrName>fillcolor</p:attrName>
                                        </p:attrNameLst>
                                      </p:cBhvr>
                                      <p:to>
                                        <p:clrVal>
                                          <a:srgbClr val="FFFF00"/>
                                        </p:clrVal>
                                      </p:to>
                                    </p:set>
                                    <p:set>
                                      <p:cBhvr>
                                        <p:cTn id="26" dur="500" fill="hold"/>
                                        <p:tgtEl>
                                          <p:spTgt spid="3">
                                            <p:txEl>
                                              <p:pRg st="5" end="5"/>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6" end="6"/>
                                            </p:txEl>
                                          </p:spTgt>
                                        </p:tgtEl>
                                        <p:attrNameLst>
                                          <p:attrName>style.color</p:attrName>
                                        </p:attrNameLst>
                                      </p:cBhvr>
                                      <p:to>
                                        <p:clrVal>
                                          <a:srgbClr val="FFFF00"/>
                                        </p:clrVal>
                                      </p:to>
                                    </p:set>
                                    <p:set>
                                      <p:cBhvr>
                                        <p:cTn id="31" dur="500" fill="hold"/>
                                        <p:tgtEl>
                                          <p:spTgt spid="3">
                                            <p:txEl>
                                              <p:pRg st="6" end="6"/>
                                            </p:txEl>
                                          </p:spTgt>
                                        </p:tgtEl>
                                        <p:attrNameLst>
                                          <p:attrName>fillcolor</p:attrName>
                                        </p:attrNameLst>
                                      </p:cBhvr>
                                      <p:to>
                                        <p:clrVal>
                                          <a:srgbClr val="FFFF00"/>
                                        </p:clrVal>
                                      </p:to>
                                    </p:set>
                                    <p:set>
                                      <p:cBhvr>
                                        <p:cTn id="32" dur="500" fill="hold"/>
                                        <p:tgtEl>
                                          <p:spTgt spid="3">
                                            <p:txEl>
                                              <p:pRg st="6" end="6"/>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3">
                                            <p:txEl>
                                              <p:pRg st="8" end="8"/>
                                            </p:txEl>
                                          </p:spTgt>
                                        </p:tgtEl>
                                        <p:attrNameLst>
                                          <p:attrName>style.color</p:attrName>
                                        </p:attrNameLst>
                                      </p:cBhvr>
                                      <p:to>
                                        <p:clrVal>
                                          <a:srgbClr val="FFFF00"/>
                                        </p:clrVal>
                                      </p:to>
                                    </p:set>
                                    <p:set>
                                      <p:cBhvr>
                                        <p:cTn id="37" dur="500" fill="hold"/>
                                        <p:tgtEl>
                                          <p:spTgt spid="3">
                                            <p:txEl>
                                              <p:pRg st="8" end="8"/>
                                            </p:txEl>
                                          </p:spTgt>
                                        </p:tgtEl>
                                        <p:attrNameLst>
                                          <p:attrName>fillcolor</p:attrName>
                                        </p:attrNameLst>
                                      </p:cBhvr>
                                      <p:to>
                                        <p:clrVal>
                                          <a:srgbClr val="FFFF00"/>
                                        </p:clrVal>
                                      </p:to>
                                    </p:set>
                                    <p:set>
                                      <p:cBhvr>
                                        <p:cTn id="38" dur="500" fill="hold"/>
                                        <p:tgtEl>
                                          <p:spTgt spid="3">
                                            <p:txEl>
                                              <p:pRg st="8" end="8"/>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3">
                                            <p:txEl>
                                              <p:pRg st="9" end="9"/>
                                            </p:txEl>
                                          </p:spTgt>
                                        </p:tgtEl>
                                        <p:attrNameLst>
                                          <p:attrName>style.color</p:attrName>
                                        </p:attrNameLst>
                                      </p:cBhvr>
                                      <p:to>
                                        <p:clrVal>
                                          <a:srgbClr val="FFFF00"/>
                                        </p:clrVal>
                                      </p:to>
                                    </p:set>
                                    <p:set>
                                      <p:cBhvr>
                                        <p:cTn id="43" dur="500" fill="hold"/>
                                        <p:tgtEl>
                                          <p:spTgt spid="3">
                                            <p:txEl>
                                              <p:pRg st="9" end="9"/>
                                            </p:txEl>
                                          </p:spTgt>
                                        </p:tgtEl>
                                        <p:attrNameLst>
                                          <p:attrName>fillcolor</p:attrName>
                                        </p:attrNameLst>
                                      </p:cBhvr>
                                      <p:to>
                                        <p:clrVal>
                                          <a:srgbClr val="FFFF00"/>
                                        </p:clrVal>
                                      </p:to>
                                    </p:set>
                                    <p:set>
                                      <p:cBhvr>
                                        <p:cTn id="44" dur="500" fill="hold"/>
                                        <p:tgtEl>
                                          <p:spTgt spid="3">
                                            <p:txEl>
                                              <p:pRg st="9" end="9"/>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16" presetClass="emph" presetSubtype="0" fill="hold" nodeType="clickEffect">
                                  <p:stCondLst>
                                    <p:cond delay="0"/>
                                  </p:stCondLst>
                                  <p:iterate type="lt">
                                    <p:tmPct val="4000"/>
                                  </p:iterate>
                                  <p:childTnLst>
                                    <p:set>
                                      <p:cBhvr override="childStyle">
                                        <p:cTn id="48" dur="500" fill="hold"/>
                                        <p:tgtEl>
                                          <p:spTgt spid="3">
                                            <p:txEl>
                                              <p:pRg st="10" end="10"/>
                                            </p:txEl>
                                          </p:spTgt>
                                        </p:tgtEl>
                                        <p:attrNameLst>
                                          <p:attrName>style.color</p:attrName>
                                        </p:attrNameLst>
                                      </p:cBhvr>
                                      <p:to>
                                        <p:clrVal>
                                          <a:srgbClr val="FFFF00"/>
                                        </p:clrVal>
                                      </p:to>
                                    </p:set>
                                    <p:set>
                                      <p:cBhvr>
                                        <p:cTn id="49" dur="500" fill="hold"/>
                                        <p:tgtEl>
                                          <p:spTgt spid="3">
                                            <p:txEl>
                                              <p:pRg st="10" end="10"/>
                                            </p:txEl>
                                          </p:spTgt>
                                        </p:tgtEl>
                                        <p:attrNameLst>
                                          <p:attrName>fillcolor</p:attrName>
                                        </p:attrNameLst>
                                      </p:cBhvr>
                                      <p:to>
                                        <p:clrVal>
                                          <a:srgbClr val="FFFF00"/>
                                        </p:clrVal>
                                      </p:to>
                                    </p:set>
                                    <p:set>
                                      <p:cBhvr>
                                        <p:cTn id="50" dur="500" fill="hold"/>
                                        <p:tgtEl>
                                          <p:spTgt spid="3">
                                            <p:txEl>
                                              <p:pRg st="10" end="10"/>
                                            </p:txEl>
                                          </p:spTgt>
                                        </p:tgtEl>
                                        <p:attrNameLst>
                                          <p:attrName>fill.type</p:attrName>
                                        </p:attrNameLst>
                                      </p:cBhvr>
                                      <p:to>
                                        <p:strVal val="solid"/>
                                      </p:to>
                                    </p:set>
                                  </p:childTnLst>
                                </p:cTn>
                              </p:par>
                            </p:childTnLst>
                          </p:cTn>
                        </p:par>
                      </p:childTnLst>
                    </p:cTn>
                  </p:par>
                  <p:par>
                    <p:cTn id="51" fill="hold">
                      <p:stCondLst>
                        <p:cond delay="indefinite"/>
                      </p:stCondLst>
                      <p:childTnLst>
                        <p:par>
                          <p:cTn id="52" fill="hold">
                            <p:stCondLst>
                              <p:cond delay="0"/>
                            </p:stCondLst>
                            <p:childTnLst>
                              <p:par>
                                <p:cTn id="53" presetID="16" presetClass="emph" presetSubtype="0" fill="hold" nodeType="clickEffect">
                                  <p:stCondLst>
                                    <p:cond delay="0"/>
                                  </p:stCondLst>
                                  <p:iterate type="lt">
                                    <p:tmPct val="4000"/>
                                  </p:iterate>
                                  <p:childTnLst>
                                    <p:set>
                                      <p:cBhvr override="childStyle">
                                        <p:cTn id="54" dur="500" fill="hold"/>
                                        <p:tgtEl>
                                          <p:spTgt spid="3">
                                            <p:txEl>
                                              <p:pRg st="11" end="11"/>
                                            </p:txEl>
                                          </p:spTgt>
                                        </p:tgtEl>
                                        <p:attrNameLst>
                                          <p:attrName>style.color</p:attrName>
                                        </p:attrNameLst>
                                      </p:cBhvr>
                                      <p:to>
                                        <p:clrVal>
                                          <a:srgbClr val="FFFF00"/>
                                        </p:clrVal>
                                      </p:to>
                                    </p:set>
                                    <p:set>
                                      <p:cBhvr>
                                        <p:cTn id="55" dur="500" fill="hold"/>
                                        <p:tgtEl>
                                          <p:spTgt spid="3">
                                            <p:txEl>
                                              <p:pRg st="11" end="11"/>
                                            </p:txEl>
                                          </p:spTgt>
                                        </p:tgtEl>
                                        <p:attrNameLst>
                                          <p:attrName>fillcolor</p:attrName>
                                        </p:attrNameLst>
                                      </p:cBhvr>
                                      <p:to>
                                        <p:clrVal>
                                          <a:srgbClr val="FFFF00"/>
                                        </p:clrVal>
                                      </p:to>
                                    </p:set>
                                    <p:set>
                                      <p:cBhvr>
                                        <p:cTn id="56" dur="500" fill="hold"/>
                                        <p:tgtEl>
                                          <p:spTgt spid="3">
                                            <p:txEl>
                                              <p:pRg st="11" end="1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VIII / </a:t>
            </a:r>
            <a:r>
              <a:rPr lang="it-IT" sz="3100" b="1" i="0" u="none" strike="noStrike" baseline="0" dirty="0">
                <a:solidFill>
                  <a:srgbClr val="000000"/>
                </a:solidFill>
                <a:latin typeface="Frutiger Next Pro"/>
              </a:rPr>
              <a:t>SANZIONI </a:t>
            </a: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fontScale="92500" lnSpcReduction="10000"/>
          </a:bodyPr>
          <a:lstStyle/>
          <a:p>
            <a:pPr algn="just"/>
            <a:r>
              <a:rPr lang="it-IT" sz="1800" b="1" dirty="0">
                <a:solidFill>
                  <a:srgbClr val="000000"/>
                </a:solidFill>
                <a:latin typeface="Frutiger Next Pro"/>
              </a:rPr>
              <a:t>Art. 41 (Sanzioni)</a:t>
            </a:r>
          </a:p>
          <a:p>
            <a:pPr algn="just"/>
            <a:r>
              <a:rPr lang="it-IT" sz="1800" b="1" dirty="0">
                <a:solidFill>
                  <a:srgbClr val="000000"/>
                </a:solidFill>
                <a:latin typeface="Frutiger Next Pro"/>
              </a:rPr>
              <a:t>1. </a:t>
            </a:r>
            <a:r>
              <a:rPr lang="it-IT" sz="1800" dirty="0">
                <a:solidFill>
                  <a:srgbClr val="000000"/>
                </a:solidFill>
                <a:latin typeface="Frutiger Next Pro"/>
              </a:rPr>
              <a:t>Le sanzioni previste per le violazioni alle presenti norme, ai sensi della normativa vigente, sono:</a:t>
            </a:r>
          </a:p>
          <a:p>
            <a:pPr algn="just"/>
            <a:r>
              <a:rPr lang="it-IT" sz="1800" b="1" dirty="0">
                <a:solidFill>
                  <a:srgbClr val="000000"/>
                </a:solidFill>
                <a:latin typeface="Frutiger Next Pro"/>
              </a:rPr>
              <a:t>a) l’avvertimento : </a:t>
            </a:r>
            <a:r>
              <a:rPr lang="it-IT" sz="1800" dirty="0">
                <a:solidFill>
                  <a:srgbClr val="000000"/>
                </a:solidFill>
                <a:latin typeface="Frutiger Next Pro"/>
              </a:rPr>
              <a:t>consiste nel dimostrare al colpevole le mancanze commesse e nell’esortarlo a non ricadervi;</a:t>
            </a:r>
          </a:p>
          <a:p>
            <a:pPr algn="just"/>
            <a:r>
              <a:rPr lang="it-IT" sz="1800" b="1" dirty="0">
                <a:solidFill>
                  <a:srgbClr val="000000"/>
                </a:solidFill>
                <a:latin typeface="Frutiger Next Pro"/>
              </a:rPr>
              <a:t>b) la censura </a:t>
            </a:r>
            <a:r>
              <a:rPr lang="it-IT" sz="1800" dirty="0">
                <a:solidFill>
                  <a:srgbClr val="000000"/>
                </a:solidFill>
                <a:latin typeface="Frutiger Next Pro"/>
              </a:rPr>
              <a:t>: dichiarazione formale delle mancanze commesse e del biasimo incorso;</a:t>
            </a:r>
          </a:p>
          <a:p>
            <a:pPr algn="just"/>
            <a:r>
              <a:rPr lang="it-IT" sz="1800" b="1" dirty="0">
                <a:solidFill>
                  <a:srgbClr val="000000"/>
                </a:solidFill>
                <a:latin typeface="Frutiger Next Pro"/>
              </a:rPr>
              <a:t>c) la sospensione : </a:t>
            </a:r>
            <a:r>
              <a:rPr lang="it-IT" sz="1800" dirty="0">
                <a:solidFill>
                  <a:srgbClr val="000000"/>
                </a:solidFill>
                <a:latin typeface="Frutiger Next Pro"/>
              </a:rPr>
              <a:t>consiste nella esclusione temporanea dall’esercizio della professione per un periodo di tempo definito nel provvedimento e comunque non maggiore di sei mesi;</a:t>
            </a:r>
          </a:p>
          <a:p>
            <a:pPr algn="just"/>
            <a:r>
              <a:rPr lang="it-IT" sz="1800" b="1" dirty="0">
                <a:solidFill>
                  <a:srgbClr val="000000"/>
                </a:solidFill>
                <a:latin typeface="Frutiger Next Pro"/>
              </a:rPr>
              <a:t>d) la cancellazione </a:t>
            </a:r>
            <a:r>
              <a:rPr lang="it-IT" sz="1800" dirty="0">
                <a:solidFill>
                  <a:srgbClr val="000000"/>
                </a:solidFill>
                <a:latin typeface="Frutiger Next Pro"/>
              </a:rPr>
              <a:t>consiste nella esclusione dall’Albo.</a:t>
            </a:r>
          </a:p>
          <a:p>
            <a:pPr algn="just"/>
            <a:r>
              <a:rPr lang="it-IT" sz="1800" b="1" dirty="0">
                <a:solidFill>
                  <a:srgbClr val="000000"/>
                </a:solidFill>
                <a:latin typeface="Frutiger Next Pro"/>
              </a:rPr>
              <a:t>Sono fatte salve comunque, le sanzioni disposte dalle leggi dello Stato.</a:t>
            </a:r>
          </a:p>
          <a:p>
            <a:pPr algn="just"/>
            <a:r>
              <a:rPr lang="it-IT" sz="1800" b="1" dirty="0">
                <a:solidFill>
                  <a:srgbClr val="000000"/>
                </a:solidFill>
                <a:latin typeface="Frutiger Next Pro"/>
              </a:rPr>
              <a:t>2. Gli illeciti disciplinari condotti secondo l’intenzione e la recidività </a:t>
            </a:r>
            <a:r>
              <a:rPr lang="it-IT" sz="1800" dirty="0">
                <a:solidFill>
                  <a:srgbClr val="000000"/>
                </a:solidFill>
                <a:latin typeface="Frutiger Next Pro"/>
              </a:rPr>
              <a:t>costituiscono aggravanti e motivi di inasprimento della sanzione.</a:t>
            </a:r>
          </a:p>
          <a:p>
            <a:pPr algn="just"/>
            <a:r>
              <a:rPr lang="it-IT" sz="1800" b="1" dirty="0">
                <a:solidFill>
                  <a:srgbClr val="000000"/>
                </a:solidFill>
                <a:latin typeface="Frutiger Next Pro"/>
              </a:rPr>
              <a:t>3. La sospensione per un periodo superiore ai sei mesi e la cancellazione </a:t>
            </a:r>
            <a:r>
              <a:rPr lang="it-IT" sz="1800" dirty="0">
                <a:solidFill>
                  <a:srgbClr val="000000"/>
                </a:solidFill>
                <a:latin typeface="Frutiger Next Pro"/>
              </a:rPr>
              <a:t>saranno disposte nei casi previsti dalle leggi e nei casi di recidività, o di perdita dei diritti necessari per l’iscrizione all’albo.</a:t>
            </a:r>
          </a:p>
          <a:p>
            <a:pPr algn="just"/>
            <a:r>
              <a:rPr lang="it-IT" sz="1800" b="1" dirty="0">
                <a:solidFill>
                  <a:srgbClr val="000000"/>
                </a:solidFill>
                <a:latin typeface="Frutiger Next Pro"/>
              </a:rPr>
              <a:t>4. Ai sensi dell’art. 29 del D.P.R. n. 380/2001 Codice dell’edilizia </a:t>
            </a:r>
            <a:r>
              <a:rPr lang="it-IT" sz="1800" dirty="0">
                <a:solidFill>
                  <a:srgbClr val="000000"/>
                </a:solidFill>
                <a:latin typeface="Frutiger Next Pro"/>
              </a:rPr>
              <a:t>il professionista direttore dei lavori, riconosciuto responsabile di difformità o variazioni essenziali al permesso di costruire, è soggetto alla sanzione disciplinare della sospensione (da tre mesi a due anni). Rimane ferma, nel corso del procedimento disciplinare, la possibilità di verificare la sussistenza di circostanze attenuanti, tenendo conto dell’effettiva violazione.</a:t>
            </a:r>
          </a:p>
          <a:p>
            <a:pPr algn="just"/>
            <a:r>
              <a:rPr lang="it-IT" sz="1800" b="1" dirty="0">
                <a:solidFill>
                  <a:srgbClr val="000000"/>
                </a:solidFill>
                <a:latin typeface="Frutiger Next Pro"/>
              </a:rPr>
              <a:t>5. </a:t>
            </a:r>
            <a:r>
              <a:rPr lang="it-IT" sz="1800" dirty="0">
                <a:solidFill>
                  <a:schemeClr val="tx1"/>
                </a:solidFill>
                <a:latin typeface="Frutiger Next Pro"/>
              </a:rPr>
              <a:t>L’omissione, il ritardo, oltre il termine previsto dal Regolamento Generale di Previdenza di Inarcassa, e l’infedeltà della comunicazione annuale del reddito professionale dichiarato ai fini IRPEF e del volume d’affari ai fini IVA, non seguita da rettifica entro il medesimo predetto termine, costituiscono infrazione disciplinare. La seconda infrazione comporta la sospensione dall’Albo fino all’adempimento.</a:t>
            </a:r>
            <a:endParaRPr lang="it-IT" sz="1800" i="0" u="none" strike="noStrike" baseline="0" dirty="0">
              <a:solidFill>
                <a:schemeClr val="tx1"/>
              </a:solidFill>
              <a:latin typeface="Frutiger Next Pro"/>
            </a:endParaRPr>
          </a:p>
        </p:txBody>
      </p:sp>
    </p:spTree>
    <p:extLst>
      <p:ext uri="{BB962C8B-B14F-4D97-AF65-F5344CB8AC3E}">
        <p14:creationId xmlns:p14="http://schemas.microsoft.com/office/powerpoint/2010/main" val="182329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rgbClr val="FFFF00"/>
                                        </p:clrVal>
                                      </p:to>
                                    </p:set>
                                    <p:set>
                                      <p:cBhvr>
                                        <p:cTn id="7" dur="500" fill="hold"/>
                                        <p:tgtEl>
                                          <p:spTgt spid="3">
                                            <p:txEl>
                                              <p:pRg st="0" end="0"/>
                                            </p:txEl>
                                          </p:spTgt>
                                        </p:tgtEl>
                                        <p:attrNameLst>
                                          <p:attrName>fillcolor</p:attrName>
                                        </p:attrNameLst>
                                      </p:cBhvr>
                                      <p:to>
                                        <p:clrVal>
                                          <a:srgbClr val="FFFF00"/>
                                        </p:clrVal>
                                      </p:to>
                                    </p:set>
                                    <p:set>
                                      <p:cBhvr>
                                        <p:cTn id="8" dur="500"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1" end="1"/>
                                            </p:txEl>
                                          </p:spTgt>
                                        </p:tgtEl>
                                        <p:attrNameLst>
                                          <p:attrName>style.color</p:attrName>
                                        </p:attrNameLst>
                                      </p:cBhvr>
                                      <p:to>
                                        <p:clrVal>
                                          <a:srgbClr val="FFFF00"/>
                                        </p:clrVal>
                                      </p:to>
                                    </p:set>
                                    <p:set>
                                      <p:cBhvr>
                                        <p:cTn id="13" dur="500" fill="hold"/>
                                        <p:tgtEl>
                                          <p:spTgt spid="3">
                                            <p:txEl>
                                              <p:pRg st="1" end="1"/>
                                            </p:txEl>
                                          </p:spTgt>
                                        </p:tgtEl>
                                        <p:attrNameLst>
                                          <p:attrName>fillcolor</p:attrName>
                                        </p:attrNameLst>
                                      </p:cBhvr>
                                      <p:to>
                                        <p:clrVal>
                                          <a:srgbClr val="FFFF00"/>
                                        </p:clrVal>
                                      </p:to>
                                    </p:set>
                                    <p:set>
                                      <p:cBhvr>
                                        <p:cTn id="14" dur="500" fill="hold"/>
                                        <p:tgtEl>
                                          <p:spTgt spid="3">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2" end="2"/>
                                            </p:txEl>
                                          </p:spTgt>
                                        </p:tgtEl>
                                        <p:attrNameLst>
                                          <p:attrName>style.color</p:attrName>
                                        </p:attrNameLst>
                                      </p:cBhvr>
                                      <p:to>
                                        <p:clrVal>
                                          <a:srgbClr val="FFFF00"/>
                                        </p:clrVal>
                                      </p:to>
                                    </p:set>
                                    <p:set>
                                      <p:cBhvr>
                                        <p:cTn id="19" dur="500" fill="hold"/>
                                        <p:tgtEl>
                                          <p:spTgt spid="3">
                                            <p:txEl>
                                              <p:pRg st="2" end="2"/>
                                            </p:txEl>
                                          </p:spTgt>
                                        </p:tgtEl>
                                        <p:attrNameLst>
                                          <p:attrName>fillcolor</p:attrName>
                                        </p:attrNameLst>
                                      </p:cBhvr>
                                      <p:to>
                                        <p:clrVal>
                                          <a:srgbClr val="FFFF00"/>
                                        </p:clrVal>
                                      </p:to>
                                    </p:set>
                                    <p:set>
                                      <p:cBhvr>
                                        <p:cTn id="20" dur="500" fill="hold"/>
                                        <p:tgtEl>
                                          <p:spTgt spid="3">
                                            <p:txEl>
                                              <p:pRg st="2" end="2"/>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3" end="3"/>
                                            </p:txEl>
                                          </p:spTgt>
                                        </p:tgtEl>
                                        <p:attrNameLst>
                                          <p:attrName>style.color</p:attrName>
                                        </p:attrNameLst>
                                      </p:cBhvr>
                                      <p:to>
                                        <p:clrVal>
                                          <a:srgbClr val="FFFF00"/>
                                        </p:clrVal>
                                      </p:to>
                                    </p:set>
                                    <p:set>
                                      <p:cBhvr>
                                        <p:cTn id="25" dur="500" fill="hold"/>
                                        <p:tgtEl>
                                          <p:spTgt spid="3">
                                            <p:txEl>
                                              <p:pRg st="3" end="3"/>
                                            </p:txEl>
                                          </p:spTgt>
                                        </p:tgtEl>
                                        <p:attrNameLst>
                                          <p:attrName>fillcolor</p:attrName>
                                        </p:attrNameLst>
                                      </p:cBhvr>
                                      <p:to>
                                        <p:clrVal>
                                          <a:srgbClr val="FFFF00"/>
                                        </p:clrVal>
                                      </p:to>
                                    </p:set>
                                    <p:set>
                                      <p:cBhvr>
                                        <p:cTn id="26" dur="500" fill="hold"/>
                                        <p:tgtEl>
                                          <p:spTgt spid="3">
                                            <p:txEl>
                                              <p:pRg st="3" end="3"/>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4" end="4"/>
                                            </p:txEl>
                                          </p:spTgt>
                                        </p:tgtEl>
                                        <p:attrNameLst>
                                          <p:attrName>style.color</p:attrName>
                                        </p:attrNameLst>
                                      </p:cBhvr>
                                      <p:to>
                                        <p:clrVal>
                                          <a:srgbClr val="FFFF00"/>
                                        </p:clrVal>
                                      </p:to>
                                    </p:set>
                                    <p:set>
                                      <p:cBhvr>
                                        <p:cTn id="31" dur="500" fill="hold"/>
                                        <p:tgtEl>
                                          <p:spTgt spid="3">
                                            <p:txEl>
                                              <p:pRg st="4" end="4"/>
                                            </p:txEl>
                                          </p:spTgt>
                                        </p:tgtEl>
                                        <p:attrNameLst>
                                          <p:attrName>fillcolor</p:attrName>
                                        </p:attrNameLst>
                                      </p:cBhvr>
                                      <p:to>
                                        <p:clrVal>
                                          <a:srgbClr val="FFFF00"/>
                                        </p:clrVal>
                                      </p:to>
                                    </p:set>
                                    <p:set>
                                      <p:cBhvr>
                                        <p:cTn id="32" dur="500" fill="hold"/>
                                        <p:tgtEl>
                                          <p:spTgt spid="3">
                                            <p:txEl>
                                              <p:pRg st="4" end="4"/>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3">
                                            <p:txEl>
                                              <p:pRg st="5" end="5"/>
                                            </p:txEl>
                                          </p:spTgt>
                                        </p:tgtEl>
                                        <p:attrNameLst>
                                          <p:attrName>style.color</p:attrName>
                                        </p:attrNameLst>
                                      </p:cBhvr>
                                      <p:to>
                                        <p:clrVal>
                                          <a:srgbClr val="FFFF00"/>
                                        </p:clrVal>
                                      </p:to>
                                    </p:set>
                                    <p:set>
                                      <p:cBhvr>
                                        <p:cTn id="37" dur="500" fill="hold"/>
                                        <p:tgtEl>
                                          <p:spTgt spid="3">
                                            <p:txEl>
                                              <p:pRg st="5" end="5"/>
                                            </p:txEl>
                                          </p:spTgt>
                                        </p:tgtEl>
                                        <p:attrNameLst>
                                          <p:attrName>fillcolor</p:attrName>
                                        </p:attrNameLst>
                                      </p:cBhvr>
                                      <p:to>
                                        <p:clrVal>
                                          <a:srgbClr val="FFFF00"/>
                                        </p:clrVal>
                                      </p:to>
                                    </p:set>
                                    <p:set>
                                      <p:cBhvr>
                                        <p:cTn id="38" dur="500" fill="hold"/>
                                        <p:tgtEl>
                                          <p:spTgt spid="3">
                                            <p:txEl>
                                              <p:pRg st="5" end="5"/>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3">
                                            <p:txEl>
                                              <p:pRg st="6" end="6"/>
                                            </p:txEl>
                                          </p:spTgt>
                                        </p:tgtEl>
                                        <p:attrNameLst>
                                          <p:attrName>style.color</p:attrName>
                                        </p:attrNameLst>
                                      </p:cBhvr>
                                      <p:to>
                                        <p:clrVal>
                                          <a:srgbClr val="FFFF00"/>
                                        </p:clrVal>
                                      </p:to>
                                    </p:set>
                                    <p:set>
                                      <p:cBhvr>
                                        <p:cTn id="43" dur="500" fill="hold"/>
                                        <p:tgtEl>
                                          <p:spTgt spid="3">
                                            <p:txEl>
                                              <p:pRg st="6" end="6"/>
                                            </p:txEl>
                                          </p:spTgt>
                                        </p:tgtEl>
                                        <p:attrNameLst>
                                          <p:attrName>fillcolor</p:attrName>
                                        </p:attrNameLst>
                                      </p:cBhvr>
                                      <p:to>
                                        <p:clrVal>
                                          <a:srgbClr val="FFFF00"/>
                                        </p:clrVal>
                                      </p:to>
                                    </p:set>
                                    <p:set>
                                      <p:cBhvr>
                                        <p:cTn id="44" dur="500" fill="hold"/>
                                        <p:tgtEl>
                                          <p:spTgt spid="3">
                                            <p:txEl>
                                              <p:pRg st="6" end="6"/>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16" presetClass="emph" presetSubtype="0" fill="hold" nodeType="clickEffect">
                                  <p:stCondLst>
                                    <p:cond delay="0"/>
                                  </p:stCondLst>
                                  <p:iterate type="lt">
                                    <p:tmPct val="4000"/>
                                  </p:iterate>
                                  <p:childTnLst>
                                    <p:set>
                                      <p:cBhvr override="childStyle">
                                        <p:cTn id="48" dur="500" fill="hold"/>
                                        <p:tgtEl>
                                          <p:spTgt spid="3">
                                            <p:txEl>
                                              <p:pRg st="7" end="7"/>
                                            </p:txEl>
                                          </p:spTgt>
                                        </p:tgtEl>
                                        <p:attrNameLst>
                                          <p:attrName>style.color</p:attrName>
                                        </p:attrNameLst>
                                      </p:cBhvr>
                                      <p:to>
                                        <p:clrVal>
                                          <a:srgbClr val="FFFF00"/>
                                        </p:clrVal>
                                      </p:to>
                                    </p:set>
                                    <p:set>
                                      <p:cBhvr>
                                        <p:cTn id="49" dur="500" fill="hold"/>
                                        <p:tgtEl>
                                          <p:spTgt spid="3">
                                            <p:txEl>
                                              <p:pRg st="7" end="7"/>
                                            </p:txEl>
                                          </p:spTgt>
                                        </p:tgtEl>
                                        <p:attrNameLst>
                                          <p:attrName>fillcolor</p:attrName>
                                        </p:attrNameLst>
                                      </p:cBhvr>
                                      <p:to>
                                        <p:clrVal>
                                          <a:srgbClr val="FFFF00"/>
                                        </p:clrVal>
                                      </p:to>
                                    </p:set>
                                    <p:set>
                                      <p:cBhvr>
                                        <p:cTn id="50" dur="500" fill="hold"/>
                                        <p:tgtEl>
                                          <p:spTgt spid="3">
                                            <p:txEl>
                                              <p:pRg st="7" end="7"/>
                                            </p:txEl>
                                          </p:spTgt>
                                        </p:tgtEl>
                                        <p:attrNameLst>
                                          <p:attrName>fill.type</p:attrName>
                                        </p:attrNameLst>
                                      </p:cBhvr>
                                      <p:to>
                                        <p:strVal val="solid"/>
                                      </p:to>
                                    </p:set>
                                  </p:childTnLst>
                                </p:cTn>
                              </p:par>
                            </p:childTnLst>
                          </p:cTn>
                        </p:par>
                      </p:childTnLst>
                    </p:cTn>
                  </p:par>
                  <p:par>
                    <p:cTn id="51" fill="hold">
                      <p:stCondLst>
                        <p:cond delay="indefinite"/>
                      </p:stCondLst>
                      <p:childTnLst>
                        <p:par>
                          <p:cTn id="52" fill="hold">
                            <p:stCondLst>
                              <p:cond delay="0"/>
                            </p:stCondLst>
                            <p:childTnLst>
                              <p:par>
                                <p:cTn id="53" presetID="16" presetClass="emph" presetSubtype="0" fill="hold" nodeType="clickEffect">
                                  <p:stCondLst>
                                    <p:cond delay="0"/>
                                  </p:stCondLst>
                                  <p:iterate type="lt">
                                    <p:tmPct val="4000"/>
                                  </p:iterate>
                                  <p:childTnLst>
                                    <p:set>
                                      <p:cBhvr override="childStyle">
                                        <p:cTn id="54" dur="500" fill="hold"/>
                                        <p:tgtEl>
                                          <p:spTgt spid="3">
                                            <p:txEl>
                                              <p:pRg st="8" end="8"/>
                                            </p:txEl>
                                          </p:spTgt>
                                        </p:tgtEl>
                                        <p:attrNameLst>
                                          <p:attrName>style.color</p:attrName>
                                        </p:attrNameLst>
                                      </p:cBhvr>
                                      <p:to>
                                        <p:clrVal>
                                          <a:srgbClr val="FFFF00"/>
                                        </p:clrVal>
                                      </p:to>
                                    </p:set>
                                    <p:set>
                                      <p:cBhvr>
                                        <p:cTn id="55" dur="500" fill="hold"/>
                                        <p:tgtEl>
                                          <p:spTgt spid="3">
                                            <p:txEl>
                                              <p:pRg st="8" end="8"/>
                                            </p:txEl>
                                          </p:spTgt>
                                        </p:tgtEl>
                                        <p:attrNameLst>
                                          <p:attrName>fillcolor</p:attrName>
                                        </p:attrNameLst>
                                      </p:cBhvr>
                                      <p:to>
                                        <p:clrVal>
                                          <a:srgbClr val="FFFF00"/>
                                        </p:clrVal>
                                      </p:to>
                                    </p:set>
                                    <p:set>
                                      <p:cBhvr>
                                        <p:cTn id="56" dur="500" fill="hold"/>
                                        <p:tgtEl>
                                          <p:spTgt spid="3">
                                            <p:txEl>
                                              <p:pRg st="8" end="8"/>
                                            </p:txEl>
                                          </p:spTgt>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16" presetClass="emph" presetSubtype="0" fill="hold" nodeType="clickEffect">
                                  <p:stCondLst>
                                    <p:cond delay="0"/>
                                  </p:stCondLst>
                                  <p:iterate type="lt">
                                    <p:tmPct val="4000"/>
                                  </p:iterate>
                                  <p:childTnLst>
                                    <p:set>
                                      <p:cBhvr override="childStyle">
                                        <p:cTn id="60" dur="500" fill="hold"/>
                                        <p:tgtEl>
                                          <p:spTgt spid="3">
                                            <p:txEl>
                                              <p:pRg st="9" end="9"/>
                                            </p:txEl>
                                          </p:spTgt>
                                        </p:tgtEl>
                                        <p:attrNameLst>
                                          <p:attrName>style.color</p:attrName>
                                        </p:attrNameLst>
                                      </p:cBhvr>
                                      <p:to>
                                        <p:clrVal>
                                          <a:srgbClr val="FFFF00"/>
                                        </p:clrVal>
                                      </p:to>
                                    </p:set>
                                    <p:set>
                                      <p:cBhvr>
                                        <p:cTn id="61" dur="500" fill="hold"/>
                                        <p:tgtEl>
                                          <p:spTgt spid="3">
                                            <p:txEl>
                                              <p:pRg st="9" end="9"/>
                                            </p:txEl>
                                          </p:spTgt>
                                        </p:tgtEl>
                                        <p:attrNameLst>
                                          <p:attrName>fillcolor</p:attrName>
                                        </p:attrNameLst>
                                      </p:cBhvr>
                                      <p:to>
                                        <p:clrVal>
                                          <a:srgbClr val="FFFF00"/>
                                        </p:clrVal>
                                      </p:to>
                                    </p:set>
                                    <p:set>
                                      <p:cBhvr>
                                        <p:cTn id="62" dur="500" fill="hold"/>
                                        <p:tgtEl>
                                          <p:spTgt spid="3">
                                            <p:txEl>
                                              <p:pRg st="9" end="9"/>
                                            </p:txEl>
                                          </p:spTgt>
                                        </p:tgtEl>
                                        <p:attrNameLst>
                                          <p:attrName>fill.type</p:attrName>
                                        </p:attrNameLst>
                                      </p:cBhvr>
                                      <p:to>
                                        <p:strVal val="solid"/>
                                      </p:to>
                                    </p:set>
                                  </p:childTnLst>
                                </p:cTn>
                              </p:par>
                            </p:childTnLst>
                          </p:cTn>
                        </p:par>
                      </p:childTnLst>
                    </p:cTn>
                  </p:par>
                  <p:par>
                    <p:cTn id="63" fill="hold">
                      <p:stCondLst>
                        <p:cond delay="indefinite"/>
                      </p:stCondLst>
                      <p:childTnLst>
                        <p:par>
                          <p:cTn id="64" fill="hold">
                            <p:stCondLst>
                              <p:cond delay="0"/>
                            </p:stCondLst>
                            <p:childTnLst>
                              <p:par>
                                <p:cTn id="65" presetID="16" presetClass="emph" presetSubtype="0" fill="hold" nodeType="clickEffect">
                                  <p:stCondLst>
                                    <p:cond delay="0"/>
                                  </p:stCondLst>
                                  <p:iterate type="lt">
                                    <p:tmPct val="4000"/>
                                  </p:iterate>
                                  <p:childTnLst>
                                    <p:set>
                                      <p:cBhvr override="childStyle">
                                        <p:cTn id="66" dur="500" fill="hold"/>
                                        <p:tgtEl>
                                          <p:spTgt spid="3">
                                            <p:txEl>
                                              <p:pRg st="10" end="10"/>
                                            </p:txEl>
                                          </p:spTgt>
                                        </p:tgtEl>
                                        <p:attrNameLst>
                                          <p:attrName>style.color</p:attrName>
                                        </p:attrNameLst>
                                      </p:cBhvr>
                                      <p:to>
                                        <p:clrVal>
                                          <a:srgbClr val="FFFF00"/>
                                        </p:clrVal>
                                      </p:to>
                                    </p:set>
                                    <p:set>
                                      <p:cBhvr>
                                        <p:cTn id="67" dur="500" fill="hold"/>
                                        <p:tgtEl>
                                          <p:spTgt spid="3">
                                            <p:txEl>
                                              <p:pRg st="10" end="10"/>
                                            </p:txEl>
                                          </p:spTgt>
                                        </p:tgtEl>
                                        <p:attrNameLst>
                                          <p:attrName>fillcolor</p:attrName>
                                        </p:attrNameLst>
                                      </p:cBhvr>
                                      <p:to>
                                        <p:clrVal>
                                          <a:srgbClr val="FFFF00"/>
                                        </p:clrVal>
                                      </p:to>
                                    </p:set>
                                    <p:set>
                                      <p:cBhvr>
                                        <p:cTn id="68" dur="500" fill="hold"/>
                                        <p:tgtEl>
                                          <p:spTgt spid="3">
                                            <p:txEl>
                                              <p:pRg st="10" end="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r>
              <a:rPr lang="it-IT" sz="3100" b="0" i="0" u="none" strike="noStrike" baseline="0" dirty="0">
                <a:solidFill>
                  <a:srgbClr val="000000"/>
                </a:solidFill>
                <a:latin typeface="Frutiger Next Pro"/>
              </a:rPr>
              <a:t>Titolo IX / </a:t>
            </a:r>
            <a:r>
              <a:rPr lang="it-IT" sz="3100" b="1" i="0" u="none" strike="noStrike" baseline="0" dirty="0">
                <a:solidFill>
                  <a:srgbClr val="000000"/>
                </a:solidFill>
                <a:latin typeface="Frutiger Next Pro"/>
              </a:rPr>
              <a:t>DISPOSIZIONI TRANSITORIE E FINALI</a:t>
            </a: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lnSpcReduction="10000"/>
          </a:bodyPr>
          <a:lstStyle/>
          <a:p>
            <a:r>
              <a:rPr lang="it-IT" b="1" dirty="0"/>
              <a:t>Art. 42</a:t>
            </a:r>
            <a:endParaRPr lang="it-IT" dirty="0"/>
          </a:p>
          <a:p>
            <a:r>
              <a:rPr lang="it-IT" b="1" dirty="0"/>
              <a:t>(Disposizione finale)</a:t>
            </a:r>
            <a:endParaRPr lang="it-IT" dirty="0"/>
          </a:p>
          <a:p>
            <a:r>
              <a:rPr lang="it-IT" dirty="0"/>
              <a:t>Le disposizioni di cui ai Titoli III, IV e V costituiscono espressione dei principi generali contenuti nel presente Codice e non ne limitano l’ambito di applicazione.</a:t>
            </a:r>
          </a:p>
          <a:p>
            <a:endParaRPr lang="it-IT" dirty="0"/>
          </a:p>
          <a:p>
            <a:r>
              <a:rPr lang="it-IT" b="1" dirty="0"/>
              <a:t>Art. 43</a:t>
            </a:r>
            <a:endParaRPr lang="it-IT" dirty="0"/>
          </a:p>
          <a:p>
            <a:r>
              <a:rPr lang="it-IT" b="1" dirty="0"/>
              <a:t>(Aggiornamento del Codice deontologico)</a:t>
            </a:r>
            <a:endParaRPr lang="it-IT" dirty="0"/>
          </a:p>
          <a:p>
            <a:r>
              <a:rPr lang="it-IT" dirty="0"/>
              <a:t>Il Consiglio Nazionale delibera l’aggiornamento del presente Codice sulla base di sopravvenute disposizioni di legge e degli indirizzi consolidatisi.</a:t>
            </a:r>
          </a:p>
          <a:p>
            <a:endParaRPr lang="it-IT" dirty="0"/>
          </a:p>
          <a:p>
            <a:r>
              <a:rPr lang="it-IT" b="1" dirty="0"/>
              <a:t>Art. 44</a:t>
            </a:r>
            <a:endParaRPr lang="it-IT" dirty="0"/>
          </a:p>
          <a:p>
            <a:r>
              <a:rPr lang="it-IT" b="1" dirty="0"/>
              <a:t>(Entrata in vigore)</a:t>
            </a:r>
            <a:endParaRPr lang="it-IT" dirty="0"/>
          </a:p>
          <a:p>
            <a:r>
              <a:rPr lang="it-IT" dirty="0">
                <a:solidFill>
                  <a:schemeClr val="tx1"/>
                </a:solidFill>
              </a:rPr>
              <a:t>Le presenti norme entrano in vigore dal </a:t>
            </a:r>
            <a:r>
              <a:rPr lang="it-IT" b="1" dirty="0">
                <a:solidFill>
                  <a:schemeClr val="tx1"/>
                </a:solidFill>
              </a:rPr>
              <a:t>30 aprile 2021.</a:t>
            </a:r>
          </a:p>
          <a:p>
            <a:r>
              <a:rPr lang="it-IT" dirty="0">
                <a:solidFill>
                  <a:schemeClr val="tx1"/>
                </a:solidFill>
              </a:rPr>
              <a:t>Le presenti norme sono pubblicate sul sito www.awn.it e vengono diffuse da ciascun Ordine con pubblicazione sul proprio sito Internet istituzionale.</a:t>
            </a:r>
          </a:p>
        </p:txBody>
      </p:sp>
    </p:spTree>
    <p:extLst>
      <p:ext uri="{BB962C8B-B14F-4D97-AF65-F5344CB8AC3E}">
        <p14:creationId xmlns:p14="http://schemas.microsoft.com/office/powerpoint/2010/main" val="333158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style.color</p:attrName>
                                        </p:attrNameLst>
                                      </p:cBhvr>
                                      <p:to>
                                        <p:clrVal>
                                          <a:srgbClr val="FFFF00"/>
                                        </p:clrVal>
                                      </p:to>
                                    </p:set>
                                    <p:set>
                                      <p:cBhvr>
                                        <p:cTn id="7" dur="500" fill="hold"/>
                                        <p:tgtEl>
                                          <p:spTgt spid="3">
                                            <p:txEl>
                                              <p:pRg st="2" end="2"/>
                                            </p:txEl>
                                          </p:spTgt>
                                        </p:tgtEl>
                                        <p:attrNameLst>
                                          <p:attrName>fillcolor</p:attrName>
                                        </p:attrNameLst>
                                      </p:cBhvr>
                                      <p:to>
                                        <p:clrVal>
                                          <a:srgbClr val="FFFF00"/>
                                        </p:clrVal>
                                      </p:to>
                                    </p:set>
                                    <p:set>
                                      <p:cBhvr>
                                        <p:cTn id="8" dur="500" fill="hold"/>
                                        <p:tgtEl>
                                          <p:spTgt spid="3">
                                            <p:txEl>
                                              <p:pRg st="2" end="2"/>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6" end="6"/>
                                            </p:txEl>
                                          </p:spTgt>
                                        </p:tgtEl>
                                        <p:attrNameLst>
                                          <p:attrName>style.color</p:attrName>
                                        </p:attrNameLst>
                                      </p:cBhvr>
                                      <p:to>
                                        <p:clrVal>
                                          <a:srgbClr val="FFFF00"/>
                                        </p:clrVal>
                                      </p:to>
                                    </p:set>
                                    <p:set>
                                      <p:cBhvr>
                                        <p:cTn id="13" dur="500" fill="hold"/>
                                        <p:tgtEl>
                                          <p:spTgt spid="3">
                                            <p:txEl>
                                              <p:pRg st="6" end="6"/>
                                            </p:txEl>
                                          </p:spTgt>
                                        </p:tgtEl>
                                        <p:attrNameLst>
                                          <p:attrName>fillcolor</p:attrName>
                                        </p:attrNameLst>
                                      </p:cBhvr>
                                      <p:to>
                                        <p:clrVal>
                                          <a:srgbClr val="FFFF00"/>
                                        </p:clrVal>
                                      </p:to>
                                    </p:set>
                                    <p:set>
                                      <p:cBhvr>
                                        <p:cTn id="14" dur="500" fill="hold"/>
                                        <p:tgtEl>
                                          <p:spTgt spid="3">
                                            <p:txEl>
                                              <p:pRg st="6" end="6"/>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3">
                                            <p:txEl>
                                              <p:pRg st="10" end="10"/>
                                            </p:txEl>
                                          </p:spTgt>
                                        </p:tgtEl>
                                        <p:attrNameLst>
                                          <p:attrName>style.color</p:attrName>
                                        </p:attrNameLst>
                                      </p:cBhvr>
                                      <p:to>
                                        <p:clrVal>
                                          <a:srgbClr val="FFFF00"/>
                                        </p:clrVal>
                                      </p:to>
                                    </p:set>
                                    <p:set>
                                      <p:cBhvr>
                                        <p:cTn id="19" dur="500" fill="hold"/>
                                        <p:tgtEl>
                                          <p:spTgt spid="3">
                                            <p:txEl>
                                              <p:pRg st="10" end="10"/>
                                            </p:txEl>
                                          </p:spTgt>
                                        </p:tgtEl>
                                        <p:attrNameLst>
                                          <p:attrName>fillcolor</p:attrName>
                                        </p:attrNameLst>
                                      </p:cBhvr>
                                      <p:to>
                                        <p:clrVal>
                                          <a:srgbClr val="FFFF00"/>
                                        </p:clrVal>
                                      </p:to>
                                    </p:set>
                                    <p:set>
                                      <p:cBhvr>
                                        <p:cTn id="20" dur="500" fill="hold"/>
                                        <p:tgtEl>
                                          <p:spTgt spid="3">
                                            <p:txEl>
                                              <p:pRg st="10" end="10"/>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3">
                                            <p:txEl>
                                              <p:pRg st="11" end="11"/>
                                            </p:txEl>
                                          </p:spTgt>
                                        </p:tgtEl>
                                        <p:attrNameLst>
                                          <p:attrName>style.color</p:attrName>
                                        </p:attrNameLst>
                                      </p:cBhvr>
                                      <p:to>
                                        <p:clrVal>
                                          <a:srgbClr val="FFFF00"/>
                                        </p:clrVal>
                                      </p:to>
                                    </p:set>
                                    <p:set>
                                      <p:cBhvr>
                                        <p:cTn id="25" dur="500" fill="hold"/>
                                        <p:tgtEl>
                                          <p:spTgt spid="3">
                                            <p:txEl>
                                              <p:pRg st="11" end="11"/>
                                            </p:txEl>
                                          </p:spTgt>
                                        </p:tgtEl>
                                        <p:attrNameLst>
                                          <p:attrName>fillcolor</p:attrName>
                                        </p:attrNameLst>
                                      </p:cBhvr>
                                      <p:to>
                                        <p:clrVal>
                                          <a:srgbClr val="FFFF00"/>
                                        </p:clrVal>
                                      </p:to>
                                    </p:set>
                                    <p:set>
                                      <p:cBhvr>
                                        <p:cTn id="26" dur="500" fill="hold"/>
                                        <p:tgtEl>
                                          <p:spTgt spid="3">
                                            <p:txEl>
                                              <p:pRg st="11" end="11"/>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3">
                                            <p:txEl>
                                              <p:pRg st="10" end="10"/>
                                            </p:txEl>
                                          </p:spTgt>
                                        </p:tgtEl>
                                        <p:attrNameLst>
                                          <p:attrName>style.color</p:attrName>
                                        </p:attrNameLst>
                                      </p:cBhvr>
                                      <p:to>
                                        <p:clrVal>
                                          <a:schemeClr val="accent2"/>
                                        </p:clrVal>
                                      </p:to>
                                    </p:set>
                                    <p:set>
                                      <p:cBhvr>
                                        <p:cTn id="31" dur="500" fill="hold"/>
                                        <p:tgtEl>
                                          <p:spTgt spid="3">
                                            <p:txEl>
                                              <p:pRg st="10" end="10"/>
                                            </p:txEl>
                                          </p:spTgt>
                                        </p:tgtEl>
                                        <p:attrNameLst>
                                          <p:attrName>fillcolor</p:attrName>
                                        </p:attrNameLst>
                                      </p:cBhvr>
                                      <p:to>
                                        <p:clrVal>
                                          <a:schemeClr val="accent2"/>
                                        </p:clrVal>
                                      </p:to>
                                    </p:set>
                                    <p:set>
                                      <p:cBhvr>
                                        <p:cTn id="32" dur="500" fill="hold"/>
                                        <p:tgtEl>
                                          <p:spTgt spid="3">
                                            <p:txEl>
                                              <p:pRg st="10" end="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0"/>
            <a:ext cx="8534400" cy="1507067"/>
          </a:xfrm>
        </p:spPr>
        <p:txBody>
          <a:bodyPr/>
          <a:lstStyle/>
          <a:p>
            <a:r>
              <a:rPr lang="it-IT" sz="1800" b="0" i="0" u="none" strike="noStrike" baseline="0" dirty="0">
                <a:latin typeface="Frutiger Next Pro Medium"/>
              </a:rPr>
              <a:t>Committenza</a:t>
            </a:r>
            <a:br>
              <a:rPr lang="it-IT" sz="1800" b="0" i="0" u="none" strike="noStrike" baseline="0" dirty="0">
                <a:latin typeface="Frutiger Next Pro Medium"/>
              </a:rPr>
            </a:br>
            <a:r>
              <a:rPr lang="it-IT" sz="1800" b="0" i="0" u="none" strike="noStrike" baseline="0" dirty="0">
                <a:latin typeface="Frutiger Next Pro Medium"/>
              </a:rPr>
              <a:t>autonomia di giudizio</a:t>
            </a:r>
            <a:br>
              <a:rPr lang="it-IT" sz="1800" b="0" i="0" u="none" strike="noStrike" baseline="0" dirty="0">
                <a:latin typeface="Frutiger Next Pro Medium"/>
              </a:rPr>
            </a:br>
            <a:r>
              <a:rPr lang="it-IT" sz="1800" b="0" i="0" u="none" strike="noStrike" baseline="0" dirty="0">
                <a:latin typeface="Frutiger Next Pro Medium"/>
              </a:rPr>
              <a:t>ruolo sociale</a:t>
            </a: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71122" y="1711157"/>
            <a:ext cx="8760577" cy="4162480"/>
          </a:xfrm>
        </p:spPr>
        <p:txBody>
          <a:bodyPr>
            <a:normAutofit fontScale="92500" lnSpcReduction="20000"/>
          </a:bodyPr>
          <a:lstStyle/>
          <a:p>
            <a:pPr algn="just"/>
            <a:r>
              <a:rPr lang="it-IT" sz="1800" b="0" i="0" u="none" strike="noStrike" baseline="0" dirty="0">
                <a:solidFill>
                  <a:srgbClr val="000000"/>
                </a:solidFill>
                <a:latin typeface="Frutiger Next Pro"/>
              </a:rPr>
              <a:t>Il Professionista rende la sua opera per realizzare le esigenze del proprio Committente, fornendo il sapere e l’assistenza tecnica necessari; promuove una trasformazione degli spazi che tenga conto del patrimonio culturale e architettonico, salvaguardando gli equilibri naturali e garantendo la sicurezza delle persone e la qualità della vita dell’utente finale, nell’ambito delle rispettive competenze. </a:t>
            </a:r>
          </a:p>
          <a:p>
            <a:pPr algn="just"/>
            <a:r>
              <a:rPr lang="it-IT" sz="1800" b="0" i="0" u="none" strike="noStrike" baseline="0" dirty="0">
                <a:solidFill>
                  <a:srgbClr val="000000"/>
                </a:solidFill>
                <a:latin typeface="Frutiger Next Pro"/>
              </a:rPr>
              <a:t>Per poter svolgere al meglio il suo compito, il Professionista ha il dovere di conservare la propria autonomia di giudizio e di difenderla da condizionamenti esterni di qualunque natura. Con la sua firma, dichiara e rivendica la responsabilità, intellettuale e tecnica, della prestazione espressa. </a:t>
            </a:r>
          </a:p>
          <a:p>
            <a:pPr algn="just"/>
            <a:r>
              <a:rPr lang="it-IT" sz="1800" b="0" i="0" u="none" strike="noStrike" baseline="0" dirty="0">
                <a:solidFill>
                  <a:srgbClr val="000000"/>
                </a:solidFill>
                <a:latin typeface="Frutiger Next Pro"/>
              </a:rPr>
              <a:t>Il ruolo riconosciutogli dalla Società richiede che il Professionista curi la propria formazione, conservando e accrescendo il sapere con particolare riferimento ai settori nei quali è svolta l’attività, in modo da comprendere l’ambiente, i luoghi e le relazioni economiche, sociali e culturali. </a:t>
            </a:r>
          </a:p>
          <a:p>
            <a:pPr algn="just"/>
            <a:r>
              <a:rPr lang="it-IT" sz="1800" b="0" i="0" u="none" strike="noStrike" baseline="0" dirty="0">
                <a:solidFill>
                  <a:srgbClr val="000000"/>
                </a:solidFill>
                <a:latin typeface="Frutiger Next Pro"/>
              </a:rPr>
              <a:t>Il Codice Deontologico è destinato a garantire il corretto svolgimento della professione e, per il suo tramite, alla compiuta realizzazione del compito che la Società affida all’Architetto, Pianificatore, Paesaggista, Conservatore, Architetto Iunior e Pianificatore Iunior. </a:t>
            </a:r>
            <a:r>
              <a:rPr lang="it-IT" sz="1600" dirty="0"/>
              <a:t>. </a:t>
            </a:r>
          </a:p>
          <a:p>
            <a:endParaRPr lang="it-IT" sz="1100" dirty="0"/>
          </a:p>
        </p:txBody>
      </p:sp>
    </p:spTree>
    <p:extLst>
      <p:ext uri="{BB962C8B-B14F-4D97-AF65-F5344CB8AC3E}">
        <p14:creationId xmlns:p14="http://schemas.microsoft.com/office/powerpoint/2010/main" val="387270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758435"/>
          </a:xfrm>
        </p:spPr>
        <p:txBody>
          <a:bodyPr>
            <a:normAutofit fontScale="90000"/>
          </a:bodyPr>
          <a:lstStyle/>
          <a:p>
            <a:br>
              <a:rPr lang="it-IT" sz="2400" b="0" i="0" u="none" strike="noStrike" baseline="0" dirty="0">
                <a:latin typeface="Frutiger Next Pro Medium"/>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589994"/>
            <a:ext cx="10924635" cy="6063915"/>
          </a:xfrm>
        </p:spPr>
        <p:txBody>
          <a:bodyPr>
            <a:normAutofit/>
          </a:bodyPr>
          <a:lstStyle/>
          <a:p>
            <a:r>
              <a:rPr lang="it-IT" sz="4800" i="1" dirty="0">
                <a:solidFill>
                  <a:schemeClr val="bg1"/>
                </a:solidFill>
                <a:latin typeface="-apple-system"/>
              </a:rPr>
              <a:t>Grazie per l’attenzione….</a:t>
            </a:r>
            <a:r>
              <a:rPr lang="it-IT" sz="4800" b="1" i="1" dirty="0">
                <a:solidFill>
                  <a:srgbClr val="FFFF00"/>
                </a:solidFill>
                <a:latin typeface="-apple-system"/>
              </a:rPr>
              <a:t>.</a:t>
            </a:r>
          </a:p>
        </p:txBody>
      </p:sp>
    </p:spTree>
    <p:extLst>
      <p:ext uri="{BB962C8B-B14F-4D97-AF65-F5344CB8AC3E}">
        <p14:creationId xmlns:p14="http://schemas.microsoft.com/office/powerpoint/2010/main" val="1745985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400" b="0" i="0" u="none" strike="noStrike" baseline="0" dirty="0">
                <a:latin typeface="Frutiger Next Pro Medium"/>
              </a:rPr>
              <a:t>Committenza</a:t>
            </a:r>
            <a:br>
              <a:rPr lang="it-IT" sz="2400" b="0" i="0" u="none" strike="noStrike" baseline="0" dirty="0">
                <a:latin typeface="Frutiger Next Pro Medium"/>
              </a:rPr>
            </a:br>
            <a:r>
              <a:rPr lang="it-IT" sz="2400" b="0" i="0" u="none" strike="noStrike" baseline="0" dirty="0">
                <a:latin typeface="Frutiger Next Pro Medium"/>
              </a:rPr>
              <a:t>credibilità</a:t>
            </a:r>
            <a:br>
              <a:rPr lang="it-IT" sz="2400" b="0" i="0" u="none" strike="noStrike" baseline="0" dirty="0">
                <a:latin typeface="Frutiger Next Pro Medium"/>
              </a:rPr>
            </a:br>
            <a:r>
              <a:rPr lang="it-IT" sz="2400" b="0" i="0" u="none" strike="noStrike" baseline="0" dirty="0">
                <a:latin typeface="Frutiger Next Pro Medium"/>
              </a:rPr>
              <a:t>ruolo</a:t>
            </a:r>
            <a:br>
              <a:rPr lang="it-IT" sz="1800" b="0" i="0" u="none" strike="noStrike" baseline="0" dirty="0">
                <a:latin typeface="Frutiger Next Pro Medium"/>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1251285"/>
            <a:ext cx="9282741" cy="4655998"/>
          </a:xfrm>
        </p:spPr>
        <p:txBody>
          <a:bodyPr>
            <a:normAutofit/>
          </a:bodyPr>
          <a:lstStyle/>
          <a:p>
            <a:pPr algn="just"/>
            <a:r>
              <a:rPr lang="it-IT" b="0" i="0" u="none" strike="noStrike" baseline="0" dirty="0">
                <a:solidFill>
                  <a:srgbClr val="000000"/>
                </a:solidFill>
                <a:latin typeface="Frutiger Next Pro"/>
              </a:rPr>
              <a:t>Il rapporto con il Committente, si basa sulla fiducia, si connota in senso personale e sociale, ed è aspettativa di un comportamento corretto e cooperativo basato su standard e regole comunemente condivise. Tale aspettativa si fonda sulla conoscenza diretta del professionista, ma anche e soprattutto sull’affidabilità della categoria alla quale appartiene. </a:t>
            </a:r>
          </a:p>
          <a:p>
            <a:pPr algn="just"/>
            <a:r>
              <a:rPr lang="it-IT" b="0" i="0" u="none" strike="noStrike" baseline="0" dirty="0">
                <a:solidFill>
                  <a:srgbClr val="000000"/>
                </a:solidFill>
                <a:latin typeface="Frutiger Next Pro"/>
              </a:rPr>
              <a:t>La regola deontologica rende prevedibili e coercibili i comportamenti dei singoli professionisti costruendo così l’affidabilità di una categoria e, quindi, la sua credibilità. </a:t>
            </a:r>
          </a:p>
          <a:p>
            <a:pPr algn="just"/>
            <a:r>
              <a:rPr lang="it-IT" b="0" i="0" u="none" strike="noStrike" baseline="0" dirty="0">
                <a:solidFill>
                  <a:srgbClr val="000000"/>
                </a:solidFill>
                <a:latin typeface="Frutiger Next Pro"/>
              </a:rPr>
              <a:t>La credibilità si fonda su una corretta condotta professionale e si alimenta nella capacità del Professionista di essere all’altezza del ruolo che la Società gli affida. Il Codice deontologico tutela la categoria quale patrimonio che l’Architetto, il Pianificatore, il Paesaggista, il Conservatore, l’Architetto Iunior e il Pianificatore Iunior deve preservare per un corretto rapporto con il Committente e per mantenere la fiducia che la Società ripone in ciascuna figura professionale.</a:t>
            </a:r>
            <a:endParaRPr lang="it-IT" dirty="0"/>
          </a:p>
        </p:txBody>
      </p:sp>
    </p:spTree>
    <p:extLst>
      <p:ext uri="{BB962C8B-B14F-4D97-AF65-F5344CB8AC3E}">
        <p14:creationId xmlns:p14="http://schemas.microsoft.com/office/powerpoint/2010/main" val="3654210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400" b="0" i="0" u="none" strike="noStrike" baseline="0" dirty="0">
                <a:latin typeface="Frutiger Next Pro Medium"/>
              </a:rPr>
              <a:t>Titolo I / PRINCIPI GENERALI</a:t>
            </a: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9282741" cy="5618747"/>
          </a:xfrm>
        </p:spPr>
        <p:txBody>
          <a:bodyPr>
            <a:normAutofit fontScale="92500" lnSpcReduction="20000"/>
          </a:bodyPr>
          <a:lstStyle/>
          <a:p>
            <a:pPr algn="just"/>
            <a:r>
              <a:rPr lang="it-IT" sz="1800" b="1" i="0" u="none" strike="noStrike" baseline="0" dirty="0">
                <a:solidFill>
                  <a:srgbClr val="000000"/>
                </a:solidFill>
                <a:latin typeface="Frutiger Next Pro"/>
              </a:rPr>
              <a:t>Art. 1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(Finalità e ambito di applicazione) </a:t>
            </a:r>
            <a:endParaRPr lang="it-IT" sz="1800" b="0" i="0" u="none" strike="noStrike" baseline="0" dirty="0">
              <a:solidFill>
                <a:srgbClr val="000000"/>
              </a:solidFill>
              <a:latin typeface="Frutiger Next Pro"/>
            </a:endParaRPr>
          </a:p>
          <a:p>
            <a:r>
              <a:rPr lang="it-IT" sz="2200" b="0" i="0" u="none" strike="noStrike" baseline="0" dirty="0">
                <a:solidFill>
                  <a:schemeClr val="bg1"/>
                </a:solidFill>
                <a:latin typeface="Frutiger Next Pro"/>
              </a:rPr>
              <a:t>Il presente Codice si applica agli Architetti, Pianificatori, Paesaggisti, Conservatori, Architetti Iunior e Pianificatori Iunior, indicati per brevità nel presente Codice “Professionista” o “Professionisti”, iscritti nelle rispettive sezioni e settori degli Albi, ferme restando le competenze professionali previste dalle vigenti disposizioni di legge ed ogni altra normativa vigente che individua una specifica figura professionale. </a:t>
            </a:r>
          </a:p>
          <a:p>
            <a:r>
              <a:rPr lang="it-IT" sz="2200" b="0" i="0" u="none" strike="noStrike" baseline="0" dirty="0">
                <a:solidFill>
                  <a:schemeClr val="bg1"/>
                </a:solidFill>
                <a:latin typeface="Frutiger Next Pro"/>
              </a:rPr>
              <a:t>Il presente Codice è l’emanazione di norme di etica professionale che tutti gli iscritti all’albo debbono conoscere, riconoscere ed osservare e si applica ai Professionisti iscritti all’albo nell’esercizio a titolo individuale, associato o societario, dell’attività professionale libera o dipendente a presidio dei valori e interessi generali connessi all’esercizio professionale e nel rispetto dell’Art. 2233 Codice Civile. Ogni professionista ha l’obbligo di osservare sia il testo che lo spirito del Codice deontologico nonché di ogni altra legge che governi l’esercizio della professione nel superiore interesse sociale. A tal fine il Professionista, deve conformare la propria condotta ai principi e ai doveri di cui al Titolo II. </a:t>
            </a:r>
          </a:p>
          <a:p>
            <a:r>
              <a:rPr lang="it-IT" sz="2200" b="0" i="0" u="none" strike="noStrike" baseline="0" dirty="0">
                <a:solidFill>
                  <a:schemeClr val="bg1"/>
                </a:solidFill>
                <a:latin typeface="Frutiger Next Pro"/>
              </a:rPr>
              <a:t>Ove la prestazione sia resa all’estero, il Professionista, è tenuto al rispetto delle presenti norme deontologiche, nonché di quelle applicabili nel paese in cui si svolge la prestazione, se esistenti. </a:t>
            </a:r>
          </a:p>
        </p:txBody>
      </p:sp>
    </p:spTree>
    <p:extLst>
      <p:ext uri="{BB962C8B-B14F-4D97-AF65-F5344CB8AC3E}">
        <p14:creationId xmlns:p14="http://schemas.microsoft.com/office/powerpoint/2010/main" val="4275116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400" b="0" i="0" u="none" strike="noStrike" baseline="0" dirty="0">
                <a:solidFill>
                  <a:srgbClr val="000000"/>
                </a:solidFill>
                <a:latin typeface="Frutiger Next Pro"/>
              </a:rPr>
              <a:t>Titolo II / </a:t>
            </a:r>
            <a:r>
              <a:rPr lang="it-IT" sz="2400" b="1" i="0" u="none" strike="noStrike" baseline="0" dirty="0">
                <a:solidFill>
                  <a:srgbClr val="000000"/>
                </a:solidFill>
                <a:latin typeface="Frutiger Next Pro"/>
              </a:rPr>
              <a:t>DOVERI GENERALI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9282741" cy="5618747"/>
          </a:xfrm>
        </p:spPr>
        <p:txBody>
          <a:bodyPr>
            <a:normAutofit fontScale="92500"/>
          </a:bodyPr>
          <a:lstStyle/>
          <a:p>
            <a:pPr algn="just"/>
            <a:r>
              <a:rPr lang="it-IT" sz="1800" b="1" i="0" u="none" strike="noStrike" baseline="0" dirty="0">
                <a:solidFill>
                  <a:srgbClr val="000000"/>
                </a:solidFill>
                <a:latin typeface="Frutiger Next Pro"/>
              </a:rPr>
              <a:t>Art. 2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(Professionalità specifica)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Costituisce comportamento disciplinarmente rilevante, l’uso di un titolo professionale non conseguito. </a:t>
            </a:r>
          </a:p>
          <a:p>
            <a:r>
              <a:rPr lang="it-IT" sz="1800" b="0" i="0" u="none" strike="noStrike" baseline="0" dirty="0">
                <a:solidFill>
                  <a:srgbClr val="000000"/>
                </a:solidFill>
                <a:latin typeface="Frutiger Next Pro"/>
              </a:rPr>
              <a:t>Il Professionista deve conformare la sua attività al principio di professionalità specifica, qualunque sia la forma che regola l’incarico professionale. </a:t>
            </a:r>
          </a:p>
          <a:p>
            <a:r>
              <a:rPr lang="it-IT" sz="1800" b="0" i="0" u="none" strike="noStrike" baseline="0" dirty="0">
                <a:solidFill>
                  <a:srgbClr val="000000"/>
                </a:solidFill>
                <a:latin typeface="Frutiger Next Pro"/>
              </a:rPr>
              <a:t>Ove non esegua personalmente la prestazione, il ricorso a collaboratori e, più in generale l’utilizzazione di una stabile organizzazione, deve avvenire sotto la propria direzione e responsabilità. </a:t>
            </a:r>
          </a:p>
          <a:p>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Art. 3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(Obblighi nei confronti del pubblico interesse)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Il Professionista ha l’obbligo di salvaguardare e sviluppare il sistema dei valori e il patrimonio culturale e naturalistico della comunità all’interno della quale opera. </a:t>
            </a:r>
          </a:p>
          <a:p>
            <a:r>
              <a:rPr lang="it-IT" sz="1800" b="0" i="0" u="none" strike="noStrike" baseline="0" dirty="0">
                <a:solidFill>
                  <a:srgbClr val="000000"/>
                </a:solidFill>
                <a:latin typeface="Frutiger Next Pro"/>
              </a:rPr>
              <a:t>Il Professionista, nell’esercizio della propria attività professionale, deve rispettarne la rispondenza alle norme di legge e regolamentari, di qualsiasi fonte e gerarchia, alle prescrizioni degli strumenti urbanistici ed edilizi e alle modalità esecutive più appropriate allo svolgimento dell’attività. </a:t>
            </a:r>
          </a:p>
        </p:txBody>
      </p:sp>
    </p:spTree>
    <p:extLst>
      <p:ext uri="{BB962C8B-B14F-4D97-AF65-F5344CB8AC3E}">
        <p14:creationId xmlns:p14="http://schemas.microsoft.com/office/powerpoint/2010/main" val="207787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400" b="0" i="0" u="none" strike="noStrike" baseline="0" dirty="0">
                <a:solidFill>
                  <a:srgbClr val="000000"/>
                </a:solidFill>
                <a:latin typeface="Frutiger Next Pro"/>
              </a:rPr>
              <a:t>Titolo II / </a:t>
            </a:r>
            <a:r>
              <a:rPr lang="it-IT" sz="2400" b="1" i="0" u="none" strike="noStrike" baseline="0" dirty="0">
                <a:solidFill>
                  <a:srgbClr val="000000"/>
                </a:solidFill>
                <a:latin typeface="Frutiger Next Pro"/>
              </a:rPr>
              <a:t>DOVERI GENERALI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9282741" cy="5618747"/>
          </a:xfrm>
        </p:spPr>
        <p:txBody>
          <a:bodyPr>
            <a:normAutofit fontScale="92500" lnSpcReduction="10000"/>
          </a:bodyPr>
          <a:lstStyle/>
          <a:p>
            <a:pPr algn="just"/>
            <a:r>
              <a:rPr lang="it-IT" sz="1800" b="1" i="0" u="none" strike="noStrike" baseline="0" dirty="0">
                <a:solidFill>
                  <a:srgbClr val="000000"/>
                </a:solidFill>
                <a:latin typeface="Frutiger Next Pro"/>
              </a:rPr>
              <a:t>Art. 4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(Obblighi nei confronti della professione)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L’iscrizione all’albo costituisce presupposto per l’esercizio dell’attività professionale e per l’utilizzo del relativo titolo. </a:t>
            </a:r>
          </a:p>
          <a:p>
            <a:r>
              <a:rPr lang="it-IT" sz="1800" b="0" i="0" u="none" strike="noStrike" baseline="0" dirty="0">
                <a:solidFill>
                  <a:srgbClr val="000000"/>
                </a:solidFill>
                <a:latin typeface="Frutiger Next Pro"/>
              </a:rPr>
              <a:t>Costituisce illecito disciplinare, anche ai sensi del successivo art. 5, l’attività esercitata in periodo di sospensione, l’uso di un titolo professionale non conseguito e l’uso improprio di titoli. </a:t>
            </a:r>
          </a:p>
          <a:p>
            <a:r>
              <a:rPr lang="it-IT" sz="1800" b="0" i="0" u="none" strike="noStrike" baseline="0" dirty="0">
                <a:solidFill>
                  <a:srgbClr val="000000"/>
                </a:solidFill>
                <a:latin typeface="Frutiger Next Pro"/>
              </a:rPr>
              <a:t>Costituisce illecito disciplinare il comportamento del Professionista che agevoli, o in qualsiasi altro modo diretto o indiretto, renda possibile a soggetti non abilitati, cancellati o sospesi, l’esercizio abusivo della professione o consenta che tali soggetti ne possano ricavare benefici economici. </a:t>
            </a:r>
          </a:p>
          <a:p>
            <a:r>
              <a:rPr lang="it-IT" sz="1800" b="0" i="0" u="none" strike="noStrike" baseline="0" dirty="0">
                <a:solidFill>
                  <a:srgbClr val="000000"/>
                </a:solidFill>
                <a:latin typeface="Frutiger Next Pro"/>
              </a:rPr>
              <a:t>Costituisce illecito disciplinare abbinare la propria firma a quella di altri professionisti o persone non autorizzate dalla legge ad assumere identiche mansioni o responsabilità senza l’indicazione analitica delle specifiche prestazioni di cui si assume personalmente la direzione e la responsabilità. </a:t>
            </a:r>
          </a:p>
          <a:p>
            <a:r>
              <a:rPr lang="it-IT" sz="1800" b="0" i="0" u="none" strike="noStrike" baseline="0" dirty="0">
                <a:solidFill>
                  <a:srgbClr val="000000"/>
                </a:solidFill>
                <a:latin typeface="Frutiger Next Pro"/>
              </a:rPr>
              <a:t>Il professionista ha l’obbligo di comunicare tempestivamente i propri dati personali e quelli dell’attività professionale, compreso il proprio indirizzo di posta elettronica certificata, all’Ordine presso cui è iscritto, nonché qualsiasi variazione degli stessi o modifica dei requisiti di legge che ne hanno permesso l’iscrizione all’Albo. L’iscritto ha l’obbligo di comunicare all’Ordine eventuali sentenze di condanna subite e passate in giudicato o sentenze di patteggiamento. </a:t>
            </a:r>
          </a:p>
          <a:p>
            <a:r>
              <a:rPr lang="it-IT" sz="1800" b="0" i="0" u="none" strike="noStrike" baseline="0" dirty="0">
                <a:solidFill>
                  <a:srgbClr val="000000"/>
                </a:solidFill>
                <a:latin typeface="Frutiger Next Pro"/>
              </a:rPr>
              <a:t>Costituisce illecito disciplinare il mancato pagamento, anche di una sola annualità, del contributo annuo dovuto dagli iscritti all’Ordine.</a:t>
            </a:r>
          </a:p>
        </p:txBody>
      </p:sp>
    </p:spTree>
    <p:extLst>
      <p:ext uri="{BB962C8B-B14F-4D97-AF65-F5344CB8AC3E}">
        <p14:creationId xmlns:p14="http://schemas.microsoft.com/office/powerpoint/2010/main" val="235310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400" b="0" i="0" u="none" strike="noStrike" baseline="0" dirty="0">
                <a:solidFill>
                  <a:srgbClr val="000000"/>
                </a:solidFill>
                <a:latin typeface="Frutiger Next Pro"/>
              </a:rPr>
              <a:t>Titolo II / </a:t>
            </a:r>
            <a:r>
              <a:rPr lang="it-IT" sz="2400" b="1" i="0" u="none" strike="noStrike" baseline="0" dirty="0">
                <a:solidFill>
                  <a:srgbClr val="000000"/>
                </a:solidFill>
                <a:latin typeface="Frutiger Next Pro"/>
              </a:rPr>
              <a:t>DOVERI GENERALI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10924635" cy="5618747"/>
          </a:xfrm>
        </p:spPr>
        <p:txBody>
          <a:bodyPr>
            <a:normAutofit fontScale="85000" lnSpcReduction="10000"/>
          </a:bodyPr>
          <a:lstStyle/>
          <a:p>
            <a:pPr algn="just"/>
            <a:r>
              <a:rPr lang="it-IT" sz="1800" b="1" i="0" u="none" strike="noStrike" baseline="0" dirty="0">
                <a:solidFill>
                  <a:srgbClr val="000000"/>
                </a:solidFill>
                <a:latin typeface="Frutiger Next Pro"/>
              </a:rPr>
              <a:t>Art. 5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(Lealtà e correttezza)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Il Professionista deve basare sulla lealtà e correttezza i rapporti e lo svolgimento della sua attività nei confronti del proprio Ordine professionale, del committente, dei colleghi e dei terzi a qualunque titolo coinvolti. </a:t>
            </a:r>
          </a:p>
          <a:p>
            <a:r>
              <a:rPr lang="it-IT" sz="1800" b="0" i="0" u="none" strike="noStrike" baseline="0" dirty="0">
                <a:solidFill>
                  <a:srgbClr val="000000"/>
                </a:solidFill>
                <a:latin typeface="Frutiger Next Pro"/>
              </a:rPr>
              <a:t>Il Professionista non deve in nessun caso, attribuirsi la paternità del lavoro compiuto da altri. L’inosservanza di tale norma costituisce Illecito disciplinare. Non deve altresì citare o fornire documentazione atta a fare apparire come esclusivamente propria un’opera progettata in collaborazione con altri colleghi professionisti, senza indicarne i nominativi e le specifiche mansioni svolte </a:t>
            </a:r>
          </a:p>
          <a:p>
            <a:r>
              <a:rPr lang="it-IT" sz="1800" b="0" i="0" u="none" strike="noStrike" baseline="0" dirty="0">
                <a:solidFill>
                  <a:srgbClr val="000000"/>
                </a:solidFill>
                <a:latin typeface="Frutiger Next Pro"/>
              </a:rPr>
              <a:t>Il Professionista può utilizzare il titolo accademico di professore solo se sia professore ordinario o associato all’interno del sistema universitario italiano ai sensi delle vigenti disposizioni di legge. </a:t>
            </a:r>
          </a:p>
          <a:p>
            <a:pPr algn="just"/>
            <a:r>
              <a:rPr lang="it-IT" sz="1800" b="1" i="0" u="none" strike="noStrike" baseline="0" dirty="0">
                <a:solidFill>
                  <a:srgbClr val="000000"/>
                </a:solidFill>
                <a:latin typeface="Frutiger Next Pro"/>
              </a:rPr>
              <a:t>Art. 5 bis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(Legalità)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Costituisce illecito disciplinare, ogni reato punito con norme penali solo quando si riflettano sulla propria reputazione professionale o compromettano l’immagine dell’intera categoria professionale. </a:t>
            </a:r>
          </a:p>
          <a:p>
            <a:r>
              <a:rPr lang="it-IT" sz="1800" b="0" i="0" u="none" strike="noStrike" baseline="0" dirty="0">
                <a:solidFill>
                  <a:srgbClr val="000000"/>
                </a:solidFill>
                <a:latin typeface="Frutiger Next Pro"/>
              </a:rPr>
              <a:t>Costituisce grave violazione deontologica, lesiva della categoria professionale, ogni reato punito con norme penali relativo a fenomeni di criminalità organizzata di tipo mafioso. </a:t>
            </a:r>
          </a:p>
          <a:p>
            <a:pPr algn="just"/>
            <a:r>
              <a:rPr lang="it-IT" sz="1800" b="1" i="0" u="none" strike="noStrike" baseline="0" dirty="0">
                <a:solidFill>
                  <a:srgbClr val="000000"/>
                </a:solidFill>
                <a:latin typeface="Frutiger Next Pro"/>
              </a:rPr>
              <a:t>Art. 6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(Indipendenza)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Nell’esercizio dell’attività professionale il Professionista ha il dovere di conservare la propria autonomia di giudizio, tecnica e intellettuale, e di difenderla da condizionamenti di qualunque natura. </a:t>
            </a:r>
          </a:p>
        </p:txBody>
      </p:sp>
    </p:spTree>
    <p:extLst>
      <p:ext uri="{BB962C8B-B14F-4D97-AF65-F5344CB8AC3E}">
        <p14:creationId xmlns:p14="http://schemas.microsoft.com/office/powerpoint/2010/main" val="67737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60D63-C156-480A-BC35-44142BD0FEB3}"/>
              </a:ext>
            </a:extLst>
          </p:cNvPr>
          <p:cNvSpPr>
            <a:spLocks noGrp="1"/>
          </p:cNvSpPr>
          <p:nvPr>
            <p:ph type="title"/>
          </p:nvPr>
        </p:nvSpPr>
        <p:spPr>
          <a:xfrm>
            <a:off x="684211" y="204091"/>
            <a:ext cx="8534400" cy="1047194"/>
          </a:xfrm>
        </p:spPr>
        <p:txBody>
          <a:bodyPr>
            <a:normAutofit fontScale="90000"/>
          </a:bodyPr>
          <a:lstStyle/>
          <a:p>
            <a:br>
              <a:rPr lang="it-IT" sz="2400" b="0" i="0" u="none" strike="noStrike" baseline="0" dirty="0">
                <a:latin typeface="Frutiger Next Pro Medium"/>
              </a:rPr>
            </a:br>
            <a:r>
              <a:rPr lang="it-IT" sz="2400" b="0" i="0" u="none" strike="noStrike" baseline="0" dirty="0">
                <a:solidFill>
                  <a:srgbClr val="000000"/>
                </a:solidFill>
                <a:latin typeface="Frutiger Next Pro"/>
              </a:rPr>
              <a:t>Titolo II / </a:t>
            </a:r>
            <a:r>
              <a:rPr lang="it-IT" sz="2400" b="1" i="0" u="none" strike="noStrike" baseline="0" dirty="0">
                <a:solidFill>
                  <a:srgbClr val="000000"/>
                </a:solidFill>
                <a:latin typeface="Frutiger Next Pro"/>
              </a:rPr>
              <a:t>DOVERI GENERALI </a:t>
            </a:r>
            <a:br>
              <a:rPr lang="it-IT" sz="2400" b="0" i="0" u="none" strike="noStrike" baseline="0" dirty="0">
                <a:solidFill>
                  <a:srgbClr val="000000"/>
                </a:solidFill>
                <a:latin typeface="Frutiger Next Pro"/>
              </a:rPr>
            </a:br>
            <a:br>
              <a:rPr lang="it-IT" sz="1800" b="0" i="0" u="none" strike="noStrike" baseline="0" dirty="0">
                <a:latin typeface="Frutiger Next Pro Medium"/>
              </a:rPr>
            </a:br>
            <a:endParaRPr lang="it-IT" dirty="0"/>
          </a:p>
        </p:txBody>
      </p:sp>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583154" y="842210"/>
            <a:ext cx="10924635" cy="5618747"/>
          </a:xfrm>
        </p:spPr>
        <p:txBody>
          <a:bodyPr>
            <a:normAutofit fontScale="85000" lnSpcReduction="10000"/>
          </a:bodyPr>
          <a:lstStyle/>
          <a:p>
            <a:pPr algn="just"/>
            <a:r>
              <a:rPr lang="it-IT" sz="1800" b="1" i="0" u="none" strike="noStrike" baseline="0" dirty="0">
                <a:solidFill>
                  <a:srgbClr val="000000"/>
                </a:solidFill>
                <a:latin typeface="Frutiger Next Pro"/>
              </a:rPr>
              <a:t>Art. 7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(Riservatezza)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Il Professionista deve ispirare la sua condotta al riserbo sul contenuto della prestazione e a tutto ciò di cui sia venuto a conoscenza nell’esecuzione della medesima. </a:t>
            </a:r>
          </a:p>
          <a:p>
            <a:r>
              <a:rPr lang="it-IT" sz="1800" b="0" i="0" u="none" strike="noStrike" baseline="0" dirty="0">
                <a:solidFill>
                  <a:srgbClr val="000000"/>
                </a:solidFill>
                <a:latin typeface="Frutiger Next Pro"/>
              </a:rPr>
              <a:t>Il Professionista non può divulgare notizie e informazioni riservate ricevute, anche occasionalmente. </a:t>
            </a:r>
          </a:p>
          <a:p>
            <a:r>
              <a:rPr lang="it-IT" sz="1800" b="0" i="0" u="none" strike="noStrike" baseline="0" dirty="0">
                <a:solidFill>
                  <a:srgbClr val="000000"/>
                </a:solidFill>
                <a:latin typeface="Frutiger Next Pro"/>
              </a:rPr>
              <a:t>Il Professionista è tenuto a tale dovere anche nei confronti di coloro con i quali il rapporto professionale è cessato e verso coloro che a lui si rivolgono per chiedere assistenza senza che l’incarico si perfezioni. </a:t>
            </a:r>
          </a:p>
          <a:p>
            <a:r>
              <a:rPr lang="it-IT" sz="1800" b="0" i="0" u="none" strike="noStrike" baseline="0" dirty="0">
                <a:solidFill>
                  <a:srgbClr val="000000"/>
                </a:solidFill>
                <a:latin typeface="Frutiger Next Pro"/>
              </a:rPr>
              <a:t>Il Professionista è tenuto a richiedere il rispetto del dovere di riservatezza a coloro che hanno collaborato alla prestazione professionale, nonché a creare le condizioni affinché la stessa sia mantenuta riservata da parte dei dipendenti e da tutti coloro che, non iscritti all’Ordine, operano a qualunque titolo, nel suo studio o per conto dello stesso. </a:t>
            </a:r>
          </a:p>
          <a:p>
            <a:r>
              <a:rPr lang="it-IT" sz="1800" b="0" i="0" u="none" strike="noStrike" baseline="0" dirty="0">
                <a:solidFill>
                  <a:srgbClr val="000000"/>
                </a:solidFill>
                <a:latin typeface="Frutiger Next Pro"/>
              </a:rPr>
              <a:t>Fatto salvo quanto disposto dalla legge, i componenti del Consiglio o delle commissioni dell’Ordine nonché gli Iscritti nominati in rappresentanza del Consiglio stesso, sono tenuti alla riservatezza su ogni argomento o circostanza inerente la carica o il mandato ricevuto. </a:t>
            </a:r>
          </a:p>
          <a:p>
            <a:pPr algn="just"/>
            <a:r>
              <a:rPr lang="it-IT" sz="1800" b="1" i="0" u="none" strike="noStrike" baseline="0" dirty="0">
                <a:solidFill>
                  <a:srgbClr val="000000"/>
                </a:solidFill>
                <a:latin typeface="Frutiger Next Pro"/>
              </a:rPr>
              <a:t>Art. 8 </a:t>
            </a:r>
            <a:endParaRPr lang="it-IT" sz="1800" b="0" i="0" u="none" strike="noStrike" baseline="0" dirty="0">
              <a:solidFill>
                <a:srgbClr val="000000"/>
              </a:solidFill>
              <a:latin typeface="Frutiger Next Pro"/>
            </a:endParaRPr>
          </a:p>
          <a:p>
            <a:pPr algn="just"/>
            <a:r>
              <a:rPr lang="it-IT" sz="1800" b="1" i="0" u="none" strike="noStrike" baseline="0" dirty="0">
                <a:solidFill>
                  <a:srgbClr val="000000"/>
                </a:solidFill>
                <a:latin typeface="Frutiger Next Pro"/>
              </a:rPr>
              <a:t>(Competenza e diligenza) </a:t>
            </a:r>
            <a:endParaRPr lang="it-IT" sz="1800" b="0" i="0" u="none" strike="noStrike" baseline="0" dirty="0">
              <a:solidFill>
                <a:srgbClr val="000000"/>
              </a:solidFill>
              <a:latin typeface="Frutiger Next Pro"/>
            </a:endParaRPr>
          </a:p>
          <a:p>
            <a:r>
              <a:rPr lang="it-IT" sz="1800" b="0" i="0" u="none" strike="noStrike" baseline="0" dirty="0">
                <a:solidFill>
                  <a:srgbClr val="000000"/>
                </a:solidFill>
                <a:latin typeface="Frutiger Next Pro"/>
              </a:rPr>
              <a:t>Il Professionista ha l’obbligo di comunicare al committente le circostanze ostative della prestazione richiesta al loro verificarsi, proponendo l’ausilio di altro professionista. </a:t>
            </a:r>
          </a:p>
          <a:p>
            <a:r>
              <a:rPr lang="it-IT" sz="1800" b="0" i="0" u="none" strike="noStrike" baseline="0" dirty="0">
                <a:solidFill>
                  <a:srgbClr val="000000"/>
                </a:solidFill>
                <a:latin typeface="Frutiger Next Pro"/>
              </a:rPr>
              <a:t>Il Professionista ha l’obbligo di svolgere l’attività professionale secondo scienza, coscienza e con perizia qualificata. Il Professionista ha l’obbligo di rifiutare l’incarico quando riconosca di non poterlo svolgere con sufficiente cura e con specifica competenza. </a:t>
            </a:r>
          </a:p>
        </p:txBody>
      </p:sp>
    </p:spTree>
    <p:extLst>
      <p:ext uri="{BB962C8B-B14F-4D97-AF65-F5344CB8AC3E}">
        <p14:creationId xmlns:p14="http://schemas.microsoft.com/office/powerpoint/2010/main" val="154763810"/>
      </p:ext>
    </p:extLst>
  </p:cSld>
  <p:clrMapOvr>
    <a:masterClrMapping/>
  </p:clrMapOvr>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125</TotalTime>
  <Words>7191</Words>
  <Application>Microsoft Office PowerPoint</Application>
  <PresentationFormat>Widescreen</PresentationFormat>
  <Paragraphs>344</Paragraphs>
  <Slides>30</Slides>
  <Notes>0</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30</vt:i4>
      </vt:variant>
    </vt:vector>
  </HeadingPairs>
  <TitlesOfParts>
    <vt:vector size="42" baseType="lpstr">
      <vt:lpstr>-apple-system</vt:lpstr>
      <vt:lpstr>Calibri</vt:lpstr>
      <vt:lpstr>Century Gothic</vt:lpstr>
      <vt:lpstr>CIDFont+F4</vt:lpstr>
      <vt:lpstr>Frutiger Neue LT Pro Light</vt:lpstr>
      <vt:lpstr>Frutiger Neue LT Pro Medium</vt:lpstr>
      <vt:lpstr>Frutiger Next Pro</vt:lpstr>
      <vt:lpstr>Frutiger Next Pro Light</vt:lpstr>
      <vt:lpstr>Frutiger Next Pro Medium</vt:lpstr>
      <vt:lpstr>TSTAR PRO</vt:lpstr>
      <vt:lpstr>Wingdings 3</vt:lpstr>
      <vt:lpstr>Sezione</vt:lpstr>
      <vt:lpstr>   CODICE DEONTOLOGICO DEGLI ARCHITETTI, PIANIFICATORI, PAESAGGISTI, CONSERVATORI, ARCHITETTI IUNIOR E PIANIFICATORI IUNIOR ITALIANI</vt:lpstr>
      <vt:lpstr>Testo in vigore dal 30 aprile 2021 Ad eccezione dell’art. 9, deliberato dal Consiglio Nazionale nella seduta del 3 febbraio 2021,  tutti i rimanenti articoli sono stati approvati nella seduta del Consiglio Nazionale del 28 giugno 2017</vt:lpstr>
      <vt:lpstr>Committenza autonomia di giudizio ruolo sociale </vt:lpstr>
      <vt:lpstr> Committenza credibilità ruolo  </vt:lpstr>
      <vt:lpstr> Titolo I / PRINCIPI GENERALI </vt:lpstr>
      <vt:lpstr> Titolo II / DOVERI GENERALI   </vt:lpstr>
      <vt:lpstr> Titolo II / DOVERI GENERALI   </vt:lpstr>
      <vt:lpstr> Titolo II / DOVERI GENERALI   </vt:lpstr>
      <vt:lpstr> Titolo II / DOVERI GENERALI   </vt:lpstr>
      <vt:lpstr> Titolo II / DOVERI GENERALI   </vt:lpstr>
      <vt:lpstr> Titolo II / DOVERI GENERALI   </vt:lpstr>
      <vt:lpstr> Titolo III / RAPPORTI CON L’ORDINE E CON IL CONSIGLIO DI DISCIPLINA   </vt:lpstr>
      <vt:lpstr> Titolo IV / RAPPORTI ESTERNI   </vt:lpstr>
      <vt:lpstr> Titolo IV / RAPPORTI ESTERNI   </vt:lpstr>
      <vt:lpstr> Titolo IV / RAPPORTI ESTERNI   </vt:lpstr>
      <vt:lpstr> Titolo V / RAPPORTI INTERNI   </vt:lpstr>
      <vt:lpstr> Titolo V / RAPPORTI INTERNI   </vt:lpstr>
      <vt:lpstr> Titolo V / RAPPORTI INTERNI   </vt:lpstr>
      <vt:lpstr> Titolo V / RAPPORTI INTERNI   </vt:lpstr>
      <vt:lpstr> Titolo VI / ESERCIZIO PROFESSIONALE  </vt:lpstr>
      <vt:lpstr> Titolo VI / ESERCIZIO PROFESSIONALE  </vt:lpstr>
      <vt:lpstr> Titolo VI / ESERCIZIO PROFESSIONALE  </vt:lpstr>
      <vt:lpstr> Titolo VI / ESERCIZIO PROFESSIONALE  </vt:lpstr>
      <vt:lpstr> Titolo VI / ESERCIZIO PROFESSIONALE  </vt:lpstr>
      <vt:lpstr> Titolo VI / ESERCIZIO PROFESSIONALE  </vt:lpstr>
      <vt:lpstr> Titolo VII / POTESTÀ DISCIPLINARE  </vt:lpstr>
      <vt:lpstr> Titolo VII / POTESTÀ DISCIPLINARE  </vt:lpstr>
      <vt:lpstr> Titolo VIII / SANZIONI  </vt:lpstr>
      <vt:lpstr> Titolo IX / DISPOSIZIONI TRANSITORIE E FINALI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CODICE DEONTOLOGICO DEGLI ARCHITETTI, PIANIFICATORI, PAESAGGISTI, CONSERVATORI, ARCHITETTI IUNIOR E PIANIFICATORI IUNIOR ITALIANI</dc:title>
  <dc:creator>ANDREA GUASTALLA</dc:creator>
  <cp:lastModifiedBy>ANDREA GUASTALLA</cp:lastModifiedBy>
  <cp:revision>17</cp:revision>
  <dcterms:created xsi:type="dcterms:W3CDTF">2021-06-21T17:27:29Z</dcterms:created>
  <dcterms:modified xsi:type="dcterms:W3CDTF">2021-07-08T17:07:57Z</dcterms:modified>
</cp:coreProperties>
</file>