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99" r:id="rId2"/>
    <p:sldId id="320" r:id="rId3"/>
    <p:sldId id="328" r:id="rId4"/>
    <p:sldId id="330" r:id="rId5"/>
    <p:sldId id="331" r:id="rId6"/>
    <p:sldId id="332" r:id="rId7"/>
    <p:sldId id="333" r:id="rId8"/>
    <p:sldId id="334" r:id="rId9"/>
    <p:sldId id="335" r:id="rId10"/>
    <p:sldId id="321" r:id="rId11"/>
    <p:sldId id="322" r:id="rId12"/>
    <p:sldId id="336" r:id="rId13"/>
    <p:sldId id="323" r:id="rId14"/>
    <p:sldId id="324" r:id="rId15"/>
    <p:sldId id="325" r:id="rId16"/>
    <p:sldId id="326" r:id="rId17"/>
  </p:sldIdLst>
  <p:sldSz cx="9906000" cy="6858000" type="A4"/>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277"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1E1C6837-A806-4E69-A4B3-18CBBE779ECB}" type="datetimeFigureOut">
              <a:rPr lang="it-IT" smtClean="0"/>
              <a:pPr/>
              <a:t>02/12/2021</a:t>
            </a:fld>
            <a:endParaRPr lang="it-IT"/>
          </a:p>
        </p:txBody>
      </p:sp>
      <p:sp>
        <p:nvSpPr>
          <p:cNvPr id="4" name="Segnaposto immagine diapositiva 3"/>
          <p:cNvSpPr>
            <a:spLocks noGrp="1" noRot="1" noChangeAspect="1"/>
          </p:cNvSpPr>
          <p:nvPr>
            <p:ph type="sldImg" idx="2"/>
          </p:nvPr>
        </p:nvSpPr>
        <p:spPr>
          <a:xfrm>
            <a:off x="1173163" y="1336675"/>
            <a:ext cx="5213350" cy="360838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60E524D2-5C51-4036-B169-18C0EF6D917F}" type="slidenum">
              <a:rPr lang="it-IT" smtClean="0"/>
              <a:pPr/>
              <a:t>‹N›</a:t>
            </a:fld>
            <a:endParaRPr lang="it-IT"/>
          </a:p>
        </p:txBody>
      </p:sp>
    </p:spTree>
    <p:extLst>
      <p:ext uri="{BB962C8B-B14F-4D97-AF65-F5344CB8AC3E}">
        <p14:creationId xmlns:p14="http://schemas.microsoft.com/office/powerpoint/2010/main" val="994243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
        <p:nvSpPr>
          <p:cNvPr id="24" name="PlaceHolder 2"/>
          <p:cNvSpPr>
            <a:spLocks noGrp="1"/>
          </p:cNvSpPr>
          <p:nvPr>
            <p:ph type="body"/>
          </p:nvPr>
        </p:nvSpPr>
        <p:spPr>
          <a:xfrm>
            <a:off x="495000" y="1604520"/>
            <a:ext cx="8915040" cy="1896840"/>
          </a:xfrm>
          <a:prstGeom prst="rect">
            <a:avLst/>
          </a:prstGeom>
        </p:spPr>
        <p:txBody>
          <a:bodyPr lIns="0" tIns="0" rIns="0" bIns="0">
            <a:normAutofit/>
          </a:bodyPr>
          <a:lstStyle/>
          <a:p>
            <a:endParaRPr lang="it-IT" sz="3200" b="0" strike="noStrike" spc="-1">
              <a:latin typeface="Arial"/>
            </a:endParaRPr>
          </a:p>
        </p:txBody>
      </p:sp>
      <p:sp>
        <p:nvSpPr>
          <p:cNvPr id="25" name="PlaceHolder 3"/>
          <p:cNvSpPr>
            <a:spLocks noGrp="1"/>
          </p:cNvSpPr>
          <p:nvPr>
            <p:ph type="body"/>
          </p:nvPr>
        </p:nvSpPr>
        <p:spPr>
          <a:xfrm>
            <a:off x="495000" y="3682080"/>
            <a:ext cx="89150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
        <p:nvSpPr>
          <p:cNvPr id="27"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it-IT" sz="3200" b="0" strike="noStrike" spc="-1">
              <a:latin typeface="Arial"/>
            </a:endParaRPr>
          </a:p>
        </p:txBody>
      </p:sp>
      <p:sp>
        <p:nvSpPr>
          <p:cNvPr id="28"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it-IT" sz="3200" b="0" strike="noStrike" spc="-1">
              <a:latin typeface="Arial"/>
            </a:endParaRPr>
          </a:p>
        </p:txBody>
      </p:sp>
      <p:sp>
        <p:nvSpPr>
          <p:cNvPr id="29"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it-IT" sz="3200" b="0" strike="noStrike" spc="-1">
              <a:latin typeface="Arial"/>
            </a:endParaRPr>
          </a:p>
        </p:txBody>
      </p:sp>
      <p:sp>
        <p:nvSpPr>
          <p:cNvPr id="30" name="PlaceHolder 5"/>
          <p:cNvSpPr>
            <a:spLocks noGrp="1"/>
          </p:cNvSpPr>
          <p:nvPr>
            <p:ph type="body"/>
          </p:nvPr>
        </p:nvSpPr>
        <p:spPr>
          <a:xfrm>
            <a:off x="5063040" y="3682080"/>
            <a:ext cx="43502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
        <p:nvSpPr>
          <p:cNvPr id="32" name="PlaceHolder 2"/>
          <p:cNvSpPr>
            <a:spLocks noGrp="1"/>
          </p:cNvSpPr>
          <p:nvPr>
            <p:ph type="body"/>
          </p:nvPr>
        </p:nvSpPr>
        <p:spPr>
          <a:xfrm>
            <a:off x="495000" y="1604520"/>
            <a:ext cx="2870280" cy="1896840"/>
          </a:xfrm>
          <a:prstGeom prst="rect">
            <a:avLst/>
          </a:prstGeom>
        </p:spPr>
        <p:txBody>
          <a:bodyPr lIns="0" tIns="0" rIns="0" bIns="0">
            <a:normAutofit/>
          </a:bodyPr>
          <a:lstStyle/>
          <a:p>
            <a:endParaRPr lang="it-IT" sz="3200" b="0" strike="noStrike" spc="-1">
              <a:latin typeface="Arial"/>
            </a:endParaRPr>
          </a:p>
        </p:txBody>
      </p:sp>
      <p:sp>
        <p:nvSpPr>
          <p:cNvPr id="33" name="PlaceHolder 3"/>
          <p:cNvSpPr>
            <a:spLocks noGrp="1"/>
          </p:cNvSpPr>
          <p:nvPr>
            <p:ph type="body"/>
          </p:nvPr>
        </p:nvSpPr>
        <p:spPr>
          <a:xfrm>
            <a:off x="3509280" y="1604520"/>
            <a:ext cx="2870280" cy="1896840"/>
          </a:xfrm>
          <a:prstGeom prst="rect">
            <a:avLst/>
          </a:prstGeom>
        </p:spPr>
        <p:txBody>
          <a:bodyPr lIns="0" tIns="0" rIns="0" bIns="0">
            <a:normAutofit/>
          </a:bodyPr>
          <a:lstStyle/>
          <a:p>
            <a:endParaRPr lang="it-IT" sz="3200" b="0" strike="noStrike" spc="-1">
              <a:latin typeface="Arial"/>
            </a:endParaRPr>
          </a:p>
        </p:txBody>
      </p:sp>
      <p:sp>
        <p:nvSpPr>
          <p:cNvPr id="34" name="PlaceHolder 4"/>
          <p:cNvSpPr>
            <a:spLocks noGrp="1"/>
          </p:cNvSpPr>
          <p:nvPr>
            <p:ph type="body"/>
          </p:nvPr>
        </p:nvSpPr>
        <p:spPr>
          <a:xfrm>
            <a:off x="6523200" y="1604520"/>
            <a:ext cx="2870280" cy="1896840"/>
          </a:xfrm>
          <a:prstGeom prst="rect">
            <a:avLst/>
          </a:prstGeom>
        </p:spPr>
        <p:txBody>
          <a:bodyPr lIns="0" tIns="0" rIns="0" bIns="0">
            <a:normAutofit/>
          </a:bodyPr>
          <a:lstStyle/>
          <a:p>
            <a:endParaRPr lang="it-IT" sz="3200" b="0" strike="noStrike" spc="-1">
              <a:latin typeface="Arial"/>
            </a:endParaRPr>
          </a:p>
        </p:txBody>
      </p:sp>
      <p:sp>
        <p:nvSpPr>
          <p:cNvPr id="35" name="PlaceHolder 5"/>
          <p:cNvSpPr>
            <a:spLocks noGrp="1"/>
          </p:cNvSpPr>
          <p:nvPr>
            <p:ph type="body"/>
          </p:nvPr>
        </p:nvSpPr>
        <p:spPr>
          <a:xfrm>
            <a:off x="495000" y="3682080"/>
            <a:ext cx="2870280" cy="1896840"/>
          </a:xfrm>
          <a:prstGeom prst="rect">
            <a:avLst/>
          </a:prstGeom>
        </p:spPr>
        <p:txBody>
          <a:bodyPr lIns="0" tIns="0" rIns="0" bIns="0">
            <a:normAutofit/>
          </a:bodyPr>
          <a:lstStyle/>
          <a:p>
            <a:endParaRPr lang="it-IT" sz="3200" b="0" strike="noStrike" spc="-1">
              <a:latin typeface="Arial"/>
            </a:endParaRPr>
          </a:p>
        </p:txBody>
      </p:sp>
      <p:sp>
        <p:nvSpPr>
          <p:cNvPr id="36" name="PlaceHolder 6"/>
          <p:cNvSpPr>
            <a:spLocks noGrp="1"/>
          </p:cNvSpPr>
          <p:nvPr>
            <p:ph type="body"/>
          </p:nvPr>
        </p:nvSpPr>
        <p:spPr>
          <a:xfrm>
            <a:off x="3509280" y="3682080"/>
            <a:ext cx="2870280" cy="1896840"/>
          </a:xfrm>
          <a:prstGeom prst="rect">
            <a:avLst/>
          </a:prstGeom>
        </p:spPr>
        <p:txBody>
          <a:bodyPr lIns="0" tIns="0" rIns="0" bIns="0">
            <a:normAutofit/>
          </a:bodyPr>
          <a:lstStyle/>
          <a:p>
            <a:endParaRPr lang="it-IT" sz="3200" b="0" strike="noStrike" spc="-1">
              <a:latin typeface="Arial"/>
            </a:endParaRPr>
          </a:p>
        </p:txBody>
      </p:sp>
      <p:sp>
        <p:nvSpPr>
          <p:cNvPr id="37" name="PlaceHolder 7"/>
          <p:cNvSpPr>
            <a:spLocks noGrp="1"/>
          </p:cNvSpPr>
          <p:nvPr>
            <p:ph type="body"/>
          </p:nvPr>
        </p:nvSpPr>
        <p:spPr>
          <a:xfrm>
            <a:off x="6523200" y="3682080"/>
            <a:ext cx="28702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
        <p:nvSpPr>
          <p:cNvPr id="3" name="PlaceHolder 2"/>
          <p:cNvSpPr>
            <a:spLocks noGrp="1"/>
          </p:cNvSpPr>
          <p:nvPr>
            <p:ph type="subTitle"/>
          </p:nvPr>
        </p:nvSpPr>
        <p:spPr>
          <a:xfrm>
            <a:off x="495000" y="1604520"/>
            <a:ext cx="8915040" cy="397728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
        <p:nvSpPr>
          <p:cNvPr id="5" name="PlaceHolder 2"/>
          <p:cNvSpPr>
            <a:spLocks noGrp="1"/>
          </p:cNvSpPr>
          <p:nvPr>
            <p:ph type="body"/>
          </p:nvPr>
        </p:nvSpPr>
        <p:spPr>
          <a:xfrm>
            <a:off x="495000" y="1604520"/>
            <a:ext cx="8915040" cy="397728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
        <p:nvSpPr>
          <p:cNvPr id="7" name="PlaceHolder 2"/>
          <p:cNvSpPr>
            <a:spLocks noGrp="1"/>
          </p:cNvSpPr>
          <p:nvPr>
            <p:ph type="body"/>
          </p:nvPr>
        </p:nvSpPr>
        <p:spPr>
          <a:xfrm>
            <a:off x="495000" y="1604520"/>
            <a:ext cx="4350240" cy="3977280"/>
          </a:xfrm>
          <a:prstGeom prst="rect">
            <a:avLst/>
          </a:prstGeom>
        </p:spPr>
        <p:txBody>
          <a:bodyPr lIns="0" tIns="0" rIns="0" bIns="0">
            <a:normAutofit/>
          </a:bodyPr>
          <a:lstStyle/>
          <a:p>
            <a:endParaRPr lang="it-IT" sz="3200" b="0" strike="noStrike" spc="-1">
              <a:latin typeface="Arial"/>
            </a:endParaRPr>
          </a:p>
        </p:txBody>
      </p:sp>
      <p:sp>
        <p:nvSpPr>
          <p:cNvPr id="8" name="PlaceHolder 3"/>
          <p:cNvSpPr>
            <a:spLocks noGrp="1"/>
          </p:cNvSpPr>
          <p:nvPr>
            <p:ph type="body"/>
          </p:nvPr>
        </p:nvSpPr>
        <p:spPr>
          <a:xfrm>
            <a:off x="5063040" y="1604520"/>
            <a:ext cx="4350240" cy="397728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95000" y="273600"/>
            <a:ext cx="8915040" cy="530784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
        <p:nvSpPr>
          <p:cNvPr id="12"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it-IT" sz="3200" b="0" strike="noStrike" spc="-1">
              <a:latin typeface="Arial"/>
            </a:endParaRPr>
          </a:p>
        </p:txBody>
      </p:sp>
      <p:sp>
        <p:nvSpPr>
          <p:cNvPr id="13" name="PlaceHolder 3"/>
          <p:cNvSpPr>
            <a:spLocks noGrp="1"/>
          </p:cNvSpPr>
          <p:nvPr>
            <p:ph type="body"/>
          </p:nvPr>
        </p:nvSpPr>
        <p:spPr>
          <a:xfrm>
            <a:off x="5063040" y="1604520"/>
            <a:ext cx="4350240" cy="3977280"/>
          </a:xfrm>
          <a:prstGeom prst="rect">
            <a:avLst/>
          </a:prstGeom>
        </p:spPr>
        <p:txBody>
          <a:bodyPr lIns="0" tIns="0" rIns="0" bIns="0">
            <a:normAutofit/>
          </a:bodyPr>
          <a:lstStyle/>
          <a:p>
            <a:endParaRPr lang="it-IT" sz="3200" b="0" strike="noStrike" spc="-1">
              <a:latin typeface="Arial"/>
            </a:endParaRPr>
          </a:p>
        </p:txBody>
      </p:sp>
      <p:sp>
        <p:nvSpPr>
          <p:cNvPr id="14"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
        <p:nvSpPr>
          <p:cNvPr id="16" name="PlaceHolder 2"/>
          <p:cNvSpPr>
            <a:spLocks noGrp="1"/>
          </p:cNvSpPr>
          <p:nvPr>
            <p:ph type="body"/>
          </p:nvPr>
        </p:nvSpPr>
        <p:spPr>
          <a:xfrm>
            <a:off x="495000" y="1604520"/>
            <a:ext cx="4350240" cy="3977280"/>
          </a:xfrm>
          <a:prstGeom prst="rect">
            <a:avLst/>
          </a:prstGeom>
        </p:spPr>
        <p:txBody>
          <a:bodyPr lIns="0" tIns="0" rIns="0" bIns="0">
            <a:normAutofit/>
          </a:bodyPr>
          <a:lstStyle/>
          <a:p>
            <a:endParaRPr lang="it-IT" sz="3200" b="0" strike="noStrike" spc="-1">
              <a:latin typeface="Arial"/>
            </a:endParaRPr>
          </a:p>
        </p:txBody>
      </p:sp>
      <p:sp>
        <p:nvSpPr>
          <p:cNvPr id="17"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it-IT" sz="3200" b="0" strike="noStrike" spc="-1">
              <a:latin typeface="Arial"/>
            </a:endParaRPr>
          </a:p>
        </p:txBody>
      </p:sp>
      <p:sp>
        <p:nvSpPr>
          <p:cNvPr id="18" name="PlaceHolder 4"/>
          <p:cNvSpPr>
            <a:spLocks noGrp="1"/>
          </p:cNvSpPr>
          <p:nvPr>
            <p:ph type="body"/>
          </p:nvPr>
        </p:nvSpPr>
        <p:spPr>
          <a:xfrm>
            <a:off x="5063040" y="3682080"/>
            <a:ext cx="43502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endParaRPr lang="it-IT" sz="4400" b="0" strike="noStrike" spc="-1">
              <a:latin typeface="Arial"/>
            </a:endParaRPr>
          </a:p>
        </p:txBody>
      </p:sp>
      <p:sp>
        <p:nvSpPr>
          <p:cNvPr id="20"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it-IT" sz="3200" b="0" strike="noStrike" spc="-1">
              <a:latin typeface="Arial"/>
            </a:endParaRPr>
          </a:p>
        </p:txBody>
      </p:sp>
      <p:sp>
        <p:nvSpPr>
          <p:cNvPr id="21"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it-IT" sz="3200" b="0" strike="noStrike" spc="-1">
              <a:latin typeface="Arial"/>
            </a:endParaRPr>
          </a:p>
        </p:txBody>
      </p:sp>
      <p:sp>
        <p:nvSpPr>
          <p:cNvPr id="22" name="PlaceHolder 4"/>
          <p:cNvSpPr>
            <a:spLocks noGrp="1"/>
          </p:cNvSpPr>
          <p:nvPr>
            <p:ph type="body"/>
          </p:nvPr>
        </p:nvSpPr>
        <p:spPr>
          <a:xfrm>
            <a:off x="495000" y="3682080"/>
            <a:ext cx="89150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9800"/>
            </a:gs>
            <a:gs pos="100000">
              <a:srgbClr val="F47101"/>
            </a:gs>
          </a:gsLst>
          <a:lin ang="10800000"/>
        </a:gra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95000" y="273600"/>
            <a:ext cx="8915040" cy="1144800"/>
          </a:xfrm>
          <a:prstGeom prst="rect">
            <a:avLst/>
          </a:prstGeom>
        </p:spPr>
        <p:txBody>
          <a:bodyPr lIns="0" tIns="0" rIns="0" bIns="0" anchor="ctr">
            <a:noAutofit/>
          </a:bodyPr>
          <a:lstStyle/>
          <a:p>
            <a:pPr algn="ctr"/>
            <a:r>
              <a:rPr lang="it-IT" sz="4400" b="0" strike="noStrike" spc="-1">
                <a:latin typeface="Arial"/>
              </a:rPr>
              <a:t>Fai clic per modificare il formato del testo del titolo</a:t>
            </a:r>
          </a:p>
        </p:txBody>
      </p:sp>
      <p:sp>
        <p:nvSpPr>
          <p:cNvPr id="3" name="PlaceHolder 2"/>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it-IT" sz="3200" b="0" strike="noStrike" spc="-1">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2800" b="0" strike="noStrike" spc="-1">
                <a:latin typeface="Arial"/>
              </a:rPr>
              <a:t>Secondo livello struttura</a:t>
            </a:r>
          </a:p>
          <a:p>
            <a:pPr marL="1296000" lvl="2" indent="-288000">
              <a:spcBef>
                <a:spcPts val="850"/>
              </a:spcBef>
              <a:buClr>
                <a:srgbClr val="000000"/>
              </a:buClr>
              <a:buSzPct val="45000"/>
              <a:buFont typeface="Wingdings" charset="2"/>
              <a:buChar char=""/>
            </a:pPr>
            <a:r>
              <a:rPr lang="it-IT" sz="2400" b="0" strike="noStrike" spc="-1">
                <a:latin typeface="Arial"/>
              </a:rPr>
              <a:t>Terzo livello struttura</a:t>
            </a:r>
          </a:p>
          <a:p>
            <a:pPr marL="1728000" lvl="3" indent="-216000">
              <a:spcBef>
                <a:spcPts val="567"/>
              </a:spcBef>
              <a:buClr>
                <a:srgbClr val="000000"/>
              </a:buClr>
              <a:buSzPct val="75000"/>
              <a:buFont typeface="Symbol" charset="2"/>
              <a:buChar char=""/>
            </a:pPr>
            <a:r>
              <a:rPr lang="it-IT" sz="2000" b="0" strike="noStrike" spc="-1">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CasellaDiTesto 1"/>
          <p:cNvSpPr txBox="1"/>
          <p:nvPr/>
        </p:nvSpPr>
        <p:spPr>
          <a:xfrm>
            <a:off x="0" y="816085"/>
            <a:ext cx="9923688" cy="5924699"/>
          </a:xfrm>
          <a:prstGeom prst="rect">
            <a:avLst/>
          </a:prstGeom>
          <a:noFill/>
        </p:spPr>
        <p:txBody>
          <a:bodyPr wrap="square" rtlCol="0">
            <a:spAutoFit/>
          </a:bodyPr>
          <a:lstStyle/>
          <a:p>
            <a:pPr algn="ctr">
              <a:spcAft>
                <a:spcPts val="600"/>
              </a:spcAft>
            </a:pPr>
            <a:r>
              <a:rPr lang="it-IT" sz="2400" b="1" kern="100" spc="195" dirty="0">
                <a:solidFill>
                  <a:srgbClr val="002060"/>
                </a:solidFill>
                <a:latin typeface="Arial" panose="020B0604020202020204" pitchFamily="34" charset="0"/>
                <a:ea typeface="Tahoma" panose="020B0604030504040204" pitchFamily="34" charset="0"/>
                <a:cs typeface="Calibri" panose="020F0502020204030204" pitchFamily="34" charset="0"/>
              </a:rPr>
              <a:t>ADEGUAMENTO PTCP AL PTR INTEGRATO</a:t>
            </a:r>
            <a:endParaRPr lang="it-IT" sz="2400" kern="100" dirty="0">
              <a:latin typeface="Lucida Sans" panose="020B0602030504020204" pitchFamily="34" charset="0"/>
              <a:ea typeface="Tahoma" panose="020B0604030504040204" pitchFamily="34" charset="0"/>
              <a:cs typeface="Calibri" panose="020F0502020204030204" pitchFamily="34" charset="0"/>
            </a:endParaRPr>
          </a:p>
          <a:p>
            <a:pPr algn="ctr">
              <a:spcAft>
                <a:spcPts val="600"/>
              </a:spcAft>
            </a:pPr>
            <a:r>
              <a:rPr lang="it-IT" sz="2400" b="1" kern="100" spc="195" dirty="0">
                <a:solidFill>
                  <a:srgbClr val="002060"/>
                </a:solidFill>
                <a:latin typeface="Arial" panose="020B0604020202020204" pitchFamily="34" charset="0"/>
                <a:ea typeface="Tahoma" panose="020B0604030504040204" pitchFamily="34" charset="0"/>
                <a:cs typeface="Calibri" panose="020F0502020204030204" pitchFamily="34" charset="0"/>
              </a:rPr>
              <a:t>AI SENSI DELLA LR 31/2014 SUL CONSUMO DI SUOLO</a:t>
            </a:r>
            <a:endParaRPr lang="it-IT" sz="2400" kern="100" dirty="0">
              <a:latin typeface="Lucida Sans" panose="020B0602030504020204" pitchFamily="34" charset="0"/>
              <a:ea typeface="Tahoma" panose="020B0604030504040204" pitchFamily="34" charset="0"/>
              <a:cs typeface="Calibri" panose="020F0502020204030204" pitchFamily="34" charset="0"/>
            </a:endParaRPr>
          </a:p>
          <a:p>
            <a:pPr>
              <a:spcAft>
                <a:spcPts val="600"/>
              </a:spcAft>
            </a:pPr>
            <a:r>
              <a:rPr lang="it-IT" sz="2800" b="1" kern="100" spc="195" dirty="0">
                <a:solidFill>
                  <a:srgbClr val="0033CC"/>
                </a:solidFill>
                <a:latin typeface="Arial" panose="020B0604020202020204" pitchFamily="34" charset="0"/>
                <a:ea typeface="Tahoma" panose="020B0604030504040204" pitchFamily="34" charset="0"/>
                <a:cs typeface="Calibri" panose="020F0502020204030204" pitchFamily="34" charset="0"/>
              </a:rPr>
              <a:t> </a:t>
            </a:r>
            <a:endParaRPr lang="it-IT" sz="14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600"/>
              </a:spcAft>
            </a:pPr>
            <a:r>
              <a:rPr lang="it-IT" sz="2800" b="1" kern="100" spc="195" dirty="0">
                <a:solidFill>
                  <a:srgbClr val="0033CC"/>
                </a:solidFill>
                <a:latin typeface="Verdana" panose="020B0604030504040204" pitchFamily="34" charset="0"/>
                <a:ea typeface="Verdana" panose="020B0604030504040204" pitchFamily="34" charset="0"/>
                <a:cs typeface="Calibri" panose="020F0502020204030204" pitchFamily="34" charset="0"/>
              </a:rPr>
              <a:t> </a:t>
            </a:r>
            <a:r>
              <a:rPr lang="it-IT" sz="2800" b="1" kern="100" spc="195" dirty="0">
                <a:solidFill>
                  <a:srgbClr val="C00000"/>
                </a:solidFill>
                <a:latin typeface="Verdana" panose="020B0604030504040204" pitchFamily="34" charset="0"/>
                <a:ea typeface="Verdana" panose="020B0604030504040204" pitchFamily="34" charset="0"/>
                <a:cs typeface="Arial" panose="020B0604020202020204" pitchFamily="34" charset="0"/>
              </a:rPr>
              <a:t>1. Soglie comunali di riduzione</a:t>
            </a:r>
            <a:endParaRPr lang="it-IT" sz="28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600"/>
              </a:spcAft>
            </a:pPr>
            <a:r>
              <a:rPr lang="it-IT" sz="2800" b="1" kern="100" spc="195" dirty="0">
                <a:solidFill>
                  <a:srgbClr val="C00000"/>
                </a:solidFill>
                <a:latin typeface="Verdana" panose="020B0604030504040204" pitchFamily="34" charset="0"/>
                <a:ea typeface="Verdana" panose="020B0604030504040204" pitchFamily="34" charset="0"/>
                <a:cs typeface="Arial" panose="020B0604020202020204" pitchFamily="34" charset="0"/>
              </a:rPr>
              <a:t>2. Rigenerazione urbana e territoriale</a:t>
            </a:r>
            <a:endParaRPr lang="it-IT" sz="28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600"/>
              </a:spcAft>
            </a:pPr>
            <a:r>
              <a:rPr lang="it-IT" sz="2800" b="1" kern="100" spc="195" dirty="0">
                <a:solidFill>
                  <a:srgbClr val="C00000"/>
                </a:solidFill>
                <a:latin typeface="Verdana" panose="020B0604030504040204" pitchFamily="34" charset="0"/>
                <a:ea typeface="Verdana" panose="020B0604030504040204" pitchFamily="34" charset="0"/>
                <a:cs typeface="Arial" panose="020B0604020202020204" pitchFamily="34" charset="0"/>
              </a:rPr>
              <a:t>3. Monitoraggio consumo di suolo</a:t>
            </a:r>
            <a:endParaRPr lang="it-IT" sz="28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600"/>
              </a:spcAft>
            </a:pPr>
            <a:r>
              <a:rPr lang="it-IT" sz="2000" b="1" kern="100" spc="195" dirty="0">
                <a:solidFill>
                  <a:srgbClr val="C00000"/>
                </a:solidFill>
                <a:latin typeface="Verdana" panose="020B0604030504040204" pitchFamily="34" charset="0"/>
                <a:ea typeface="Verdana" panose="020B0604030504040204" pitchFamily="34" charset="0"/>
                <a:cs typeface="Arial" panose="020B0604020202020204" pitchFamily="34" charset="0"/>
              </a:rPr>
              <a:t> </a:t>
            </a:r>
            <a:endParaRPr lang="it-IT" sz="14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600"/>
              </a:spcAft>
            </a:pPr>
            <a:r>
              <a:rPr lang="it-IT" sz="2400" b="1" kern="100" spc="195" dirty="0">
                <a:solidFill>
                  <a:srgbClr val="002060"/>
                </a:solidFill>
                <a:latin typeface="Verdana" panose="020B0604030504040204" pitchFamily="34" charset="0"/>
                <a:ea typeface="Verdana" panose="020B0604030504040204" pitchFamily="34" charset="0"/>
                <a:cs typeface="Arial" panose="020B0604020202020204" pitchFamily="34" charset="0"/>
              </a:rPr>
              <a:t>DAL PERCORSO METODOLOGICO </a:t>
            </a:r>
            <a:endParaRPr lang="it-IT" sz="24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600"/>
              </a:spcAft>
            </a:pPr>
            <a:r>
              <a:rPr lang="it-IT" sz="2400" b="1" kern="100" spc="195" dirty="0">
                <a:solidFill>
                  <a:srgbClr val="002060"/>
                </a:solidFill>
                <a:latin typeface="Verdana" panose="020B0604030504040204" pitchFamily="34" charset="0"/>
                <a:ea typeface="Verdana" panose="020B0604030504040204" pitchFamily="34" charset="0"/>
                <a:cs typeface="Arial" panose="020B0604020202020204" pitchFamily="34" charset="0"/>
              </a:rPr>
              <a:t>AGLI INDIRIZZI NORMATIVI DI PIANO</a:t>
            </a:r>
            <a:endParaRPr lang="it-IT" sz="24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0"/>
              </a:spcAft>
            </a:pPr>
            <a:r>
              <a:rPr lang="it-IT" sz="1400" kern="100" spc="195" dirty="0">
                <a:latin typeface="Verdana" panose="020B0604030504040204" pitchFamily="34" charset="0"/>
                <a:ea typeface="Verdana" panose="020B0604030504040204" pitchFamily="34" charset="0"/>
                <a:cs typeface="Arial" panose="020B0604020202020204" pitchFamily="34" charset="0"/>
              </a:rPr>
              <a:t> </a:t>
            </a:r>
            <a:endParaRPr lang="it-IT" sz="14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0"/>
              </a:spcAft>
            </a:pPr>
            <a:endParaRPr lang="it-IT" sz="1400" kern="100" spc="195" dirty="0">
              <a:latin typeface="Verdana" panose="020B0604030504040204" pitchFamily="34" charset="0"/>
              <a:ea typeface="Verdana" panose="020B0604030504040204" pitchFamily="34" charset="0"/>
              <a:cs typeface="Arial" panose="020B0604020202020204" pitchFamily="34" charset="0"/>
            </a:endParaRPr>
          </a:p>
          <a:p>
            <a:pPr algn="ctr">
              <a:spcAft>
                <a:spcPts val="0"/>
              </a:spcAft>
            </a:pPr>
            <a:r>
              <a:rPr lang="it-IT" sz="1400" kern="100" spc="195" dirty="0">
                <a:latin typeface="Verdana" panose="020B0604030504040204" pitchFamily="34" charset="0"/>
                <a:ea typeface="Verdana" panose="020B0604030504040204" pitchFamily="34" charset="0"/>
                <a:cs typeface="Arial" panose="020B0604020202020204" pitchFamily="34" charset="0"/>
              </a:rPr>
              <a:t> </a:t>
            </a:r>
            <a:endParaRPr lang="it-IT" sz="14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0"/>
              </a:spcAft>
            </a:pPr>
            <a:r>
              <a:rPr lang="it-IT" sz="1400" kern="100" spc="195" dirty="0">
                <a:latin typeface="Verdana" panose="020B0604030504040204" pitchFamily="34" charset="0"/>
                <a:ea typeface="Verdana" panose="020B0604030504040204" pitchFamily="34" charset="0"/>
                <a:cs typeface="Arial" panose="020B0604020202020204" pitchFamily="34" charset="0"/>
              </a:rPr>
              <a:t> </a:t>
            </a:r>
            <a:endParaRPr lang="it-IT" sz="1400" kern="100" dirty="0">
              <a:latin typeface="Verdana" panose="020B0604030504040204" pitchFamily="34" charset="0"/>
              <a:ea typeface="Verdana" panose="020B0604030504040204" pitchFamily="34" charset="0"/>
              <a:cs typeface="Calibri" panose="020F0502020204030204" pitchFamily="34" charset="0"/>
            </a:endParaRPr>
          </a:p>
          <a:p>
            <a:pPr algn="ctr">
              <a:spcAft>
                <a:spcPts val="0"/>
              </a:spcAft>
            </a:pPr>
            <a:r>
              <a:rPr lang="it-IT" sz="1400" b="1" kern="100" spc="195" dirty="0">
                <a:latin typeface="Verdana" panose="020B0604030504040204" pitchFamily="34" charset="0"/>
                <a:ea typeface="Verdana" panose="020B0604030504040204" pitchFamily="34" charset="0"/>
                <a:cs typeface="Arial" panose="020B0604020202020204" pitchFamily="34" charset="0"/>
              </a:rPr>
              <a:t>MANTOVA, 03 dicembre 2021</a:t>
            </a:r>
            <a:endParaRPr lang="it-IT" sz="1400" b="1" kern="100" dirty="0">
              <a:latin typeface="Verdana" panose="020B0604030504040204" pitchFamily="34" charset="0"/>
              <a:ea typeface="Verdana" panose="020B0604030504040204" pitchFamily="34" charset="0"/>
              <a:cs typeface="Calibri" panose="020F0502020204030204" pitchFamily="34" charset="0"/>
            </a:endParaRPr>
          </a:p>
          <a:p>
            <a:endParaRPr lang="it-IT" dirty="0"/>
          </a:p>
          <a:p>
            <a:pPr algn="ctr"/>
            <a:endParaRPr lang="it-IT" b="1" dirty="0"/>
          </a:p>
        </p:txBody>
      </p:sp>
    </p:spTree>
    <p:extLst>
      <p:ext uri="{BB962C8B-B14F-4D97-AF65-F5344CB8AC3E}">
        <p14:creationId xmlns:p14="http://schemas.microsoft.com/office/powerpoint/2010/main" val="2370716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3" name="Rettangolo 2">
            <a:extLst>
              <a:ext uri="{FF2B5EF4-FFF2-40B4-BE49-F238E27FC236}">
                <a16:creationId xmlns:a16="http://schemas.microsoft.com/office/drawing/2014/main" id="{44F2054E-307D-4062-895C-AEB929234715}"/>
              </a:ext>
            </a:extLst>
          </p:cNvPr>
          <p:cNvSpPr/>
          <p:nvPr/>
        </p:nvSpPr>
        <p:spPr>
          <a:xfrm>
            <a:off x="22320" y="736560"/>
            <a:ext cx="9861360" cy="5701561"/>
          </a:xfrm>
          <a:prstGeom prst="rect">
            <a:avLst/>
          </a:prstGeom>
        </p:spPr>
        <p:txBody>
          <a:bodyPr wrap="square">
            <a:spAutoFit/>
          </a:bodyPr>
          <a:lstStyle/>
          <a:p>
            <a:pPr marL="360680" indent="-180340" algn="just">
              <a:spcAft>
                <a:spcPts val="0"/>
              </a:spcAf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d. Le </a:t>
            </a:r>
            <a:r>
              <a:rPr lang="it-IT" sz="1600"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TAVOLE</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E LE </a:t>
            </a:r>
            <a:r>
              <a:rPr lang="it-IT" sz="1600"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BANCHE DATI</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del PTR integrato, quali strumenti operativi per l’adeguamento del PTCP e dei PGT, e per le successive fasi di monitoraggio, gestione, aggiornamento dei piani, in particolare: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540385" indent="-180340" algn="just">
              <a:spcAft>
                <a:spcPts val="0"/>
              </a:spcAft>
              <a:tabLst>
                <a:tab pos="54038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le tavole di analisi (tav. 02, 03, 04), in cui sono rappresentati gli elementi identitari della struttura regionale con riferimento sia ai caratteri del sistema paesistico-ambientale che a quelli del sistema insediativo e infrastrutturale;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540385" indent="-180340" algn="just">
              <a:spcAft>
                <a:spcPts val="0"/>
              </a:spcAft>
              <a:tabLst>
                <a:tab pos="54038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le tavole dei valori del suolo e degli indirizzi di piano (tav. 05), relative a “Suolo utile netto”, “Valori paesistico-ambientali”, Qualità agricola del suolo utile netto”, “Strategie e sistemi della rigenerazione”;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540385" indent="-180340" algn="just">
              <a:spcAft>
                <a:spcPts val="0"/>
              </a:spcAft>
              <a:tabLst>
                <a:tab pos="54038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le tavole di progetto per ogni provincia (tav. 06), sintesi dell’apparato conoscitivo, di valutazione e di progetto del PTR integrato, in cui sono indicati i caratteri e criteri per la riduzione del consumo di suolo e la rigenerazione per ogni ATO.</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algn="just">
              <a:spcBef>
                <a:spcPts val="600"/>
              </a:spcBef>
              <a:spcAft>
                <a:spcPts val="300"/>
              </a:spcAft>
              <a:tabLst>
                <a:tab pos="18034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5. Costituiscono riferimenti specifici del documento PTR: “</a:t>
            </a:r>
            <a:r>
              <a:rPr lang="it-IT" sz="1600"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CRITERI PER L'ATTUAZIONE DELLE POLITICHE DI RIDUZIONE DEL CONSUMO DI SUOLO</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per la determinazione delle soglie di riduzione degli Ambiti di Trasformazione (AT):</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180000" indent="-179705" algn="just">
              <a:spcAft>
                <a:spcPts val="300"/>
              </a:spcAft>
              <a:tabLst>
                <a:tab pos="359410" algn="l"/>
              </a:tabLst>
            </a:pPr>
            <a:r>
              <a:rPr lang="it-IT" sz="1600" kern="100" spc="-50" dirty="0">
                <a:solidFill>
                  <a:srgbClr val="002060"/>
                </a:solidFill>
                <a:latin typeface="Verdana" panose="020B0604030504040204" pitchFamily="34" charset="0"/>
                <a:ea typeface="Verdana" panose="020B0604030504040204" pitchFamily="34" charset="0"/>
                <a:cs typeface="Verdana" panose="020B0604030504040204" pitchFamily="34" charset="0"/>
              </a:rPr>
              <a:t>	a. il capitolo 2.1 “</a:t>
            </a:r>
            <a:r>
              <a:rPr lang="it-IT" sz="1600" i="1" kern="100" spc="-50" dirty="0">
                <a:solidFill>
                  <a:srgbClr val="002060"/>
                </a:solidFill>
                <a:latin typeface="Verdana" panose="020B0604030504040204" pitchFamily="34" charset="0"/>
                <a:ea typeface="Verdana" panose="020B0604030504040204" pitchFamily="34" charset="0"/>
                <a:cs typeface="Verdana" panose="020B0604030504040204" pitchFamily="34" charset="0"/>
              </a:rPr>
              <a:t>Glossario</a:t>
            </a:r>
            <a:r>
              <a:rPr lang="it-IT" sz="1600" kern="100" spc="-50" dirty="0">
                <a:solidFill>
                  <a:srgbClr val="002060"/>
                </a:solidFill>
                <a:latin typeface="Verdana" panose="020B0604030504040204" pitchFamily="34" charset="0"/>
                <a:ea typeface="Verdana" panose="020B0604030504040204" pitchFamily="34" charset="0"/>
                <a:cs typeface="Verdana" panose="020B0604030504040204" pitchFamily="34" charset="0"/>
              </a:rPr>
              <a:t>” con la definizione dei parametri, degli indicatori e delle modalità di calcolo del consumo di suolo;</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180000" indent="-179705" algn="just">
              <a:spcAft>
                <a:spcPts val="300"/>
              </a:spcAft>
              <a:tabLst>
                <a:tab pos="35941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b. il capitolo 2.2 “</a:t>
            </a:r>
            <a:r>
              <a:rPr lang="it-IT" sz="1600"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Soglie di riduzione</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con la definizione delle soglie regionale, dell’articolazione delle soglie provinciali e del recepimento delle soglie a livello comunale; </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180000" indent="-179705" algn="just">
              <a:spcAft>
                <a:spcPts val="300"/>
              </a:spcAft>
              <a:tabLst>
                <a:tab pos="35941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c. il capitolo 2.3 “</a:t>
            </a:r>
            <a:r>
              <a:rPr lang="it-IT" sz="1600"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Stima dei fabbisogni</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con la definizione delle modalità per il calcolo del fabbisogno abitativo per i nuovi insediamenti residenziali e del fabbisogno per altri usi urbani.</a:t>
            </a:r>
            <a:endParaRPr lang="it-IT" sz="16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p:txBody>
      </p:sp>
    </p:spTree>
    <p:extLst>
      <p:ext uri="{BB962C8B-B14F-4D97-AF65-F5344CB8AC3E}">
        <p14:creationId xmlns:p14="http://schemas.microsoft.com/office/powerpoint/2010/main" val="3858065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33480" y="812624"/>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Rettangolo 1">
            <a:extLst>
              <a:ext uri="{FF2B5EF4-FFF2-40B4-BE49-F238E27FC236}">
                <a16:creationId xmlns:a16="http://schemas.microsoft.com/office/drawing/2014/main" id="{FD82E659-3E2D-46CF-8B04-34B62F9B2BBA}"/>
              </a:ext>
            </a:extLst>
          </p:cNvPr>
          <p:cNvSpPr/>
          <p:nvPr/>
        </p:nvSpPr>
        <p:spPr>
          <a:xfrm>
            <a:off x="44040" y="974430"/>
            <a:ext cx="9817320" cy="4839786"/>
          </a:xfrm>
          <a:prstGeom prst="rect">
            <a:avLst/>
          </a:prstGeom>
        </p:spPr>
        <p:txBody>
          <a:bodyPr wrap="square">
            <a:spAutoFit/>
          </a:bodyPr>
          <a:lstStyle/>
          <a:p>
            <a:pPr lvl="1" indent="-540000" algn="ctr">
              <a:spcAft>
                <a:spcPts val="300"/>
              </a:spcAft>
              <a:tabLst>
                <a:tab pos="226695" algn="l"/>
              </a:tabLst>
            </a:pPr>
            <a:r>
              <a:rPr lang="it-IT" sz="1600" b="1" i="1" kern="100" spc="-70" dirty="0">
                <a:solidFill>
                  <a:srgbClr val="C00000"/>
                </a:solidFill>
                <a:latin typeface="Verdana" panose="020B0604030504040204" pitchFamily="34" charset="0"/>
                <a:ea typeface="Verdana" panose="020B0604030504040204" pitchFamily="34" charset="0"/>
                <a:cs typeface="Tahoma" panose="020B0604030504040204" pitchFamily="34" charset="0"/>
              </a:rPr>
              <a:t>47.2 Indirizzi del PTCP per l’applicazione delle soglie comunali </a:t>
            </a:r>
          </a:p>
          <a:p>
            <a:pPr lvl="1" indent="-540000" algn="ctr">
              <a:spcAft>
                <a:spcPts val="300"/>
              </a:spcAft>
              <a:tabLst>
                <a:tab pos="226695" algn="l"/>
              </a:tabLst>
            </a:pPr>
            <a:r>
              <a:rPr lang="it-IT" sz="1600" b="1" i="1" kern="100" spc="-70" dirty="0">
                <a:solidFill>
                  <a:srgbClr val="C00000"/>
                </a:solidFill>
                <a:latin typeface="Verdana" panose="020B0604030504040204" pitchFamily="34" charset="0"/>
                <a:ea typeface="Verdana" panose="020B0604030504040204" pitchFamily="34" charset="0"/>
                <a:cs typeface="Tahoma" panose="020B0604030504040204" pitchFamily="34" charset="0"/>
              </a:rPr>
              <a:t>di riduzione del consumo di suolo </a:t>
            </a:r>
            <a:endParaRPr lang="it-IT" sz="1600" b="1" i="1" kern="100" dirty="0">
              <a:solidFill>
                <a:srgbClr val="4F81BD"/>
              </a:solidFill>
              <a:latin typeface="Verdana" panose="020B0604030504040204" pitchFamily="34" charset="0"/>
              <a:ea typeface="Verdana" panose="020B0604030504040204" pitchFamily="34" charset="0"/>
            </a:endParaRPr>
          </a:p>
          <a:p>
            <a:pPr algn="just">
              <a:spcBef>
                <a:spcPts val="1200"/>
              </a:spcBef>
              <a:spcAft>
                <a:spcPts val="0"/>
              </a:spcAft>
              <a:tabLst>
                <a:tab pos="27051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1. Il PTCP, approfondendo i criteri del PTR e verificando le basi informative utilizzate, articola alla scala comunale la soglia di riduzione provinciale del PTR, che i Comuni dovranno assumere nei PGT.</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Bef>
                <a:spcPts val="1200"/>
              </a:spcBef>
              <a:spcAft>
                <a:spcPts val="0"/>
              </a:spcAft>
              <a:tabLst>
                <a:tab pos="270510" algn="l"/>
              </a:tabLst>
            </a:pPr>
            <a:r>
              <a:rPr lang="it-IT" sz="1600" kern="100" spc="-30" dirty="0">
                <a:solidFill>
                  <a:srgbClr val="002060"/>
                </a:solidFill>
                <a:latin typeface="Verdana" panose="020B0604030504040204" pitchFamily="34" charset="0"/>
                <a:ea typeface="Verdana" panose="020B0604030504040204" pitchFamily="34" charset="0"/>
                <a:cs typeface="Verdana" panose="020B0604030504040204" pitchFamily="34" charset="0"/>
              </a:rPr>
              <a:t>2. Costituisce limite di sostenibilità del PTCP la soglia provinciale minima di riduzione del </a:t>
            </a:r>
            <a:r>
              <a:rPr lang="it-IT" sz="1600" b="1" kern="100" spc="-30" dirty="0">
                <a:solidFill>
                  <a:srgbClr val="002060"/>
                </a:solidFill>
                <a:latin typeface="Verdana" panose="020B0604030504040204" pitchFamily="34" charset="0"/>
                <a:ea typeface="Verdana" panose="020B0604030504040204" pitchFamily="34" charset="0"/>
                <a:cs typeface="Verdana" panose="020B0604030504040204" pitchFamily="34" charset="0"/>
              </a:rPr>
              <a:t>20%</a:t>
            </a:r>
            <a:r>
              <a:rPr lang="it-IT" sz="1600" kern="100" spc="-30" dirty="0">
                <a:solidFill>
                  <a:srgbClr val="002060"/>
                </a:solidFill>
                <a:latin typeface="Verdana" panose="020B0604030504040204" pitchFamily="34" charset="0"/>
                <a:ea typeface="Verdana" panose="020B0604030504040204" pitchFamily="34" charset="0"/>
                <a:cs typeface="Verdana" panose="020B0604030504040204" pitchFamily="34" charset="0"/>
              </a:rPr>
              <a:t> degli Ambiti di Trasformazione (AT) dei PGT che costituiscono consumo di suolo, per tutte le funzioni urbane (sia residenziale che non residenziale).</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Bef>
                <a:spcPts val="1200"/>
              </a:spcBef>
              <a:spcAft>
                <a:spcPts val="0"/>
              </a:spcAft>
              <a:tabLst>
                <a:tab pos="27051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3. La soglia minima del 20% viene modulata in 5 classi dal 18% al 22%, attribuite ai Comuni in base a un sistema di parametri e indicatori sullo stato e le previsioni di consumo di suolo dei singoli PGT.</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Bef>
                <a:spcPts val="1200"/>
              </a:spcBef>
              <a:spcAft>
                <a:spcPts val="0"/>
              </a:spcAft>
              <a:tabLst>
                <a:tab pos="27051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4. Nella determinazione delle superfici da ridurre sono assunti i seguenti fattori: stato di fatto, grado di attuazione e quota edificabile degli Ambiti di Trasformazione.</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Bef>
                <a:spcPts val="1200"/>
              </a:spcBef>
              <a:spcAft>
                <a:spcPts val="0"/>
              </a:spcAf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5. Il PTCP contabilizza e ridistribuisce su tutti i Comuni le quantità degli Ambiti di Trasformazione ridotte successivamente all’entrata in vigore della LR 31/2014, eccedenti la soglia minima attribuita.</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73404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Rettangolo 1">
            <a:extLst>
              <a:ext uri="{FF2B5EF4-FFF2-40B4-BE49-F238E27FC236}">
                <a16:creationId xmlns:a16="http://schemas.microsoft.com/office/drawing/2014/main" id="{FD82E659-3E2D-46CF-8B04-34B62F9B2BBA}"/>
              </a:ext>
            </a:extLst>
          </p:cNvPr>
          <p:cNvSpPr/>
          <p:nvPr/>
        </p:nvSpPr>
        <p:spPr>
          <a:xfrm>
            <a:off x="66360" y="757232"/>
            <a:ext cx="9817320" cy="5293757"/>
          </a:xfrm>
          <a:prstGeom prst="rect">
            <a:avLst/>
          </a:prstGeom>
        </p:spPr>
        <p:txBody>
          <a:bodyPr wrap="square">
            <a:spAutoFit/>
          </a:bodyPr>
          <a:lstStyle/>
          <a:p>
            <a:pPr algn="just">
              <a:spcBef>
                <a:spcPts val="565"/>
              </a:spcBef>
              <a:spcAft>
                <a:spcPts val="0"/>
              </a:spcAft>
              <a:tabLst>
                <a:tab pos="27051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6. In fase di adeguamento dei PGT e di valutazione di compatibilità con il PTCP la soglia minima attribuita potrà essere rivalutata, in relazione ai seguenti fattori:</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marL="360680" indent="-180340" algn="just">
              <a:spcBef>
                <a:spcPts val="565"/>
              </a:spcBef>
              <a:spcAft>
                <a:spcPts val="0"/>
              </a:spcAft>
              <a:tabLst>
                <a:tab pos="408305" algn="l"/>
                <a:tab pos="476885" algn="l"/>
                <a:tab pos="816610" algn="l"/>
                <a:tab pos="1224915" algn="l"/>
                <a:tab pos="1633220" algn="l"/>
                <a:tab pos="2040890" algn="l"/>
                <a:tab pos="2449195" algn="l"/>
                <a:tab pos="2857500" algn="l"/>
                <a:tab pos="3265805" algn="l"/>
                <a:tab pos="3674110" algn="l"/>
                <a:tab pos="4082415" algn="l"/>
              </a:tabLst>
            </a:pPr>
            <a:r>
              <a:rPr lang="it-IT" sz="1600" kern="100" spc="-70" dirty="0">
                <a:solidFill>
                  <a:srgbClr val="002060"/>
                </a:solidFill>
                <a:latin typeface="Verdana" panose="020B0604030504040204" pitchFamily="34" charset="0"/>
                <a:ea typeface="Verdana" panose="020B0604030504040204" pitchFamily="34" charset="0"/>
                <a:cs typeface="Verdana" panose="020B0604030504040204" pitchFamily="34" charset="0"/>
              </a:rPr>
              <a:t>a.	 riconosciuti fabbisogni per aree residenziali o altri usi urbani superiori o inferiori rispetto alle aree disponibili;</a:t>
            </a:r>
            <a:endParaRPr lang="it-IT" sz="1600"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marL="360680" indent="-180340" algn="just">
              <a:spcBef>
                <a:spcPts val="565"/>
              </a:spcBef>
              <a:spcAft>
                <a:spcPts val="0"/>
              </a:spcAft>
              <a:tabLst>
                <a:tab pos="408305" algn="l"/>
                <a:tab pos="476885" algn="l"/>
                <a:tab pos="816610" algn="l"/>
                <a:tab pos="1224915" algn="l"/>
                <a:tab pos="1633220" algn="l"/>
                <a:tab pos="2040890" algn="l"/>
                <a:tab pos="2449195" algn="l"/>
                <a:tab pos="2857500" algn="l"/>
                <a:tab pos="3265805" algn="l"/>
                <a:tab pos="3674110" algn="l"/>
                <a:tab pos="408241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b.	disponibilità di aree sottoutilizzate, normate dal Piano delle Regole;</a:t>
            </a:r>
            <a:endParaRPr lang="it-IT" sz="1600"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marL="360680" indent="-180340" algn="just">
              <a:spcBef>
                <a:spcPts val="565"/>
              </a:spcBef>
              <a:spcAft>
                <a:spcPts val="0"/>
              </a:spcAft>
              <a:tabLst>
                <a:tab pos="408305" algn="l"/>
                <a:tab pos="476885" algn="l"/>
                <a:tab pos="816610" algn="l"/>
                <a:tab pos="1224915" algn="l"/>
                <a:tab pos="1633220" algn="l"/>
                <a:tab pos="2040890" algn="l"/>
                <a:tab pos="2449195" algn="l"/>
                <a:tab pos="2857500" algn="l"/>
                <a:tab pos="3265805" algn="l"/>
                <a:tab pos="3674110" algn="l"/>
                <a:tab pos="4082415" algn="l"/>
              </a:tabLst>
            </a:pPr>
            <a:r>
              <a:rPr lang="it-IT" sz="1600" kern="100" spc="-20" dirty="0">
                <a:solidFill>
                  <a:srgbClr val="002060"/>
                </a:solidFill>
                <a:latin typeface="Verdana" panose="020B0604030504040204" pitchFamily="34" charset="0"/>
                <a:ea typeface="Verdana" panose="020B0604030504040204" pitchFamily="34" charset="0"/>
                <a:cs typeface="Verdana" panose="020B0604030504040204" pitchFamily="34" charset="0"/>
              </a:rPr>
              <a:t>c.	disponibilità di aree dismesse e da riqualificare, quali aree per la rigenerazione urbana e territoriale, di cui all’art. 47.3;</a:t>
            </a:r>
            <a:endParaRPr lang="it-IT" sz="1600"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marL="360680" indent="-180340" algn="just">
              <a:spcBef>
                <a:spcPts val="565"/>
              </a:spcBef>
              <a:spcAft>
                <a:spcPts val="0"/>
              </a:spcAf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d. ruolo del Comune quale polarità attrattiva, per la presenza di poli insediativi, servizi e ambiti produttivi, nodi infrastrutturali, progetti di sviluppo sovralocali;</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360680" indent="-180340" algn="just">
              <a:spcBef>
                <a:spcPts val="565"/>
              </a:spcBef>
              <a:spcAft>
                <a:spcPts val="0"/>
              </a:spcAf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e. presenza di ambiti di valore paesaggistico, di rischio e degrado paesaggistico.</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360680" indent="-180340" algn="just">
              <a:spcBef>
                <a:spcPts val="565"/>
              </a:spcBef>
              <a:spcAft>
                <a:spcPts val="0"/>
              </a:spcAf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f. volontà espressa dal Comune di incrementare la soglia minima di riduzione.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algn="just">
              <a:spcBef>
                <a:spcPts val="1200"/>
              </a:spcBef>
              <a:spcAft>
                <a:spcPts val="0"/>
              </a:spcAft>
              <a:tabLst>
                <a:tab pos="270510" algn="l"/>
              </a:tabLst>
            </a:pPr>
            <a:r>
              <a:rPr lang="it-IT" sz="1600" kern="100" spc="-20" dirty="0">
                <a:solidFill>
                  <a:srgbClr val="002060"/>
                </a:solidFill>
                <a:latin typeface="Verdana" panose="020B0604030504040204" pitchFamily="34" charset="0"/>
                <a:ea typeface="Verdana" panose="020B0604030504040204" pitchFamily="34" charset="0"/>
                <a:cs typeface="Verdana" panose="020B0604030504040204" pitchFamily="34" charset="0"/>
              </a:rPr>
              <a:t>7. 	In fase di adeguamento dei PGT e di valutazione di compatibilità con il PTCP, saranno oggetto di verifica e aggiornamento da parte dei Comuni, nonché di confronto con la Provincia, i parametri, gli indicatori e i fattori di rivalutazione della soglia minima, al fine di definire e condividere la soglia di riduzione assunta nel PGT da ogni Comune.</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Bef>
                <a:spcPts val="1200"/>
              </a:spcBef>
              <a:spcAft>
                <a:spcPts val="0"/>
              </a:spcAft>
              <a:tabLst>
                <a:tab pos="27051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8. In fase di adeguamento dei PGT e di valutazione di compatibilità con il PTCP, la Provincia terrà monitorate le soglie e le quantità di riduzioni operate nei PGT adeguati, anche al fine di ridistribuire le quote eccedenti la soglia comunale minima attribuita.</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1856971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Rettangolo 1">
            <a:extLst>
              <a:ext uri="{FF2B5EF4-FFF2-40B4-BE49-F238E27FC236}">
                <a16:creationId xmlns:a16="http://schemas.microsoft.com/office/drawing/2014/main" id="{562B267B-B055-496C-B274-89FF4847436E}"/>
              </a:ext>
            </a:extLst>
          </p:cNvPr>
          <p:cNvSpPr/>
          <p:nvPr/>
        </p:nvSpPr>
        <p:spPr>
          <a:xfrm>
            <a:off x="22320" y="928316"/>
            <a:ext cx="9861360" cy="5693866"/>
          </a:xfrm>
          <a:prstGeom prst="rect">
            <a:avLst/>
          </a:prstGeom>
        </p:spPr>
        <p:txBody>
          <a:bodyPr wrap="square">
            <a:spAutoFit/>
          </a:bodyPr>
          <a:lstStyle/>
          <a:p>
            <a:pPr lvl="0" algn="just">
              <a:spcBef>
                <a:spcPts val="1200"/>
              </a:spcBef>
              <a:tabLst>
                <a:tab pos="27051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9. Su proposta dei Comuni interessati o della Provincia, più Comuni possono, tramite apposito accordo, scambiarsi parte delle soglie di riduzione di consumo di suolo.</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lvl="0" algn="just">
              <a:spcBef>
                <a:spcPts val="1200"/>
              </a:spcBef>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10. Costituisce riferimento metodologico e dispositivo per l’attribuzione della classe di soglia minima comunale e per la determinazione delle superfici da ridurre, da verificare </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e condividere con i Comuni interessati,</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it-IT" sz="1600" b="1" kern="100" dirty="0">
                <a:solidFill>
                  <a:srgbClr val="002060"/>
                </a:solidFill>
                <a:latin typeface="Verdana" panose="020B0604030504040204" pitchFamily="34" charset="0"/>
                <a:ea typeface="Verdana" panose="020B0604030504040204" pitchFamily="34" charset="0"/>
                <a:cs typeface="Verdana" panose="020B0604030504040204" pitchFamily="34" charset="0"/>
              </a:rPr>
              <a:t>l’</a:t>
            </a:r>
            <a:r>
              <a:rPr lang="it-IT" sz="1600" b="1"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Allegato Tecnico 1</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ai presenti Indirizzi Normativi, in cui sono riportati: </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360680" lvl="0" indent="-180340">
              <a:spcBef>
                <a:spcPts val="565"/>
              </a:spcBef>
              <a:tabLst>
                <a:tab pos="408305" algn="l"/>
                <a:tab pos="476885" algn="l"/>
                <a:tab pos="816610" algn="l"/>
                <a:tab pos="1224915" algn="l"/>
                <a:tab pos="1633220" algn="l"/>
                <a:tab pos="2040890" algn="l"/>
                <a:tab pos="2449195" algn="l"/>
                <a:tab pos="2857500" algn="l"/>
                <a:tab pos="3265805" algn="l"/>
                <a:tab pos="3674110" algn="l"/>
                <a:tab pos="408241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a.	 i parametri utilizzati sullo stato e le previsioni di consumo di suolo (</a:t>
            </a:r>
            <a:r>
              <a:rPr lang="it-IT" sz="1600" kern="100" dirty="0" err="1">
                <a:solidFill>
                  <a:srgbClr val="002060"/>
                </a:solidFill>
                <a:latin typeface="Verdana" panose="020B0604030504040204" pitchFamily="34" charset="0"/>
                <a:ea typeface="Verdana" panose="020B0604030504040204" pitchFamily="34" charset="0"/>
                <a:cs typeface="Verdana" panose="020B0604030504040204" pitchFamily="34" charset="0"/>
              </a:rPr>
              <a:t>Tab</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1);</a:t>
            </a:r>
            <a:endParaRPr lang="it-IT" sz="1600"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marL="523240" lvl="0" indent="-342900">
              <a:spcBef>
                <a:spcPts val="565"/>
              </a:spcBef>
              <a:buAutoNum type="alphaLcPeriod" startAt="2"/>
              <a:tabLst>
                <a:tab pos="408305" algn="l"/>
                <a:tab pos="476885" algn="l"/>
                <a:tab pos="816610" algn="l"/>
                <a:tab pos="1224915" algn="l"/>
                <a:tab pos="1633220" algn="l"/>
                <a:tab pos="2040890" algn="l"/>
                <a:tab pos="2449195" algn="l"/>
                <a:tab pos="2857500" algn="l"/>
                <a:tab pos="3265805" algn="l"/>
                <a:tab pos="3674110" algn="l"/>
                <a:tab pos="408241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gli indicatori e le soglie percentuali minime di riduzione degli AT comunali (</a:t>
            </a:r>
            <a:r>
              <a:rPr lang="it-IT" sz="1600" kern="100" dirty="0" err="1">
                <a:solidFill>
                  <a:srgbClr val="002060"/>
                </a:solidFill>
                <a:latin typeface="Verdana" panose="020B0604030504040204" pitchFamily="34" charset="0"/>
                <a:ea typeface="Verdana" panose="020B0604030504040204" pitchFamily="34" charset="0"/>
                <a:cs typeface="Verdana" panose="020B0604030504040204" pitchFamily="34" charset="0"/>
              </a:rPr>
              <a:t>Tab</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2);</a:t>
            </a:r>
          </a:p>
          <a:p>
            <a:pPr marL="523240" lvl="0" indent="-342900">
              <a:spcBef>
                <a:spcPts val="565"/>
              </a:spcBef>
              <a:buAutoNum type="alphaLcPeriod" startAt="2"/>
              <a:tabLst>
                <a:tab pos="408305" algn="l"/>
                <a:tab pos="476885" algn="l"/>
                <a:tab pos="816610" algn="l"/>
                <a:tab pos="1224915" algn="l"/>
                <a:tab pos="1633220" algn="l"/>
                <a:tab pos="2040890" algn="l"/>
                <a:tab pos="2449195" algn="l"/>
                <a:tab pos="2857500" algn="l"/>
                <a:tab pos="3265805" algn="l"/>
                <a:tab pos="3674110" algn="l"/>
                <a:tab pos="4082415" algn="l"/>
              </a:tabLst>
            </a:pPr>
            <a:r>
              <a:rPr lang="it-IT" sz="1600" kern="100" dirty="0">
                <a:solidFill>
                  <a:srgbClr val="002060"/>
                </a:solidFill>
                <a:latin typeface="Verdana" panose="020B0604030504040204" pitchFamily="34" charset="0"/>
                <a:ea typeface="Verdana" panose="020B0604030504040204" pitchFamily="34" charset="0"/>
                <a:cs typeface="Arial" panose="020B0604020202020204" pitchFamily="34" charset="0"/>
              </a:rPr>
              <a:t>le superfici minime di AT da ridurre con ridistribuzione delle superfici di quelle già ridotte (</a:t>
            </a:r>
            <a:r>
              <a:rPr lang="it-IT" sz="1600" kern="100" dirty="0" err="1">
                <a:solidFill>
                  <a:srgbClr val="002060"/>
                </a:solidFill>
                <a:latin typeface="Verdana" panose="020B0604030504040204" pitchFamily="34" charset="0"/>
                <a:ea typeface="Verdana" panose="020B0604030504040204" pitchFamily="34" charset="0"/>
                <a:cs typeface="Arial" panose="020B0604020202020204" pitchFamily="34" charset="0"/>
              </a:rPr>
              <a:t>Tab</a:t>
            </a:r>
            <a:r>
              <a:rPr lang="it-IT" sz="1600" kern="100" dirty="0">
                <a:solidFill>
                  <a:srgbClr val="002060"/>
                </a:solidFill>
                <a:latin typeface="Verdana" panose="020B0604030504040204" pitchFamily="34" charset="0"/>
                <a:ea typeface="Verdana" panose="020B0604030504040204" pitchFamily="34" charset="0"/>
                <a:cs typeface="Arial" panose="020B0604020202020204" pitchFamily="34" charset="0"/>
              </a:rPr>
              <a:t>. 3).</a:t>
            </a:r>
          </a:p>
          <a:p>
            <a:pPr marL="180340" lvl="0">
              <a:spcBef>
                <a:spcPts val="565"/>
              </a:spcBef>
              <a:tabLst>
                <a:tab pos="408305" algn="l"/>
                <a:tab pos="476885" algn="l"/>
                <a:tab pos="816610" algn="l"/>
                <a:tab pos="1224915" algn="l"/>
                <a:tab pos="1633220" algn="l"/>
                <a:tab pos="2040890" algn="l"/>
                <a:tab pos="2449195" algn="l"/>
                <a:tab pos="2857500" algn="l"/>
                <a:tab pos="3265805" algn="l"/>
                <a:tab pos="3674110" algn="l"/>
                <a:tab pos="4082415" algn="l"/>
              </a:tabLst>
            </a:pPr>
            <a:endParaRPr lang="it-IT" sz="1600" kern="100" dirty="0">
              <a:solidFill>
                <a:srgbClr val="0000FF"/>
              </a:solidFill>
              <a:latin typeface="Verdana" panose="020B0604030504040204" pitchFamily="34" charset="0"/>
              <a:ea typeface="Verdana" panose="020B0604030504040204" pitchFamily="34" charset="0"/>
              <a:cs typeface="Arial" panose="020B0604020202020204" pitchFamily="34" charset="0"/>
            </a:endParaRPr>
          </a:p>
          <a:p>
            <a:pPr marL="180340" lvl="0">
              <a:spcBef>
                <a:spcPts val="565"/>
              </a:spcBef>
              <a:tabLst>
                <a:tab pos="408305" algn="l"/>
                <a:tab pos="476885" algn="l"/>
                <a:tab pos="816610" algn="l"/>
                <a:tab pos="1224915" algn="l"/>
                <a:tab pos="1633220" algn="l"/>
                <a:tab pos="2040890" algn="l"/>
                <a:tab pos="2449195" algn="l"/>
                <a:tab pos="2857500" algn="l"/>
                <a:tab pos="3265805" algn="l"/>
                <a:tab pos="3674110" algn="l"/>
                <a:tab pos="4082415" algn="l"/>
              </a:tabLst>
            </a:pPr>
            <a:endParaRPr lang="it-IT" sz="1600" kern="100" dirty="0">
              <a:solidFill>
                <a:srgbClr val="0000FF"/>
              </a:solidFill>
              <a:latin typeface="Verdana" panose="020B0604030504040204" pitchFamily="34" charset="0"/>
              <a:ea typeface="Verdana" panose="020B0604030504040204" pitchFamily="34" charset="0"/>
              <a:cs typeface="Arial" panose="020B0604020202020204" pitchFamily="34" charset="0"/>
            </a:endParaRPr>
          </a:p>
          <a:p>
            <a:pPr marL="180340" lvl="0">
              <a:spcBef>
                <a:spcPts val="565"/>
              </a:spcBef>
              <a:tabLst>
                <a:tab pos="408305" algn="l"/>
                <a:tab pos="476885" algn="l"/>
                <a:tab pos="816610" algn="l"/>
                <a:tab pos="1224915" algn="l"/>
                <a:tab pos="1633220" algn="l"/>
                <a:tab pos="2040890" algn="l"/>
                <a:tab pos="2449195" algn="l"/>
                <a:tab pos="2857500" algn="l"/>
                <a:tab pos="3265805" algn="l"/>
                <a:tab pos="3674110" algn="l"/>
                <a:tab pos="4082415" algn="l"/>
              </a:tabLst>
            </a:pPr>
            <a:endParaRPr lang="it-IT" sz="1600" kern="100" dirty="0">
              <a:solidFill>
                <a:srgbClr val="0000FF"/>
              </a:solidFill>
              <a:latin typeface="Verdana" panose="020B0604030504040204" pitchFamily="34" charset="0"/>
              <a:ea typeface="Verdana" panose="020B0604030504040204" pitchFamily="34" charset="0"/>
              <a:cs typeface="Arial" panose="020B0604020202020204" pitchFamily="34" charset="0"/>
            </a:endParaRPr>
          </a:p>
          <a:p>
            <a:pPr marL="180340" lvl="0">
              <a:spcBef>
                <a:spcPts val="565"/>
              </a:spcBef>
              <a:tabLst>
                <a:tab pos="408305" algn="l"/>
                <a:tab pos="476885" algn="l"/>
                <a:tab pos="816610" algn="l"/>
                <a:tab pos="1224915" algn="l"/>
                <a:tab pos="1633220" algn="l"/>
                <a:tab pos="2040890" algn="l"/>
                <a:tab pos="2449195" algn="l"/>
                <a:tab pos="2857500" algn="l"/>
                <a:tab pos="3265805" algn="l"/>
                <a:tab pos="3674110" algn="l"/>
                <a:tab pos="4082415" algn="l"/>
              </a:tabLst>
            </a:pPr>
            <a:endParaRPr lang="it-IT" sz="1600" kern="100" dirty="0">
              <a:solidFill>
                <a:srgbClr val="0000FF"/>
              </a:solidFill>
              <a:latin typeface="Verdana" panose="020B0604030504040204" pitchFamily="34" charset="0"/>
              <a:ea typeface="Verdana" panose="020B0604030504040204" pitchFamily="34" charset="0"/>
              <a:cs typeface="Arial" panose="020B0604020202020204" pitchFamily="34" charset="0"/>
            </a:endParaRPr>
          </a:p>
          <a:p>
            <a:pPr marL="180340" lvl="0">
              <a:spcBef>
                <a:spcPts val="565"/>
              </a:spcBef>
              <a:tabLst>
                <a:tab pos="408305" algn="l"/>
                <a:tab pos="476885" algn="l"/>
                <a:tab pos="816610" algn="l"/>
                <a:tab pos="1224915" algn="l"/>
                <a:tab pos="1633220" algn="l"/>
                <a:tab pos="2040890" algn="l"/>
                <a:tab pos="2449195" algn="l"/>
                <a:tab pos="2857500" algn="l"/>
                <a:tab pos="3265805" algn="l"/>
                <a:tab pos="3674110" algn="l"/>
                <a:tab pos="4082415" algn="l"/>
              </a:tabLst>
            </a:pPr>
            <a:endParaRPr lang="it-IT" sz="1600" kern="100" dirty="0">
              <a:solidFill>
                <a:srgbClr val="0000FF"/>
              </a:solidFill>
              <a:latin typeface="Verdana" panose="020B0604030504040204" pitchFamily="34" charset="0"/>
              <a:ea typeface="Verdana" panose="020B0604030504040204" pitchFamily="34" charset="0"/>
              <a:cs typeface="Arial" panose="020B0604020202020204" pitchFamily="34" charset="0"/>
            </a:endParaRPr>
          </a:p>
          <a:p>
            <a:pPr marL="180340" lvl="0">
              <a:spcBef>
                <a:spcPts val="565"/>
              </a:spcBef>
              <a:tabLst>
                <a:tab pos="408305" algn="l"/>
                <a:tab pos="476885" algn="l"/>
                <a:tab pos="816610" algn="l"/>
                <a:tab pos="1224915" algn="l"/>
                <a:tab pos="1633220" algn="l"/>
                <a:tab pos="2040890" algn="l"/>
                <a:tab pos="2449195" algn="l"/>
                <a:tab pos="2857500" algn="l"/>
                <a:tab pos="3265805" algn="l"/>
                <a:tab pos="3674110" algn="l"/>
                <a:tab pos="4082415" algn="l"/>
              </a:tabLst>
            </a:pPr>
            <a:endParaRPr lang="it-IT" sz="1600" kern="100" dirty="0">
              <a:solidFill>
                <a:srgbClr val="0000FF"/>
              </a:solidFill>
              <a:latin typeface="Verdana" panose="020B0604030504040204" pitchFamily="34" charset="0"/>
              <a:ea typeface="Verdana" panose="020B0604030504040204" pitchFamily="34" charset="0"/>
              <a:cs typeface="Arial" panose="020B0604020202020204" pitchFamily="34" charset="0"/>
            </a:endParaRPr>
          </a:p>
          <a:p>
            <a:pPr marL="180340" lvl="0">
              <a:spcBef>
                <a:spcPts val="565"/>
              </a:spcBef>
              <a:tabLst>
                <a:tab pos="408305" algn="l"/>
                <a:tab pos="476885" algn="l"/>
                <a:tab pos="816610" algn="l"/>
                <a:tab pos="1224915" algn="l"/>
                <a:tab pos="1633220" algn="l"/>
                <a:tab pos="2040890" algn="l"/>
                <a:tab pos="2449195" algn="l"/>
                <a:tab pos="2857500" algn="l"/>
                <a:tab pos="3265805" algn="l"/>
                <a:tab pos="3674110" algn="l"/>
                <a:tab pos="4082415" algn="l"/>
              </a:tabLst>
            </a:pPr>
            <a:endParaRPr lang="it-IT" sz="1600" kern="100" dirty="0">
              <a:solidFill>
                <a:prstClr val="black"/>
              </a:solidFill>
              <a:latin typeface="Verdana" panose="020B0604030504040204" pitchFamily="34" charset="0"/>
              <a:ea typeface="Verdana" panose="020B0604030504040204" pitchFamily="34" charset="0"/>
              <a:cs typeface="Arial" panose="020B0604020202020204" pitchFamily="34" charset="0"/>
            </a:endParaRPr>
          </a:p>
          <a:p>
            <a:r>
              <a:rPr lang="it-IT" sz="1600" b="1" dirty="0">
                <a:solidFill>
                  <a:srgbClr val="C00000"/>
                </a:solidFill>
                <a:latin typeface="Verdana" panose="020B0604030504040204" pitchFamily="34" charset="0"/>
                <a:ea typeface="Verdana" panose="020B0604030504040204" pitchFamily="34" charset="0"/>
              </a:rPr>
              <a:t>ALLEGATO TECNICO 1:</a:t>
            </a:r>
            <a:endParaRPr lang="it-IT" sz="1600" dirty="0">
              <a:solidFill>
                <a:srgbClr val="C00000"/>
              </a:solidFill>
              <a:latin typeface="Verdana" panose="020B0604030504040204" pitchFamily="34" charset="0"/>
              <a:ea typeface="Verdana" panose="020B0604030504040204" pitchFamily="34" charset="0"/>
            </a:endParaRPr>
          </a:p>
          <a:p>
            <a:r>
              <a:rPr lang="it-IT" sz="1600" b="1" dirty="0">
                <a:solidFill>
                  <a:srgbClr val="C00000"/>
                </a:solidFill>
                <a:latin typeface="Verdana" panose="020B0604030504040204" pitchFamily="34" charset="0"/>
                <a:ea typeface="Verdana" panose="020B0604030504040204" pitchFamily="34" charset="0"/>
              </a:rPr>
              <a:t>Articolazione della soglia comunale di riduzione del consumo di suolo del PTCP</a:t>
            </a:r>
            <a:endParaRPr lang="it-IT" sz="1600"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79612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Rettangolo 1">
            <a:extLst>
              <a:ext uri="{FF2B5EF4-FFF2-40B4-BE49-F238E27FC236}">
                <a16:creationId xmlns:a16="http://schemas.microsoft.com/office/drawing/2014/main" id="{E6D564E2-BE2C-46C9-9BFD-980138B342AA}"/>
              </a:ext>
            </a:extLst>
          </p:cNvPr>
          <p:cNvSpPr/>
          <p:nvPr/>
        </p:nvSpPr>
        <p:spPr>
          <a:xfrm>
            <a:off x="21720" y="736560"/>
            <a:ext cx="9883680" cy="5724644"/>
          </a:xfrm>
          <a:prstGeom prst="rect">
            <a:avLst/>
          </a:prstGeom>
        </p:spPr>
        <p:txBody>
          <a:bodyPr wrap="square">
            <a:spAutoFit/>
          </a:bodyPr>
          <a:lstStyle/>
          <a:p>
            <a:pPr algn="ctr">
              <a:spcBef>
                <a:spcPts val="1000"/>
              </a:spcBef>
              <a:spcAft>
                <a:spcPts val="1200"/>
              </a:spcAft>
              <a:tabLst>
                <a:tab pos="226695" algn="l"/>
              </a:tabLst>
            </a:pPr>
            <a:r>
              <a:rPr lang="it-IT" sz="1600" b="1" i="1" kern="100" dirty="0">
                <a:solidFill>
                  <a:srgbClr val="C00000"/>
                </a:solidFill>
                <a:latin typeface="Verdana" panose="020B0604030504040204" pitchFamily="34" charset="0"/>
                <a:ea typeface="Verdana" panose="020B0604030504040204" pitchFamily="34" charset="0"/>
                <a:cs typeface="Tahoma" panose="020B0604030504040204" pitchFamily="34" charset="0"/>
              </a:rPr>
              <a:t>47.3 Indirizzi del PTCP per la rigenerazione urbana e territoriale</a:t>
            </a:r>
            <a:endParaRPr lang="it-IT" sz="1600" b="1" i="1" kern="100" dirty="0">
              <a:solidFill>
                <a:srgbClr val="4F81BD"/>
              </a:solidFill>
              <a:latin typeface="Verdana" panose="020B0604030504040204" pitchFamily="34" charset="0"/>
              <a:ea typeface="Verdana" panose="020B0604030504040204" pitchFamily="34" charset="0"/>
            </a:endParaRPr>
          </a:p>
          <a:p>
            <a:pPr algn="just">
              <a:spcAft>
                <a:spcPts val="565"/>
              </a:spcAft>
            </a:pPr>
            <a:r>
              <a:rPr lang="it-IT" sz="1600" kern="100" spc="-30" dirty="0">
                <a:solidFill>
                  <a:srgbClr val="002060"/>
                </a:solidFill>
                <a:latin typeface="Verdana" panose="020B0604030504040204" pitchFamily="34" charset="0"/>
                <a:ea typeface="Verdana" panose="020B0604030504040204" pitchFamily="34" charset="0"/>
                <a:cs typeface="Tahoma" panose="020B0604030504040204" pitchFamily="34" charset="0"/>
              </a:rPr>
              <a:t>1. La L.R. 31/2014 assume la rigenerazione urbana e territoriale tra le azioni fondamentali per contenere il consumo di suolo e demanda al PTR la definizione di specifici criteri riguardanti le caratteristiche delle aree della rigenerazione, le strategie, gli strumenti e le modalità di attuazione alle diverse scale: regionale, d’area vasta e comunale.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algn="just">
              <a:spcAft>
                <a:spcPts val="300"/>
              </a:spcAft>
              <a:tabLst>
                <a:tab pos="18034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2. Costituisce riferimento specifico del documento PTR: “</a:t>
            </a:r>
            <a:r>
              <a:rPr lang="it-IT" sz="1600"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CRITERI PER L'ATTUAZIONE DELLE POLITICHE DI RIDUZIONE DEL CONSUMO DI SUOLO</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per la gestione dei processi di rigenerazione: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360680" indent="-180340" algn="just">
              <a:spcAft>
                <a:spcPts val="565"/>
              </a:spcAft>
              <a:tabLst>
                <a:tab pos="359410" algn="l"/>
              </a:tabLst>
            </a:pPr>
            <a:r>
              <a:rPr lang="it-IT" sz="1600" kern="100" spc="-30" dirty="0">
                <a:solidFill>
                  <a:srgbClr val="002060"/>
                </a:solidFill>
                <a:latin typeface="Verdana" panose="020B0604030504040204" pitchFamily="34" charset="0"/>
                <a:ea typeface="Verdana" panose="020B0604030504040204" pitchFamily="34" charset="0"/>
                <a:cs typeface="Verdana" panose="020B0604030504040204" pitchFamily="34" charset="0"/>
              </a:rPr>
              <a:t>a. il capitolo 5. “</a:t>
            </a:r>
            <a:r>
              <a:rPr lang="it-IT" sz="1600" i="1" kern="100" spc="-30" dirty="0">
                <a:solidFill>
                  <a:srgbClr val="002060"/>
                </a:solidFill>
                <a:latin typeface="Verdana" panose="020B0604030504040204" pitchFamily="34" charset="0"/>
                <a:ea typeface="Verdana" panose="020B0604030504040204" pitchFamily="34" charset="0"/>
                <a:cs typeface="Verdana" panose="020B0604030504040204" pitchFamily="34" charset="0"/>
              </a:rPr>
              <a:t>Criteri per la rigenerazione urbana e territoriale</a:t>
            </a:r>
            <a:r>
              <a:rPr lang="it-IT" sz="1600" kern="100" spc="-30" dirty="0">
                <a:solidFill>
                  <a:srgbClr val="002060"/>
                </a:solidFill>
                <a:latin typeface="Verdana" panose="020B0604030504040204" pitchFamily="34" charset="0"/>
                <a:ea typeface="Verdana" panose="020B0604030504040204" pitchFamily="34" charset="0"/>
                <a:cs typeface="Verdana" panose="020B0604030504040204" pitchFamily="34" charset="0"/>
              </a:rPr>
              <a:t>” con la definizione delle strategie e delle iniziative per favorire la realizzazione di nuovi insediamenti in aree già edificate che non costituiscono consumo di suolo.</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algn="just">
              <a:spcAft>
                <a:spcPts val="300"/>
              </a:spcAf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3</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 Il PTR integrato ai sensi della LR 31/2014:</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360680" indent="-180340" algn="just">
              <a:spcAft>
                <a:spcPts val="300"/>
              </a:spcAft>
            </a:pP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a. ha individuato gli </a:t>
            </a:r>
            <a:r>
              <a:rPr lang="it-IT" sz="1600" b="1" i="1" u="sng" kern="100" dirty="0">
                <a:solidFill>
                  <a:srgbClr val="002060"/>
                </a:solidFill>
                <a:latin typeface="Verdana" panose="020B0604030504040204" pitchFamily="34" charset="0"/>
                <a:ea typeface="Verdana" panose="020B0604030504040204" pitchFamily="34" charset="0"/>
                <a:cs typeface="Tahoma" panose="020B0604030504040204" pitchFamily="34" charset="0"/>
              </a:rPr>
              <a:t>Areali di programmazione della rigenerazione territoriale</a:t>
            </a:r>
            <a:r>
              <a:rPr lang="it-IT" sz="1600" b="1" kern="100" dirty="0">
                <a:solidFill>
                  <a:srgbClr val="002060"/>
                </a:solidFill>
                <a:latin typeface="Verdana" panose="020B0604030504040204" pitchFamily="34" charset="0"/>
                <a:ea typeface="Verdana" panose="020B0604030504040204" pitchFamily="34" charset="0"/>
                <a:cs typeface="Tahoma" panose="020B0604030504040204" pitchFamily="34" charset="0"/>
              </a:rPr>
              <a:t> </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che assumono </a:t>
            </a:r>
            <a:r>
              <a:rPr lang="it-IT" sz="1600" b="1" u="sng" kern="100" dirty="0">
                <a:solidFill>
                  <a:srgbClr val="002060"/>
                </a:solidFill>
                <a:latin typeface="Verdana" panose="020B0604030504040204" pitchFamily="34" charset="0"/>
                <a:ea typeface="Verdana" panose="020B0604030504040204" pitchFamily="34" charset="0"/>
                <a:cs typeface="Tahoma" panose="020B0604030504040204" pitchFamily="34" charset="0"/>
              </a:rPr>
              <a:t>rilevanza</a:t>
            </a:r>
            <a:r>
              <a:rPr lang="it-IT" sz="1600" b="1" kern="100" dirty="0">
                <a:solidFill>
                  <a:srgbClr val="002060"/>
                </a:solidFill>
                <a:latin typeface="Verdana" panose="020B0604030504040204" pitchFamily="34" charset="0"/>
                <a:ea typeface="Verdana" panose="020B0604030504040204" pitchFamily="34" charset="0"/>
                <a:cs typeface="Tahoma" panose="020B0604030504040204" pitchFamily="34" charset="0"/>
              </a:rPr>
              <a:t> </a:t>
            </a:r>
            <a:r>
              <a:rPr lang="it-IT" sz="1600" b="1" u="sng" kern="100" dirty="0">
                <a:solidFill>
                  <a:srgbClr val="002060"/>
                </a:solidFill>
                <a:latin typeface="Verdana" panose="020B0604030504040204" pitchFamily="34" charset="0"/>
                <a:ea typeface="Verdana" panose="020B0604030504040204" pitchFamily="34" charset="0"/>
                <a:cs typeface="Tahoma" panose="020B0604030504040204" pitchFamily="34" charset="0"/>
              </a:rPr>
              <a:t>regionale</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 tra cui l’Areale n. 9 centrato sul Comune di Mantova;</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360680" indent="-180340" algn="just">
              <a:spcAft>
                <a:spcPts val="300"/>
              </a:spcAft>
            </a:pP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b. ha previsto che le Province e i Comuni possano individuare le </a:t>
            </a:r>
            <a:r>
              <a:rPr lang="it-IT" sz="1600" b="1" i="1" u="sng" kern="100" dirty="0">
                <a:solidFill>
                  <a:srgbClr val="002060"/>
                </a:solidFill>
                <a:latin typeface="Verdana" panose="020B0604030504040204" pitchFamily="34" charset="0"/>
                <a:ea typeface="Verdana" panose="020B0604030504040204" pitchFamily="34" charset="0"/>
                <a:cs typeface="Tahoma" panose="020B0604030504040204" pitchFamily="34" charset="0"/>
              </a:rPr>
              <a:t>Aree di rigenerazione territoriale di scala strategic</a:t>
            </a:r>
            <a:r>
              <a:rPr lang="it-IT" sz="1600" b="1" u="sng" kern="100" dirty="0">
                <a:solidFill>
                  <a:srgbClr val="002060"/>
                </a:solidFill>
                <a:latin typeface="Verdana" panose="020B0604030504040204" pitchFamily="34" charset="0"/>
                <a:ea typeface="Verdana" panose="020B0604030504040204" pitchFamily="34" charset="0"/>
                <a:cs typeface="Tahoma" panose="020B0604030504040204" pitchFamily="34" charset="0"/>
              </a:rPr>
              <a:t>a</a:t>
            </a:r>
            <a:r>
              <a:rPr lang="it-IT" sz="1600" b="1" kern="100" dirty="0">
                <a:solidFill>
                  <a:srgbClr val="002060"/>
                </a:solidFill>
                <a:latin typeface="Verdana" panose="020B0604030504040204" pitchFamily="34" charset="0"/>
                <a:ea typeface="Verdana" panose="020B0604030504040204" pitchFamily="34" charset="0"/>
                <a:cs typeface="Tahoma" panose="020B0604030504040204" pitchFamily="34" charset="0"/>
              </a:rPr>
              <a:t> che assumono </a:t>
            </a:r>
            <a:r>
              <a:rPr lang="it-IT" sz="1600" b="1" u="sng" kern="100" dirty="0">
                <a:solidFill>
                  <a:srgbClr val="002060"/>
                </a:solidFill>
                <a:latin typeface="Verdana" panose="020B0604030504040204" pitchFamily="34" charset="0"/>
                <a:ea typeface="Verdana" panose="020B0604030504040204" pitchFamily="34" charset="0"/>
                <a:cs typeface="Tahoma" panose="020B0604030504040204" pitchFamily="34" charset="0"/>
              </a:rPr>
              <a:t>rilevanza sovralocale</a:t>
            </a:r>
            <a:r>
              <a:rPr lang="it-IT" sz="1600" u="sng" kern="100" dirty="0">
                <a:solidFill>
                  <a:srgbClr val="002060"/>
                </a:solidFill>
                <a:latin typeface="Verdana" panose="020B0604030504040204" pitchFamily="34" charset="0"/>
                <a:ea typeface="Verdana" panose="020B0604030504040204" pitchFamily="34" charset="0"/>
                <a:cs typeface="Tahoma" panose="020B0604030504040204" pitchFamily="34" charset="0"/>
              </a:rPr>
              <a:t>;</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360680" indent="-180340" algn="just">
              <a:spcAft>
                <a:spcPts val="300"/>
              </a:spcAft>
            </a:pP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c. ha disposto che i Comuni individuino nella Carta del Consumo di Suolo del Piano delle Regole del PGT le </a:t>
            </a:r>
            <a:r>
              <a:rPr lang="it-IT" sz="1600" b="1" i="1" u="sng" kern="100" dirty="0">
                <a:solidFill>
                  <a:srgbClr val="002060"/>
                </a:solidFill>
                <a:latin typeface="Verdana" panose="020B0604030504040204" pitchFamily="34" charset="0"/>
                <a:ea typeface="Verdana" panose="020B0604030504040204" pitchFamily="34" charset="0"/>
                <a:cs typeface="Tahoma" panose="020B0604030504040204" pitchFamily="34" charset="0"/>
              </a:rPr>
              <a:t>Aree della rigenerazione urbana (locale) e territoriale (sovralocale),</a:t>
            </a:r>
            <a:r>
              <a:rPr lang="it-IT" sz="1600" b="1" kern="100" dirty="0">
                <a:solidFill>
                  <a:srgbClr val="002060"/>
                </a:solidFill>
                <a:latin typeface="Verdana" panose="020B0604030504040204" pitchFamily="34" charset="0"/>
                <a:ea typeface="Verdana" panose="020B0604030504040204" pitchFamily="34" charset="0"/>
                <a:cs typeface="Tahoma" panose="020B0604030504040204" pitchFamily="34" charset="0"/>
              </a:rPr>
              <a:t> </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quali aree dismesse, degradate e sottoutilizzate, nonché le superfici oggetto di progetti di recupero o di riqualificazione urbana in essere (</a:t>
            </a:r>
            <a:r>
              <a:rPr lang="it-IT" sz="1600" kern="100" dirty="0" err="1">
                <a:solidFill>
                  <a:srgbClr val="002060"/>
                </a:solidFill>
                <a:latin typeface="Verdana" panose="020B0604030504040204" pitchFamily="34" charset="0"/>
                <a:ea typeface="Verdana" panose="020B0604030504040204" pitchFamily="34" charset="0"/>
                <a:cs typeface="Tahoma" panose="020B0604030504040204" pitchFamily="34" charset="0"/>
              </a:rPr>
              <a:t>let</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 e-bis) c.1 art. 10 l.r. 12/05);</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p:txBody>
      </p:sp>
    </p:spTree>
    <p:extLst>
      <p:ext uri="{BB962C8B-B14F-4D97-AF65-F5344CB8AC3E}">
        <p14:creationId xmlns:p14="http://schemas.microsoft.com/office/powerpoint/2010/main" val="3154133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Rettangolo 1">
            <a:extLst>
              <a:ext uri="{FF2B5EF4-FFF2-40B4-BE49-F238E27FC236}">
                <a16:creationId xmlns:a16="http://schemas.microsoft.com/office/drawing/2014/main" id="{7AAFA514-DCB3-4E75-87B8-529761A5F83E}"/>
              </a:ext>
            </a:extLst>
          </p:cNvPr>
          <p:cNvSpPr/>
          <p:nvPr/>
        </p:nvSpPr>
        <p:spPr>
          <a:xfrm>
            <a:off x="22920" y="757232"/>
            <a:ext cx="9883080" cy="6247864"/>
          </a:xfrm>
          <a:prstGeom prst="rect">
            <a:avLst/>
          </a:prstGeom>
        </p:spPr>
        <p:txBody>
          <a:bodyPr wrap="square">
            <a:spAutoFit/>
          </a:bodyPr>
          <a:lstStyle/>
          <a:p>
            <a:pPr marL="360680" indent="-180340" algn="just">
              <a:spcAft>
                <a:spcPts val="565"/>
              </a:spcAft>
            </a:pP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d. ha disposto che i Comuni individuino nel Documento di Piano del PGT gli </a:t>
            </a:r>
            <a:r>
              <a:rPr lang="it-IT" sz="1600" b="1" i="1" u="sng" kern="100" dirty="0">
                <a:solidFill>
                  <a:srgbClr val="002060"/>
                </a:solidFill>
                <a:latin typeface="Verdana" panose="020B0604030504040204" pitchFamily="34" charset="0"/>
                <a:ea typeface="Verdana" panose="020B0604030504040204" pitchFamily="34" charset="0"/>
                <a:cs typeface="Tahoma" panose="020B0604030504040204" pitchFamily="34" charset="0"/>
              </a:rPr>
              <a:t>Ambiti nei quali avviare processi di rigenerazione urbana e territoriale</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 definendo specifiche modalità di intervento e adeguate misure di incentivazione (</a:t>
            </a:r>
            <a:r>
              <a:rPr lang="it-IT" sz="1600" kern="100" dirty="0" err="1">
                <a:solidFill>
                  <a:srgbClr val="002060"/>
                </a:solidFill>
                <a:latin typeface="Verdana" panose="020B0604030504040204" pitchFamily="34" charset="0"/>
                <a:ea typeface="Verdana" panose="020B0604030504040204" pitchFamily="34" charset="0"/>
                <a:cs typeface="Tahoma" panose="020B0604030504040204" pitchFamily="34" charset="0"/>
              </a:rPr>
              <a:t>let</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 e-</a:t>
            </a:r>
            <a:r>
              <a:rPr lang="it-IT" sz="1600" kern="100" dirty="0" err="1">
                <a:solidFill>
                  <a:srgbClr val="002060"/>
                </a:solidFill>
                <a:latin typeface="Verdana" panose="020B0604030504040204" pitchFamily="34" charset="0"/>
                <a:ea typeface="Verdana" panose="020B0604030504040204" pitchFamily="34" charset="0"/>
                <a:cs typeface="Tahoma" panose="020B0604030504040204" pitchFamily="34" charset="0"/>
              </a:rPr>
              <a:t>quinque</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 c.2 art. 8 l.r. 12/05) e sulle quali prevedere la localizzazione prioritaria di attività produttive e logistiche (</a:t>
            </a:r>
            <a:r>
              <a:rPr lang="it-IT" sz="1600" kern="100" dirty="0" err="1">
                <a:solidFill>
                  <a:srgbClr val="002060"/>
                </a:solidFill>
                <a:latin typeface="Verdana" panose="020B0604030504040204" pitchFamily="34" charset="0"/>
                <a:ea typeface="Verdana" panose="020B0604030504040204" pitchFamily="34" charset="0"/>
                <a:cs typeface="Tahoma" panose="020B0604030504040204" pitchFamily="34" charset="0"/>
              </a:rPr>
              <a:t>let</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 e-sexies) c.2 art. 8 l.r. 12/05).</a:t>
            </a:r>
          </a:p>
          <a:p>
            <a:pPr algn="just">
              <a:spcAft>
                <a:spcPts val="565"/>
              </a:spcAft>
            </a:pPr>
            <a:r>
              <a:rPr lang="it-IT" sz="1600" kern="100" spc="-10" dirty="0">
                <a:solidFill>
                  <a:srgbClr val="002060"/>
                </a:solidFill>
                <a:latin typeface="Verdana" panose="020B0604030504040204" pitchFamily="34" charset="0"/>
                <a:ea typeface="Verdana" panose="020B0604030504040204" pitchFamily="34" charset="0"/>
                <a:cs typeface="Tahoma" panose="020B0604030504040204" pitchFamily="34" charset="0"/>
              </a:rPr>
              <a:t>4. Il PTCP propone un primo sviluppo dell’Areale n. 9 di Mantova, con il "</a:t>
            </a:r>
            <a:r>
              <a:rPr lang="it-IT" sz="1600" i="1" kern="100" spc="-10" dirty="0">
                <a:solidFill>
                  <a:srgbClr val="002060"/>
                </a:solidFill>
                <a:latin typeface="Verdana" panose="020B0604030504040204" pitchFamily="34" charset="0"/>
                <a:ea typeface="Verdana" panose="020B0604030504040204" pitchFamily="34" charset="0"/>
                <a:cs typeface="Tahoma" panose="020B0604030504040204" pitchFamily="34" charset="0"/>
              </a:rPr>
              <a:t>Masterplan per la programmazione e rigenerazione territoriale del polo produttivo di livello provinciale di Mantova est e del sito inquinato di interesse nazionale - laghi di Mantova e polo chimico</a:t>
            </a:r>
            <a:r>
              <a:rPr lang="it-IT" sz="1600" kern="100" spc="-10" dirty="0">
                <a:solidFill>
                  <a:srgbClr val="002060"/>
                </a:solidFill>
                <a:latin typeface="Verdana" panose="020B0604030504040204" pitchFamily="34" charset="0"/>
                <a:ea typeface="Verdana" panose="020B0604030504040204" pitchFamily="34" charset="0"/>
                <a:cs typeface="Tahoma" panose="020B0604030504040204" pitchFamily="34" charset="0"/>
              </a:rPr>
              <a:t>", quale progetto strategico di diretta attuazione del PTCP, ai sensi dell’art. 5.1.</a:t>
            </a:r>
            <a:endParaRPr lang="it-IT" sz="1600" kern="100" dirty="0">
              <a:solidFill>
                <a:srgbClr val="002060"/>
              </a:solidFill>
              <a:latin typeface="Verdana" panose="020B0604030504040204" pitchFamily="34" charset="0"/>
              <a:ea typeface="Verdana" panose="020B0604030504040204" pitchFamily="34" charset="0"/>
            </a:endParaRPr>
          </a:p>
          <a:p>
            <a:pPr algn="just">
              <a:spcAft>
                <a:spcPts val="565"/>
              </a:spcAft>
              <a:tabLst>
                <a:tab pos="22669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5. In fase di adeguamento dei PGT e di valutazione di compatibilità con il PTCP, saranno oggetto di approfondimento e verifica da parte dei Comuni, nonché di confronto con la Provincia, gli elementi di cui al comma 3.</a:t>
            </a:r>
            <a:r>
              <a:rPr lang="it-IT" sz="1600" kern="100" spc="-20" dirty="0">
                <a:solidFill>
                  <a:srgbClr val="002060"/>
                </a:solidFill>
                <a:latin typeface="Verdana" panose="020B0604030504040204" pitchFamily="34" charset="0"/>
                <a:ea typeface="Verdana" panose="020B0604030504040204" pitchFamily="34" charset="0"/>
                <a:cs typeface="Tahoma" panose="020B0604030504040204" pitchFamily="34" charset="0"/>
              </a:rPr>
              <a:t> </a:t>
            </a:r>
            <a:endParaRPr lang="it-IT" sz="1600" kern="100" dirty="0">
              <a:solidFill>
                <a:srgbClr val="002060"/>
              </a:solidFill>
              <a:latin typeface="Verdana" panose="020B0604030504040204" pitchFamily="34" charset="0"/>
              <a:ea typeface="Verdana" panose="020B0604030504040204" pitchFamily="34" charset="0"/>
            </a:endParaRPr>
          </a:p>
          <a:p>
            <a:pPr algn="just">
              <a:spcAft>
                <a:spcPts val="565"/>
              </a:spcAft>
              <a:tabLst>
                <a:tab pos="226695" algn="l"/>
              </a:tabLst>
            </a:pPr>
            <a:r>
              <a:rPr lang="it-IT" sz="1600" kern="100" spc="-20" dirty="0">
                <a:solidFill>
                  <a:srgbClr val="002060"/>
                </a:solidFill>
                <a:latin typeface="Verdana" panose="020B0604030504040204" pitchFamily="34" charset="0"/>
                <a:ea typeface="Verdana" panose="020B0604030504040204" pitchFamily="34" charset="0"/>
                <a:cs typeface="Tahoma" panose="020B0604030504040204" pitchFamily="34" charset="0"/>
              </a:rPr>
              <a:t>6. Il PTCP propone una prima individuazione delle </a:t>
            </a:r>
            <a:r>
              <a:rPr lang="it-IT" sz="1600" b="1" i="1" u="sng" kern="100" spc="-20" dirty="0">
                <a:solidFill>
                  <a:srgbClr val="002060"/>
                </a:solidFill>
                <a:latin typeface="Verdana" panose="020B0604030504040204" pitchFamily="34" charset="0"/>
                <a:ea typeface="Verdana" panose="020B0604030504040204" pitchFamily="34" charset="0"/>
                <a:cs typeface="Tahoma" panose="020B0604030504040204" pitchFamily="34" charset="0"/>
              </a:rPr>
              <a:t>Aree di rigenerazione territoriale</a:t>
            </a:r>
            <a:r>
              <a:rPr lang="it-IT" sz="1600" b="1" u="sng" kern="100" spc="-20" dirty="0">
                <a:solidFill>
                  <a:srgbClr val="002060"/>
                </a:solidFill>
                <a:latin typeface="Verdana" panose="020B0604030504040204" pitchFamily="34" charset="0"/>
                <a:ea typeface="Verdana" panose="020B0604030504040204" pitchFamily="34" charset="0"/>
                <a:cs typeface="Tahoma" panose="020B0604030504040204" pitchFamily="34" charset="0"/>
              </a:rPr>
              <a:t> di rilevanza sovralocale</a:t>
            </a:r>
            <a:r>
              <a:rPr lang="it-IT" sz="1600" b="1" kern="100" spc="-20" dirty="0">
                <a:solidFill>
                  <a:srgbClr val="002060"/>
                </a:solidFill>
                <a:latin typeface="Verdana" panose="020B0604030504040204" pitchFamily="34" charset="0"/>
                <a:ea typeface="Verdana" panose="020B0604030504040204" pitchFamily="34" charset="0"/>
                <a:cs typeface="Tahoma" panose="020B0604030504040204" pitchFamily="34" charset="0"/>
              </a:rPr>
              <a:t> </a:t>
            </a:r>
            <a:r>
              <a:rPr lang="it-IT" sz="1600" kern="100" spc="-20" dirty="0">
                <a:solidFill>
                  <a:srgbClr val="002060"/>
                </a:solidFill>
                <a:latin typeface="Verdana" panose="020B0604030504040204" pitchFamily="34" charset="0"/>
                <a:ea typeface="Verdana" panose="020B0604030504040204" pitchFamily="34" charset="0"/>
                <a:cs typeface="Tahoma" panose="020B0604030504040204" pitchFamily="34" charset="0"/>
              </a:rPr>
              <a:t>da verificare e condividere con i Comuni interessati, come riportato nell’</a:t>
            </a:r>
            <a:r>
              <a:rPr lang="it-IT" sz="1600" b="1" i="1" kern="100" spc="-20" dirty="0">
                <a:solidFill>
                  <a:srgbClr val="002060"/>
                </a:solidFill>
                <a:latin typeface="Verdana" panose="020B0604030504040204" pitchFamily="34" charset="0"/>
                <a:ea typeface="Verdana" panose="020B0604030504040204" pitchFamily="34" charset="0"/>
                <a:cs typeface="Tahoma" panose="020B0604030504040204" pitchFamily="34" charset="0"/>
              </a:rPr>
              <a:t>Allegato tecnico 2</a:t>
            </a:r>
            <a:r>
              <a:rPr lang="it-IT" sz="1600" kern="100" spc="-20" dirty="0">
                <a:solidFill>
                  <a:srgbClr val="002060"/>
                </a:solidFill>
                <a:latin typeface="Verdana" panose="020B0604030504040204" pitchFamily="34" charset="0"/>
                <a:ea typeface="Verdana" panose="020B0604030504040204" pitchFamily="34" charset="0"/>
                <a:cs typeface="Verdana" panose="020B0604030504040204" pitchFamily="34" charset="0"/>
              </a:rPr>
              <a:t>.</a:t>
            </a:r>
            <a:endParaRPr lang="it-IT" sz="1600" kern="100" dirty="0">
              <a:solidFill>
                <a:srgbClr val="002060"/>
              </a:solidFill>
              <a:latin typeface="Verdana" panose="020B0604030504040204" pitchFamily="34" charset="0"/>
              <a:ea typeface="Verdana" panose="020B0604030504040204" pitchFamily="34" charset="0"/>
            </a:endParaRPr>
          </a:p>
          <a:p>
            <a:pPr algn="just">
              <a:spcAft>
                <a:spcPts val="565"/>
              </a:spcAft>
              <a:tabLst>
                <a:tab pos="226695" algn="l"/>
              </a:tabLst>
            </a:pPr>
            <a:r>
              <a:rPr lang="it-IT" sz="1600" kern="100" dirty="0">
                <a:solidFill>
                  <a:srgbClr val="0000FF"/>
                </a:solidFill>
                <a:latin typeface="Verdana" panose="020B0604030504040204" pitchFamily="34" charset="0"/>
                <a:ea typeface="Times New Roman" panose="02020603050405020304" pitchFamily="18" charset="0"/>
                <a:cs typeface="Verdana" panose="020B0604030504040204" pitchFamily="34" charset="0"/>
              </a:rPr>
              <a:t> </a:t>
            </a:r>
            <a:endParaRPr lang="it-IT" sz="1400" kern="100" dirty="0">
              <a:solidFill>
                <a:srgbClr val="000000"/>
              </a:solidFill>
              <a:latin typeface="Calibri" panose="020F0502020204030204" pitchFamily="34" charset="0"/>
              <a:ea typeface="Calibri" panose="020F0502020204030204" pitchFamily="34" charset="0"/>
            </a:endParaRPr>
          </a:p>
          <a:p>
            <a:pPr algn="just">
              <a:spcAft>
                <a:spcPts val="565"/>
              </a:spcAft>
              <a:tabLst>
                <a:tab pos="226695" algn="l"/>
              </a:tabLst>
            </a:pPr>
            <a:r>
              <a:rPr lang="it-IT" sz="1600" kern="100" dirty="0">
                <a:solidFill>
                  <a:srgbClr val="0000FF"/>
                </a:solidFill>
                <a:latin typeface="Verdana" panose="020B0604030504040204" pitchFamily="34" charset="0"/>
                <a:ea typeface="Times New Roman" panose="02020603050405020304" pitchFamily="18" charset="0"/>
                <a:cs typeface="Verdana" panose="020B0604030504040204" pitchFamily="34" charset="0"/>
              </a:rPr>
              <a:t> </a:t>
            </a:r>
          </a:p>
          <a:p>
            <a:pPr algn="just">
              <a:spcAft>
                <a:spcPts val="565"/>
              </a:spcAft>
              <a:tabLst>
                <a:tab pos="226695" algn="l"/>
              </a:tabLst>
            </a:pPr>
            <a:endParaRPr lang="it-IT" sz="1400" kern="100" dirty="0">
              <a:solidFill>
                <a:srgbClr val="000000"/>
              </a:solidFill>
              <a:latin typeface="Calibri" panose="020F0502020204030204" pitchFamily="34" charset="0"/>
              <a:ea typeface="Calibri" panose="020F0502020204030204" pitchFamily="34" charset="0"/>
            </a:endParaRPr>
          </a:p>
          <a:p>
            <a:pPr algn="just">
              <a:spcAft>
                <a:spcPts val="565"/>
              </a:spcAft>
              <a:tabLst>
                <a:tab pos="226695" algn="l"/>
              </a:tabLst>
            </a:pPr>
            <a:r>
              <a:rPr lang="it-IT" sz="1600" b="1" kern="100" dirty="0">
                <a:solidFill>
                  <a:srgbClr val="C00000"/>
                </a:solidFill>
                <a:latin typeface="Verdana" panose="020B0604030504040204" pitchFamily="34" charset="0"/>
                <a:ea typeface="Times New Roman" panose="02020603050405020304" pitchFamily="18" charset="0"/>
                <a:cs typeface="Verdana" panose="020B0604030504040204" pitchFamily="34" charset="0"/>
              </a:rPr>
              <a:t> </a:t>
            </a:r>
            <a:endParaRPr lang="it-IT" sz="1400" kern="100" dirty="0">
              <a:solidFill>
                <a:srgbClr val="000000"/>
              </a:solidFill>
              <a:latin typeface="Calibri" panose="020F0502020204030204" pitchFamily="34" charset="0"/>
              <a:ea typeface="Calibri" panose="020F0502020204030204" pitchFamily="34" charset="0"/>
            </a:endParaRPr>
          </a:p>
          <a:p>
            <a:pPr algn="just">
              <a:spcAft>
                <a:spcPts val="565"/>
              </a:spcAft>
              <a:tabLst>
                <a:tab pos="226695" algn="l"/>
              </a:tabLst>
            </a:pPr>
            <a:r>
              <a:rPr lang="it-IT" sz="1600" b="1" kern="100" dirty="0">
                <a:solidFill>
                  <a:srgbClr val="C00000"/>
                </a:solidFill>
                <a:latin typeface="Verdana" panose="020B0604030504040204" pitchFamily="34" charset="0"/>
                <a:ea typeface="Times New Roman" panose="02020603050405020304" pitchFamily="18" charset="0"/>
                <a:cs typeface="Verdana" panose="020B0604030504040204" pitchFamily="34" charset="0"/>
              </a:rPr>
              <a:t>ALLEGATO TECNICO 2:</a:t>
            </a:r>
            <a:endParaRPr lang="it-IT" sz="1400" kern="100" dirty="0">
              <a:solidFill>
                <a:srgbClr val="000000"/>
              </a:solidFill>
              <a:latin typeface="Calibri" panose="020F0502020204030204" pitchFamily="34" charset="0"/>
              <a:ea typeface="Calibri" panose="020F0502020204030204" pitchFamily="34" charset="0"/>
            </a:endParaRPr>
          </a:p>
          <a:p>
            <a:pPr algn="just">
              <a:spcAft>
                <a:spcPts val="565"/>
              </a:spcAft>
              <a:tabLst>
                <a:tab pos="226695" algn="l"/>
              </a:tabLst>
            </a:pPr>
            <a:r>
              <a:rPr lang="it-IT" sz="1600" b="1" kern="100" dirty="0">
                <a:solidFill>
                  <a:srgbClr val="C00000"/>
                </a:solidFill>
                <a:latin typeface="Verdana" panose="020B0604030504040204" pitchFamily="34" charset="0"/>
                <a:ea typeface="Times New Roman" panose="02020603050405020304" pitchFamily="18" charset="0"/>
                <a:cs typeface="Verdana" panose="020B0604030504040204" pitchFamily="34" charset="0"/>
              </a:rPr>
              <a:t>Prima individuazione delle Aree di rigenerazione territoriale di rilevanza sovralocale</a:t>
            </a:r>
            <a:endParaRPr lang="it-IT" sz="1400" kern="100" dirty="0">
              <a:solidFill>
                <a:srgbClr val="000000"/>
              </a:solidFill>
              <a:latin typeface="Calibri" panose="020F0502020204030204" pitchFamily="34" charset="0"/>
              <a:ea typeface="Calibri" panose="020F0502020204030204" pitchFamily="34" charset="0"/>
            </a:endParaRPr>
          </a:p>
          <a:p>
            <a:pPr marL="360680" indent="-180340" algn="just">
              <a:spcAft>
                <a:spcPts val="565"/>
              </a:spcAft>
            </a:pPr>
            <a:endParaRPr lang="it-IT" sz="1600" kern="100" dirty="0">
              <a:latin typeface="Verdana" panose="020B0604030504040204" pitchFamily="34" charset="0"/>
              <a:ea typeface="Verdana" panose="020B0604030504040204" pitchFamily="34" charset="0"/>
              <a:cs typeface="Lucida Sans" panose="020B0602030504020204" pitchFamily="34" charset="0"/>
            </a:endParaRPr>
          </a:p>
        </p:txBody>
      </p:sp>
    </p:spTree>
    <p:extLst>
      <p:ext uri="{BB962C8B-B14F-4D97-AF65-F5344CB8AC3E}">
        <p14:creationId xmlns:p14="http://schemas.microsoft.com/office/powerpoint/2010/main" val="1930826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Rettangolo 1">
            <a:extLst>
              <a:ext uri="{FF2B5EF4-FFF2-40B4-BE49-F238E27FC236}">
                <a16:creationId xmlns:a16="http://schemas.microsoft.com/office/drawing/2014/main" id="{CA13CFF0-4401-435D-B9CE-9BFE94B425C8}"/>
              </a:ext>
            </a:extLst>
          </p:cNvPr>
          <p:cNvSpPr/>
          <p:nvPr/>
        </p:nvSpPr>
        <p:spPr>
          <a:xfrm>
            <a:off x="10860" y="735120"/>
            <a:ext cx="9906000" cy="5901616"/>
          </a:xfrm>
          <a:prstGeom prst="rect">
            <a:avLst/>
          </a:prstGeom>
        </p:spPr>
        <p:txBody>
          <a:bodyPr wrap="square">
            <a:spAutoFit/>
          </a:bodyPr>
          <a:lstStyle/>
          <a:p>
            <a:pPr algn="ctr">
              <a:spcBef>
                <a:spcPts val="285"/>
              </a:spcBef>
              <a:spcAft>
                <a:spcPts val="850"/>
              </a:spcAft>
              <a:tabLst>
                <a:tab pos="226695" algn="l"/>
              </a:tabLst>
            </a:pPr>
            <a:r>
              <a:rPr lang="it-IT" sz="1600" b="1" i="1" kern="100" dirty="0">
                <a:solidFill>
                  <a:srgbClr val="C00000"/>
                </a:solidFill>
                <a:latin typeface="Verdana" panose="020B0604030504040204" pitchFamily="34" charset="0"/>
                <a:ea typeface="Verdana" panose="020B0604030504040204" pitchFamily="34" charset="0"/>
                <a:cs typeface="Tahoma" panose="020B0604030504040204" pitchFamily="34" charset="0"/>
              </a:rPr>
              <a:t>47.4 Criteri per il monitoraggio del consumo di suolo</a:t>
            </a:r>
            <a:endParaRPr lang="it-IT" sz="1600" b="1" i="1" kern="100" dirty="0">
              <a:solidFill>
                <a:srgbClr val="4F81BD"/>
              </a:solidFill>
              <a:latin typeface="Verdana" panose="020B0604030504040204" pitchFamily="34" charset="0"/>
              <a:ea typeface="Verdana" panose="020B0604030504040204" pitchFamily="34" charset="0"/>
            </a:endParaRPr>
          </a:p>
          <a:p>
            <a:pPr algn="just">
              <a:spcAft>
                <a:spcPts val="565"/>
              </a:spcAft>
            </a:pP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1. Il PTR integrato ai sensi della LR 31/2014, approfondendo i dettami della LR 12/2005, assume il monitoraggio del consumo di suolo quale strumento fondamentale per il governo del territorio, attraverso un sistema unitario di informazioni e indicatori condiviso tra Comuni, Provincie e Regione, a partire dall’informazione più dettagliata a livello comunale.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algn="just">
              <a:spcAft>
                <a:spcPts val="565"/>
              </a:spcAft>
              <a:tabLst>
                <a:tab pos="180340" algn="l"/>
              </a:tabLst>
            </a:pPr>
            <a:r>
              <a:rPr lang="it-IT" sz="1600" kern="100" spc="-50" dirty="0">
                <a:solidFill>
                  <a:srgbClr val="002060"/>
                </a:solidFill>
                <a:latin typeface="Verdana" panose="020B0604030504040204" pitchFamily="34" charset="0"/>
                <a:ea typeface="Verdana" panose="020B0604030504040204" pitchFamily="34" charset="0"/>
                <a:cs typeface="Verdana" panose="020B0604030504040204" pitchFamily="34" charset="0"/>
              </a:rPr>
              <a:t>2. Costituiscono riferimento specifico del documento PTR: “CRITERI PER L'ATTUAZIONE DELLE POLITICHE DI RIDUZIONE DEL CONSUMO DI SUOLO”, per il monitoraggio del consumo di suolo:</a:t>
            </a:r>
            <a:endParaRPr lang="it-IT" sz="1600" kern="100" spc="-5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lvl="1" indent="-179705" algn="just">
              <a:spcAft>
                <a:spcPts val="565"/>
              </a:spcAft>
              <a:tabLst>
                <a:tab pos="35941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a. il capitolo 4 “</a:t>
            </a:r>
            <a:r>
              <a:rPr lang="it-IT" sz="1600" b="1" i="1" u="sng" kern="100" dirty="0">
                <a:solidFill>
                  <a:srgbClr val="002060"/>
                </a:solidFill>
                <a:latin typeface="Verdana" panose="020B0604030504040204" pitchFamily="34" charset="0"/>
                <a:ea typeface="Verdana" panose="020B0604030504040204" pitchFamily="34" charset="0"/>
                <a:cs typeface="Verdana" panose="020B0604030504040204" pitchFamily="34" charset="0"/>
              </a:rPr>
              <a:t>Criteri per la Carta del consumo di suolo dei PGT</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lvl="1" indent="-179705" algn="just">
              <a:spcAft>
                <a:spcPts val="565"/>
              </a:spcAft>
              <a:tabLst>
                <a:tab pos="359410" algn="l"/>
              </a:tabLst>
            </a:pPr>
            <a:r>
              <a:rPr lang="it-IT" sz="1600" kern="100" spc="-50" dirty="0">
                <a:solidFill>
                  <a:srgbClr val="002060"/>
                </a:solidFill>
                <a:latin typeface="Verdana" panose="020B0604030504040204" pitchFamily="34" charset="0"/>
                <a:ea typeface="Verdana" panose="020B0604030504040204" pitchFamily="34" charset="0"/>
                <a:cs typeface="Verdana" panose="020B0604030504040204" pitchFamily="34" charset="0"/>
              </a:rPr>
              <a:t>b. il capitolo 6 “</a:t>
            </a:r>
            <a:r>
              <a:rPr lang="it-IT" sz="1600" i="1" u="sng" kern="100" spc="-50" dirty="0">
                <a:solidFill>
                  <a:srgbClr val="002060"/>
                </a:solidFill>
                <a:latin typeface="Verdana" panose="020B0604030504040204" pitchFamily="34" charset="0"/>
                <a:ea typeface="Verdana" panose="020B0604030504040204" pitchFamily="34" charset="0"/>
                <a:cs typeface="Verdana" panose="020B0604030504040204" pitchFamily="34" charset="0"/>
              </a:rPr>
              <a:t>Monitoraggio</a:t>
            </a:r>
            <a:r>
              <a:rPr lang="it-IT" sz="1600" kern="100" spc="-50" dirty="0">
                <a:solidFill>
                  <a:srgbClr val="002060"/>
                </a:solidFill>
                <a:latin typeface="Verdana" panose="020B0604030504040204" pitchFamily="34" charset="0"/>
                <a:ea typeface="Verdana" panose="020B0604030504040204" pitchFamily="34" charset="0"/>
                <a:cs typeface="Verdana" panose="020B0604030504040204" pitchFamily="34" charset="0"/>
              </a:rPr>
              <a:t>” con la definizione delle informazioni da raccogliere e degli indicatori di consumo di suolo da monitorare per verificare l’efficacia dei piani e delle azioni attivate.</a:t>
            </a:r>
            <a:endParaRPr lang="it-IT" sz="1600" kern="100" spc="-5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algn="just">
              <a:spcAft>
                <a:spcPts val="565"/>
              </a:spcAft>
            </a:pPr>
            <a:r>
              <a:rPr lang="it-IT" sz="1600" kern="100" spc="-30" dirty="0">
                <a:solidFill>
                  <a:srgbClr val="002060"/>
                </a:solidFill>
                <a:latin typeface="Verdana" panose="020B0604030504040204" pitchFamily="34" charset="0"/>
                <a:ea typeface="Verdana" panose="020B0604030504040204" pitchFamily="34" charset="0"/>
                <a:cs typeface="Tahoma" panose="020B0604030504040204" pitchFamily="34" charset="0"/>
              </a:rPr>
              <a:t>3. Con riferimento a quanto previsto dal PTR, il PTCP specifica il set di dati fondamentali e gli elaborati da produrre in fase di adeguamento dei PGT per la verifica della soglia di riduzione del consumo di suolo nell’ambito della valutazione di compatibilità con il PTCP, come riportato nell’</a:t>
            </a:r>
            <a:r>
              <a:rPr lang="it-IT" sz="1600" b="1" i="1" kern="100" spc="-30" dirty="0">
                <a:solidFill>
                  <a:srgbClr val="002060"/>
                </a:solidFill>
                <a:latin typeface="Verdana" panose="020B0604030504040204" pitchFamily="34" charset="0"/>
                <a:ea typeface="Verdana" panose="020B0604030504040204" pitchFamily="34" charset="0"/>
                <a:cs typeface="Tahoma" panose="020B0604030504040204" pitchFamily="34" charset="0"/>
              </a:rPr>
              <a:t>Allegato Tecnico 3</a:t>
            </a:r>
            <a:r>
              <a:rPr lang="it-IT" sz="1600" kern="100" spc="-30" dirty="0">
                <a:solidFill>
                  <a:srgbClr val="002060"/>
                </a:solidFill>
                <a:latin typeface="Verdana" panose="020B0604030504040204" pitchFamily="34" charset="0"/>
                <a:ea typeface="Verdana" panose="020B0604030504040204" pitchFamily="34" charset="0"/>
                <a:cs typeface="Tahoma" panose="020B0604030504040204" pitchFamily="34" charset="0"/>
              </a:rPr>
              <a:t>, che costituisce integrazione dell’allegato D3 - Contenuti minimi dei PGT</a:t>
            </a: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algn="just">
              <a:spcAft>
                <a:spcPts val="565"/>
              </a:spcAft>
            </a:pPr>
            <a:r>
              <a:rPr lang="it-IT" sz="1600" kern="100" dirty="0">
                <a:solidFill>
                  <a:srgbClr val="002060"/>
                </a:solidFill>
                <a:latin typeface="Verdana" panose="020B0604030504040204" pitchFamily="34" charset="0"/>
                <a:ea typeface="Verdana" panose="020B0604030504040204" pitchFamily="34" charset="0"/>
                <a:cs typeface="Tahoma" panose="020B0604030504040204" pitchFamily="34" charset="0"/>
              </a:rPr>
              <a:t>4. In coordinamento con la Regione e i Comuni, la Provincia effettua verifiche periodiche, almeno ogni 2 anni, sullo stato e le previsioni del consumo di suolo e delle previsioni e interventi di rigenerazione urbana e territoriale.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algn="just">
              <a:spcAft>
                <a:spcPts val="1800"/>
              </a:spcAft>
            </a:pPr>
            <a:r>
              <a:rPr lang="it-IT" sz="1600" kern="100" dirty="0">
                <a:solidFill>
                  <a:srgbClr val="0000FF"/>
                </a:solidFill>
                <a:latin typeface="Verdana" panose="020B0604030504040204" pitchFamily="34" charset="0"/>
                <a:ea typeface="Verdana" panose="020B0604030504040204" pitchFamily="34" charset="0"/>
                <a:cs typeface="Tahoma" panose="020B0604030504040204" pitchFamily="34" charset="0"/>
              </a:rPr>
              <a:t> </a:t>
            </a:r>
            <a:r>
              <a:rPr lang="it-IT" sz="1600" kern="100" spc="-20" dirty="0">
                <a:solidFill>
                  <a:srgbClr val="0000FF"/>
                </a:solidFill>
                <a:latin typeface="Verdana" panose="020B0604030504040204" pitchFamily="34" charset="0"/>
                <a:ea typeface="Verdana" panose="020B0604030504040204" pitchFamily="34" charset="0"/>
                <a:cs typeface="Tahoma" panose="020B0604030504040204" pitchFamily="34" charset="0"/>
              </a:rPr>
              <a:t> </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a:p>
            <a:pPr algn="just">
              <a:spcAft>
                <a:spcPts val="565"/>
              </a:spcAft>
            </a:pPr>
            <a:r>
              <a:rPr lang="it-IT" sz="1600" b="1" kern="100" spc="-20" dirty="0">
                <a:solidFill>
                  <a:srgbClr val="C00000"/>
                </a:solidFill>
                <a:latin typeface="Verdana" panose="020B0604030504040204" pitchFamily="34" charset="0"/>
                <a:ea typeface="Verdana" panose="020B0604030504040204" pitchFamily="34" charset="0"/>
                <a:cs typeface="Tahoma" panose="020B0604030504040204" pitchFamily="34" charset="0"/>
              </a:rPr>
              <a:t>ALLEGATO TECNICO 3:</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a:p>
            <a:pPr algn="just">
              <a:spcAft>
                <a:spcPts val="565"/>
              </a:spcAft>
            </a:pPr>
            <a:r>
              <a:rPr lang="it-IT" sz="1600" b="1" kern="100" spc="-20" dirty="0">
                <a:solidFill>
                  <a:srgbClr val="C00000"/>
                </a:solidFill>
                <a:latin typeface="Verdana" panose="020B0604030504040204" pitchFamily="34" charset="0"/>
                <a:ea typeface="Verdana" panose="020B0604030504040204" pitchFamily="34" charset="0"/>
                <a:cs typeface="Tahoma" panose="020B0604030504040204" pitchFamily="34" charset="0"/>
              </a:rPr>
              <a:t>Dati e specifiche per il monitoraggio del consumo di suolo</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p:txBody>
      </p:sp>
    </p:spTree>
    <p:extLst>
      <p:ext uri="{BB962C8B-B14F-4D97-AF65-F5344CB8AC3E}">
        <p14:creationId xmlns:p14="http://schemas.microsoft.com/office/powerpoint/2010/main" val="4033140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CasellaDiTesto 1"/>
          <p:cNvSpPr txBox="1"/>
          <p:nvPr/>
        </p:nvSpPr>
        <p:spPr>
          <a:xfrm>
            <a:off x="0" y="816085"/>
            <a:ext cx="9923688" cy="5617948"/>
          </a:xfrm>
          <a:prstGeom prst="rect">
            <a:avLst/>
          </a:prstGeom>
          <a:noFill/>
        </p:spPr>
        <p:txBody>
          <a:bodyPr wrap="square" rtlCol="0">
            <a:spAutoFit/>
          </a:bodyPr>
          <a:lstStyle/>
          <a:p>
            <a:pPr algn="ctr">
              <a:spcAft>
                <a:spcPts val="600"/>
              </a:spcAft>
            </a:pPr>
            <a:r>
              <a:rPr lang="it-IT" sz="2400" b="1" kern="100" dirty="0">
                <a:solidFill>
                  <a:srgbClr val="002060"/>
                </a:solidFill>
                <a:latin typeface="Verdana" panose="020B0604030504040204" pitchFamily="34" charset="0"/>
                <a:ea typeface="Tahoma" panose="020B0604030504040204" pitchFamily="34" charset="0"/>
                <a:cs typeface="Arial" panose="020B0604020202020204" pitchFamily="34" charset="0"/>
              </a:rPr>
              <a:t>PRESUPPOSTI</a:t>
            </a:r>
            <a:endParaRPr lang="it-IT" sz="2000" kern="100" dirty="0">
              <a:latin typeface="Lucida Sans" panose="020B0602030504020204" pitchFamily="34" charset="0"/>
              <a:ea typeface="Tahoma" panose="020B0604030504040204" pitchFamily="34" charset="0"/>
              <a:cs typeface="Calibri" panose="020F0502020204030204" pitchFamily="34" charset="0"/>
            </a:endParaRPr>
          </a:p>
          <a:p>
            <a:pPr marL="269875" indent="-269875" algn="just">
              <a:lnSpc>
                <a:spcPct val="115000"/>
              </a:lnSpc>
              <a:spcAft>
                <a:spcPts val="850"/>
              </a:spcAft>
              <a:tabLst>
                <a:tab pos="270510" algn="l"/>
              </a:tabLst>
            </a:pPr>
            <a:r>
              <a:rPr lang="it-IT" sz="1600" kern="100" dirty="0">
                <a:solidFill>
                  <a:srgbClr val="0033CC"/>
                </a:solidFill>
                <a:latin typeface="Verdana" panose="020B0604030504040204" pitchFamily="34" charset="0"/>
                <a:ea typeface="Verdana" panose="020B0604030504040204" pitchFamily="34" charset="0"/>
                <a:cs typeface="Arial" panose="020B0604020202020204" pitchFamily="34" charset="0"/>
              </a:rPr>
              <a:t>1. Lo stesso PTR evidenzia come in Provincia di Mantova, il consumo di suolo non rappresenta una emergenza (solo il 10,7% del territorio è edificato), prevedendo una riduzione degli AT del 20/25% per la residenza e del 20% per le altre funzioni urbane.</a:t>
            </a:r>
          </a:p>
          <a:p>
            <a:pPr marL="269875" indent="-269875" algn="just">
              <a:lnSpc>
                <a:spcPct val="115000"/>
              </a:lnSpc>
              <a:spcAft>
                <a:spcPts val="850"/>
              </a:spcAft>
              <a:tabLst>
                <a:tab pos="270510" algn="l"/>
              </a:tabLst>
            </a:pPr>
            <a:r>
              <a:rPr lang="it-IT" sz="1600" kern="100" dirty="0">
                <a:solidFill>
                  <a:srgbClr val="0033CC"/>
                </a:solidFill>
                <a:latin typeface="Verdana" panose="020B0604030504040204" pitchFamily="34" charset="0"/>
                <a:ea typeface="Verdana" panose="020B0604030504040204" pitchFamily="34" charset="0"/>
                <a:cs typeface="Arial" panose="020B0604020202020204" pitchFamily="34" charset="0"/>
              </a:rPr>
              <a:t>2. Da più di 10 anni il consumo di suolo ad uso urbano è stato drasticamente ridotto dalla crisi economica, crisi ulteriormente acuita dall’emergenza sanitaria.</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a:p>
            <a:pPr marL="269875" indent="-269875" algn="just">
              <a:lnSpc>
                <a:spcPct val="115000"/>
              </a:lnSpc>
              <a:spcAft>
                <a:spcPts val="850"/>
              </a:spcAft>
              <a:tabLst>
                <a:tab pos="270510" algn="l"/>
              </a:tabLst>
            </a:pPr>
            <a:r>
              <a:rPr lang="it-IT" sz="1600" kern="100" dirty="0">
                <a:solidFill>
                  <a:srgbClr val="0033CC"/>
                </a:solidFill>
                <a:latin typeface="Verdana" panose="020B0604030504040204" pitchFamily="34" charset="0"/>
                <a:ea typeface="Verdana" panose="020B0604030504040204" pitchFamily="34" charset="0"/>
                <a:cs typeface="Arial" panose="020B0604020202020204" pitchFamily="34" charset="0"/>
              </a:rPr>
              <a:t>3. La riduzione delle previsioni insediative dei PGT, globalmente, non dovrebbe costituire una criticità, in quanto molti Comuni hanno già approvato o intendono approvare riduzioni anche molto superiori alla soglia provinciale.</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a:p>
            <a:pPr marL="269875" indent="-269875" algn="just">
              <a:lnSpc>
                <a:spcPct val="115000"/>
              </a:lnSpc>
              <a:spcAft>
                <a:spcPts val="850"/>
              </a:spcAft>
              <a:tabLst>
                <a:tab pos="270510" algn="l"/>
              </a:tabLst>
            </a:pPr>
            <a:r>
              <a:rPr lang="it-IT" sz="1600" kern="100" dirty="0">
                <a:solidFill>
                  <a:srgbClr val="0033CC"/>
                </a:solidFill>
                <a:latin typeface="Verdana" panose="020B0604030504040204" pitchFamily="34" charset="0"/>
                <a:ea typeface="Verdana" panose="020B0604030504040204" pitchFamily="34" charset="0"/>
                <a:cs typeface="Arial" panose="020B0604020202020204" pitchFamily="34" charset="0"/>
              </a:rPr>
              <a:t>4.	L’attuazione della LR 31/2014 e l’adeguamento al PTR non deve costituire un adempimento formale, a livello di PTCP possono essere introdotte correzioni e approfondimenti ai criteri regionali, adeguandoli alla realtà locale.</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a:p>
            <a:pPr marL="269875" indent="-269875" algn="just">
              <a:lnSpc>
                <a:spcPct val="115000"/>
              </a:lnSpc>
              <a:spcAft>
                <a:spcPts val="850"/>
              </a:spcAft>
              <a:tabLst>
                <a:tab pos="270510" algn="l"/>
              </a:tabLst>
            </a:pPr>
            <a:r>
              <a:rPr lang="it-IT" sz="1600" kern="100" dirty="0">
                <a:solidFill>
                  <a:srgbClr val="0033CC"/>
                </a:solidFill>
                <a:latin typeface="Verdana" panose="020B0604030504040204" pitchFamily="34" charset="0"/>
                <a:ea typeface="Verdana" panose="020B0604030504040204" pitchFamily="34" charset="0"/>
                <a:cs typeface="Arial" panose="020B0604020202020204" pitchFamily="34" charset="0"/>
              </a:rPr>
              <a:t>5.	E’ volontà della Provincia evitare che la riduzione degli AT possa costituire un ostacolo alle opportunità di sviluppo e qualificazione territoriale. </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a:p>
            <a:pPr marL="269875" indent="-269875" algn="just">
              <a:lnSpc>
                <a:spcPct val="115000"/>
              </a:lnSpc>
              <a:spcAft>
                <a:spcPts val="850"/>
              </a:spcAft>
              <a:tabLst>
                <a:tab pos="270510" algn="l"/>
              </a:tabLst>
            </a:pPr>
            <a:r>
              <a:rPr lang="it-IT" sz="1600" kern="100" dirty="0">
                <a:solidFill>
                  <a:srgbClr val="0033CC"/>
                </a:solidFill>
                <a:latin typeface="Verdana" panose="020B0604030504040204" pitchFamily="34" charset="0"/>
                <a:ea typeface="Verdana" panose="020B0604030504040204" pitchFamily="34" charset="0"/>
                <a:cs typeface="Arial" panose="020B0604020202020204" pitchFamily="34" charset="0"/>
              </a:rPr>
              <a:t>6.	L’obiettivo deve essere di ridurre il consumo di suolo, ma anche di costruire nuove opportunità di crescita, indirizzate alla rigenerazione, qualificazione e concentrazione dell’offerta come condizione per ricreare sviluppo, in senso sostenibile e sovralocale.</a:t>
            </a:r>
            <a:endParaRPr lang="it-IT"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35917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CasellaDiTesto 1"/>
          <p:cNvSpPr txBox="1"/>
          <p:nvPr/>
        </p:nvSpPr>
        <p:spPr>
          <a:xfrm>
            <a:off x="0" y="816085"/>
            <a:ext cx="9923688" cy="5183983"/>
          </a:xfrm>
          <a:prstGeom prst="rect">
            <a:avLst/>
          </a:prstGeom>
          <a:noFill/>
        </p:spPr>
        <p:txBody>
          <a:bodyPr wrap="square" rtlCol="0">
            <a:spAutoFit/>
          </a:bodyPr>
          <a:lstStyle/>
          <a:p>
            <a:pPr algn="ctr">
              <a:lnSpc>
                <a:spcPct val="115000"/>
              </a:lnSpc>
              <a:spcAft>
                <a:spcPts val="1200"/>
              </a:spcAft>
              <a:tabLst>
                <a:tab pos="450215" algn="l"/>
              </a:tabLst>
            </a:pPr>
            <a:r>
              <a:rPr lang="it-IT" sz="2400" b="1" kern="100" dirty="0">
                <a:solidFill>
                  <a:srgbClr val="002060"/>
                </a:solidFill>
                <a:latin typeface="Verdana" panose="020B0604030504040204" pitchFamily="34" charset="0"/>
                <a:ea typeface="Verdana" panose="020B0604030504040204" pitchFamily="34" charset="0"/>
                <a:cs typeface="Arial" panose="020B0604020202020204" pitchFamily="34" charset="0"/>
              </a:rPr>
              <a:t>INDIRIZZI OPERATIVI</a:t>
            </a:r>
          </a:p>
          <a:p>
            <a:pPr marL="450215" indent="-228600" algn="just">
              <a:lnSpc>
                <a:spcPct val="115000"/>
              </a:lnSpc>
              <a:spcAft>
                <a:spcPts val="850"/>
              </a:spcAft>
              <a:tabLst>
                <a:tab pos="450215" algn="l"/>
              </a:tabLst>
            </a:pPr>
            <a:r>
              <a:rPr lang="it-IT" sz="1600" kern="100" dirty="0">
                <a:solidFill>
                  <a:srgbClr val="0033CC"/>
                </a:solidFill>
                <a:latin typeface="Verdana" panose="020B0604030504040204" pitchFamily="34" charset="0"/>
                <a:ea typeface="Verdana" panose="020B0604030504040204" pitchFamily="34" charset="0"/>
                <a:cs typeface="Arial" panose="020B0604020202020204" pitchFamily="34" charset="0"/>
              </a:rPr>
              <a:t>1.	Il valore della soglia provinciale per i PGT dei comuni, anche in considerazione della connotazione tendenziale data dal PTR, è quello minimo del 20% degli AT che costituiscono consumo di suolo, per tutte le funzioni urbane (residenziali e non).</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a:p>
            <a:pPr marL="450215" indent="-228600" algn="just">
              <a:lnSpc>
                <a:spcPct val="115000"/>
              </a:lnSpc>
              <a:spcAft>
                <a:spcPts val="850"/>
              </a:spcAft>
              <a:tabLst>
                <a:tab pos="450215" algn="l"/>
              </a:tabLst>
            </a:pPr>
            <a:r>
              <a:rPr lang="it-IT" sz="1600" kern="100" spc="-10" dirty="0">
                <a:solidFill>
                  <a:srgbClr val="0033CC"/>
                </a:solidFill>
                <a:latin typeface="Verdana" panose="020B0604030504040204" pitchFamily="34" charset="0"/>
                <a:ea typeface="Verdana" panose="020B0604030504040204" pitchFamily="34" charset="0"/>
                <a:cs typeface="Arial" panose="020B0604020202020204" pitchFamily="34" charset="0"/>
              </a:rPr>
              <a:t>2.	</a:t>
            </a:r>
            <a:r>
              <a:rPr lang="it-IT" sz="1600" kern="100" spc="-50" dirty="0">
                <a:solidFill>
                  <a:srgbClr val="0033CC"/>
                </a:solidFill>
                <a:latin typeface="Verdana" panose="020B0604030504040204" pitchFamily="34" charset="0"/>
                <a:ea typeface="Verdana" panose="020B0604030504040204" pitchFamily="34" charset="0"/>
                <a:cs typeface="Arial" panose="020B0604020202020204" pitchFamily="34" charset="0"/>
              </a:rPr>
              <a:t>Il valore minimo del 20% viene modulato in 5 classi dal 18 al 22%, attribuite ai Comuni in base a un sistema di indicatori sullo stato e le previsioni di consumo di suolo dei singoli PGT.</a:t>
            </a:r>
            <a:endParaRPr lang="it-IT" sz="1600" kern="100" spc="-50" dirty="0">
              <a:latin typeface="Verdana" panose="020B0604030504040204" pitchFamily="34" charset="0"/>
              <a:ea typeface="Verdana" panose="020B0604030504040204" pitchFamily="34" charset="0"/>
              <a:cs typeface="Lucida Sans" panose="020B0602030504020204" pitchFamily="34" charset="0"/>
            </a:endParaRPr>
          </a:p>
          <a:p>
            <a:pPr marL="450215" indent="-228600" algn="just">
              <a:lnSpc>
                <a:spcPct val="115000"/>
              </a:lnSpc>
              <a:spcAft>
                <a:spcPts val="850"/>
              </a:spcAft>
              <a:buAutoNum type="arabicPeriod" startAt="3"/>
              <a:tabLst>
                <a:tab pos="450215" algn="l"/>
              </a:tabLst>
            </a:pPr>
            <a:r>
              <a:rPr lang="it-IT" sz="1600" kern="100" spc="-10" dirty="0">
                <a:solidFill>
                  <a:srgbClr val="0033CC"/>
                </a:solidFill>
                <a:latin typeface="Verdana" panose="020B0604030504040204" pitchFamily="34" charset="0"/>
                <a:ea typeface="Verdana" panose="020B0604030504040204" pitchFamily="34" charset="0"/>
                <a:cs typeface="Arial" panose="020B0604020202020204" pitchFamily="34" charset="0"/>
              </a:rPr>
              <a:t>Nella definizione delle superfici da ridurre si terrà conto delle riduzioni di AT già effettuate, </a:t>
            </a:r>
            <a:r>
              <a:rPr lang="it-IT" sz="1600" b="1" kern="100" spc="-10" dirty="0">
                <a:solidFill>
                  <a:srgbClr val="002060"/>
                </a:solidFill>
                <a:latin typeface="Verdana" panose="020B0604030504040204" pitchFamily="34" charset="0"/>
                <a:ea typeface="Verdana" panose="020B0604030504040204" pitchFamily="34" charset="0"/>
                <a:cs typeface="Arial" panose="020B0604020202020204" pitchFamily="34" charset="0"/>
              </a:rPr>
              <a:t>ridistribuendo le quote eccendenti</a:t>
            </a:r>
            <a:r>
              <a:rPr lang="it-IT" sz="1600" kern="100" spc="-10" dirty="0">
                <a:solidFill>
                  <a:srgbClr val="0033CC"/>
                </a:solidFill>
                <a:latin typeface="Verdana" panose="020B0604030504040204" pitchFamily="34" charset="0"/>
                <a:ea typeface="Verdana" panose="020B0604030504040204" pitchFamily="34" charset="0"/>
                <a:cs typeface="Arial" panose="020B0604020202020204" pitchFamily="34" charset="0"/>
              </a:rPr>
              <a:t>, nonché dello stato di attuazione degli AT vigenti.</a:t>
            </a:r>
          </a:p>
          <a:p>
            <a:pPr marL="450215" indent="-228600" algn="just">
              <a:lnSpc>
                <a:spcPct val="115000"/>
              </a:lnSpc>
              <a:spcAft>
                <a:spcPts val="850"/>
              </a:spcAft>
              <a:tabLst>
                <a:tab pos="450215" algn="l"/>
              </a:tabLst>
            </a:pPr>
            <a:r>
              <a:rPr lang="it-IT" sz="1600" kern="100" dirty="0">
                <a:solidFill>
                  <a:srgbClr val="0033CC"/>
                </a:solidFill>
                <a:latin typeface="Verdana" panose="020B0604030504040204" pitchFamily="34" charset="0"/>
                <a:ea typeface="Verdana" panose="020B0604030504040204" pitchFamily="34" charset="0"/>
                <a:cs typeface="Arial" panose="020B0604020202020204" pitchFamily="34" charset="0"/>
              </a:rPr>
              <a:t>4.	Nei casi di comuni in cui la riduzione presentasse significative e oggettive criticità applicative, saranno previsti nel PTCP adeguati strumenti correttivi </a:t>
            </a:r>
            <a:r>
              <a:rPr lang="it-IT" sz="1600" b="1" kern="100" dirty="0">
                <a:solidFill>
                  <a:srgbClr val="002060"/>
                </a:solidFill>
                <a:latin typeface="Verdana" panose="020B0604030504040204" pitchFamily="34" charset="0"/>
                <a:ea typeface="Verdana" panose="020B0604030504040204" pitchFamily="34" charset="0"/>
                <a:cs typeface="Arial" panose="020B0604020202020204" pitchFamily="34" charset="0"/>
              </a:rPr>
              <a:t>e compensativi</a:t>
            </a:r>
            <a:r>
              <a:rPr lang="it-IT" sz="1600" kern="100" dirty="0">
                <a:solidFill>
                  <a:srgbClr val="0033CC"/>
                </a:solidFill>
                <a:latin typeface="Verdana" panose="020B0604030504040204" pitchFamily="34" charset="0"/>
                <a:ea typeface="Verdana" panose="020B0604030504040204" pitchFamily="34" charset="0"/>
                <a:cs typeface="Arial" panose="020B0604020202020204" pitchFamily="34" charset="0"/>
              </a:rPr>
              <a:t>.</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a:p>
            <a:pPr marL="450215" indent="-228600" algn="just">
              <a:lnSpc>
                <a:spcPct val="115000"/>
              </a:lnSpc>
              <a:spcAft>
                <a:spcPts val="850"/>
              </a:spcAft>
              <a:tabLst>
                <a:tab pos="450215" algn="l"/>
              </a:tabLst>
            </a:pPr>
            <a:r>
              <a:rPr lang="it-IT" sz="1600" kern="100" spc="-10" dirty="0">
                <a:solidFill>
                  <a:srgbClr val="0033CC"/>
                </a:solidFill>
                <a:latin typeface="Verdana" panose="020B0604030504040204" pitchFamily="34" charset="0"/>
                <a:ea typeface="Verdana" panose="020B0604030504040204" pitchFamily="34" charset="0"/>
                <a:cs typeface="Verdana" panose="020B0604030504040204" pitchFamily="34" charset="0"/>
              </a:rPr>
              <a:t>5.	In fase di adeguamento dei PGT, la soglia minima attribuita potrà essere rivalutata, in relazione ai fattori enunciati dal PTR e approfonditi dal PTCP.</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a:p>
            <a:pPr marL="450215" indent="-228600" algn="just">
              <a:lnSpc>
                <a:spcPct val="115000"/>
              </a:lnSpc>
              <a:spcAft>
                <a:spcPts val="850"/>
              </a:spcAft>
              <a:tabLst>
                <a:tab pos="450215" algn="l"/>
              </a:tabLst>
            </a:pPr>
            <a:r>
              <a:rPr lang="it-IT" sz="1600" kern="100" spc="-10" dirty="0">
                <a:solidFill>
                  <a:srgbClr val="0033CC"/>
                </a:solidFill>
                <a:latin typeface="Verdana" panose="020B0604030504040204" pitchFamily="34" charset="0"/>
                <a:ea typeface="Verdana" panose="020B0604030504040204" pitchFamily="34" charset="0"/>
                <a:cs typeface="Verdana" panose="020B0604030504040204" pitchFamily="34" charset="0"/>
              </a:rPr>
              <a:t>6.	In fase di adeguamento dei PGT saranno oggetto di verifica da parte dei Comuni, tutti i dati, gli indicatori e i fattori di incremento / decremento della soglia minima, al fine di definire e condividere la soglia di riduzione assunta da ogni Comune.</a:t>
            </a:r>
            <a:endParaRPr lang="it-IT" sz="1600" kern="100" dirty="0">
              <a:latin typeface="Verdana" panose="020B0604030504040204" pitchFamily="34" charset="0"/>
              <a:ea typeface="Verdana" panose="020B0604030504040204" pitchFamily="34" charset="0"/>
              <a:cs typeface="Lucida Sans" panose="020B0602030504020204" pitchFamily="34" charset="0"/>
            </a:endParaRPr>
          </a:p>
        </p:txBody>
      </p:sp>
    </p:spTree>
    <p:extLst>
      <p:ext uri="{BB962C8B-B14F-4D97-AF65-F5344CB8AC3E}">
        <p14:creationId xmlns:p14="http://schemas.microsoft.com/office/powerpoint/2010/main" val="1013284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CasellaDiTesto 1"/>
          <p:cNvSpPr txBox="1"/>
          <p:nvPr/>
        </p:nvSpPr>
        <p:spPr>
          <a:xfrm>
            <a:off x="0" y="816085"/>
            <a:ext cx="9923688" cy="4739759"/>
          </a:xfrm>
          <a:prstGeom prst="rect">
            <a:avLst/>
          </a:prstGeom>
          <a:noFill/>
        </p:spPr>
        <p:txBody>
          <a:bodyPr wrap="square" rtlCol="0">
            <a:spAutoFit/>
          </a:bodyPr>
          <a:lstStyle/>
          <a:p>
            <a:pPr algn="ctr">
              <a:spcAft>
                <a:spcPts val="600"/>
              </a:spcAft>
            </a:pPr>
            <a:r>
              <a:rPr lang="it-IT" b="1" kern="100" spc="195" dirty="0">
                <a:solidFill>
                  <a:srgbClr val="002060"/>
                </a:solidFill>
                <a:latin typeface="Verdana" panose="020B0604030504040204" pitchFamily="34" charset="0"/>
                <a:ea typeface="Verdana" panose="020B0604030504040204" pitchFamily="34" charset="0"/>
                <a:cs typeface="Arial" panose="020B0604020202020204" pitchFamily="34" charset="0"/>
              </a:rPr>
              <a:t>INDIRIZZI NORMATIVI</a:t>
            </a:r>
            <a:r>
              <a:rPr lang="it-IT" b="1" kern="100" spc="195" dirty="0">
                <a:solidFill>
                  <a:srgbClr val="C00000"/>
                </a:solidFill>
                <a:latin typeface="Verdana" panose="020B0604030504040204" pitchFamily="34" charset="0"/>
                <a:ea typeface="Verdana" panose="020B0604030504040204" pitchFamily="34" charset="0"/>
                <a:cs typeface="Arial" panose="020B0604020202020204" pitchFamily="34" charset="0"/>
              </a:rPr>
              <a:t> </a:t>
            </a:r>
            <a:r>
              <a:rPr lang="it-IT" b="1" kern="100" spc="195" dirty="0">
                <a:solidFill>
                  <a:srgbClr val="002060"/>
                </a:solidFill>
                <a:latin typeface="Verdana" panose="020B0604030504040204" pitchFamily="34" charset="0"/>
                <a:ea typeface="Verdana" panose="020B0604030504040204" pitchFamily="34" charset="0"/>
                <a:cs typeface="Arial" panose="020B0604020202020204" pitchFamily="34" charset="0"/>
              </a:rPr>
              <a:t>come cambiano</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gn="just">
              <a:spcAft>
                <a:spcPts val="600"/>
              </a:spcAft>
            </a:pPr>
            <a:r>
              <a:rPr lang="it-IT" b="1" kern="100" spc="195" dirty="0">
                <a:solidFill>
                  <a:srgbClr val="55308D"/>
                </a:solidFill>
                <a:latin typeface="Verdana" panose="020B0604030504040204" pitchFamily="34" charset="0"/>
                <a:ea typeface="Verdana" panose="020B0604030504040204" pitchFamily="34" charset="0"/>
                <a:cs typeface="Arial" panose="020B0604020202020204" pitchFamily="34" charset="0"/>
              </a:rPr>
              <a:t> </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gn="ctr">
              <a:spcAft>
                <a:spcPts val="600"/>
              </a:spcAft>
            </a:pPr>
            <a:r>
              <a:rPr lang="it-IT" b="1" kern="100" spc="195" dirty="0">
                <a:solidFill>
                  <a:srgbClr val="C00000"/>
                </a:solidFill>
                <a:latin typeface="Verdana" panose="020B0604030504040204" pitchFamily="34" charset="0"/>
                <a:ea typeface="Verdana" panose="020B0604030504040204" pitchFamily="34" charset="0"/>
                <a:cs typeface="Arial" panose="020B0604020202020204" pitchFamily="34" charset="0"/>
              </a:rPr>
              <a:t>Indirizzi Normativi PTCP vigente:</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gn="just">
              <a:spcAft>
                <a:spcPts val="600"/>
              </a:spcAft>
            </a:pPr>
            <a:r>
              <a:rPr lang="it-IT" kern="100" spc="-20" dirty="0">
                <a:solidFill>
                  <a:srgbClr val="002060"/>
                </a:solidFill>
                <a:latin typeface="Verdana" panose="020B0604030504040204" pitchFamily="34" charset="0"/>
                <a:ea typeface="Verdana" panose="020B0604030504040204" pitchFamily="34" charset="0"/>
                <a:cs typeface="Arial" panose="020B0604020202020204" pitchFamily="34" charset="0"/>
              </a:rPr>
              <a:t>Individuano le quote % (minime, condizionate e massime) di incremento da applicare alle previsioni insediative dei PGT dei comuni, con riferimento alla superficie urbanizzata consolidata.</a:t>
            </a:r>
            <a:endParaRPr lang="it-IT"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Aft>
                <a:spcPts val="600"/>
              </a:spcAft>
            </a:pPr>
            <a:r>
              <a:rPr lang="it-IT" kern="100" spc="195" dirty="0">
                <a:solidFill>
                  <a:srgbClr val="990033"/>
                </a:solidFill>
                <a:latin typeface="Verdana" panose="020B0604030504040204" pitchFamily="34" charset="0"/>
                <a:ea typeface="Verdana" panose="020B0604030504040204" pitchFamily="34" charset="0"/>
                <a:cs typeface="Calibri" panose="020F0502020204030204" pitchFamily="34" charset="0"/>
              </a:rPr>
              <a:t> </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gn="ctr">
              <a:spcAft>
                <a:spcPts val="600"/>
              </a:spcAft>
            </a:pPr>
            <a:r>
              <a:rPr lang="it-IT" b="1" kern="100" spc="195" dirty="0">
                <a:solidFill>
                  <a:srgbClr val="C00000"/>
                </a:solidFill>
                <a:latin typeface="Verdana" panose="020B0604030504040204" pitchFamily="34" charset="0"/>
                <a:ea typeface="Verdana" panose="020B0604030504040204" pitchFamily="34" charset="0"/>
                <a:cs typeface="Arial" panose="020B0604020202020204" pitchFamily="34" charset="0"/>
              </a:rPr>
              <a:t>Indirizzi Normativi PTCP adeguato PTR:</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gn="just">
              <a:spcAft>
                <a:spcPts val="1200"/>
              </a:spcAft>
            </a:pPr>
            <a:r>
              <a:rPr lang="it-IT" kern="100" dirty="0">
                <a:solidFill>
                  <a:srgbClr val="002060"/>
                </a:solidFill>
                <a:latin typeface="Verdana" panose="020B0604030504040204" pitchFamily="34" charset="0"/>
                <a:ea typeface="Verdana" panose="020B0604030504040204" pitchFamily="34" charset="0"/>
                <a:cs typeface="Arial" panose="020B0604020202020204" pitchFamily="34" charset="0"/>
              </a:rPr>
              <a:t>1. Individuano le soglie % di riduzione da applicare alle previsioni insediative vigenti (AT) dei PGT dei comuni.</a:t>
            </a:r>
            <a:endParaRPr lang="it-IT"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Aft>
                <a:spcPts val="1200"/>
              </a:spcAft>
            </a:pPr>
            <a:r>
              <a:rPr lang="it-IT" kern="100" spc="-30" dirty="0">
                <a:solidFill>
                  <a:srgbClr val="002060"/>
                </a:solidFill>
                <a:latin typeface="Verdana" panose="020B0604030504040204" pitchFamily="34" charset="0"/>
                <a:ea typeface="Verdana" panose="020B0604030504040204" pitchFamily="34" charset="0"/>
                <a:cs typeface="Arial" panose="020B0604020202020204" pitchFamily="34" charset="0"/>
              </a:rPr>
              <a:t>2. Forniscono indicazioni per orientare le previsioni dei PGT verso processi di recupero e rigenerazione di aree insediative degradate e sottoutilizzate. </a:t>
            </a:r>
            <a:endParaRPr lang="it-IT"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r>
              <a:rPr lang="it-IT" kern="100" dirty="0">
                <a:solidFill>
                  <a:srgbClr val="002060"/>
                </a:solidFill>
                <a:latin typeface="Verdana" panose="020B0604030504040204" pitchFamily="34" charset="0"/>
                <a:ea typeface="Verdana" panose="020B0604030504040204" pitchFamily="34" charset="0"/>
                <a:cs typeface="Arial" panose="020B0604020202020204" pitchFamily="34" charset="0"/>
              </a:rPr>
              <a:t>3. Forniscono indicazioni per costruire un sistema di informazioni adeguato a monitorare il consumo di suolo e la rigenerazione.</a:t>
            </a:r>
            <a:endParaRPr lang="it-IT"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p:txBody>
      </p:sp>
    </p:spTree>
    <p:extLst>
      <p:ext uri="{BB962C8B-B14F-4D97-AF65-F5344CB8AC3E}">
        <p14:creationId xmlns:p14="http://schemas.microsoft.com/office/powerpoint/2010/main" val="2442063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CasellaDiTesto 1"/>
          <p:cNvSpPr txBox="1"/>
          <p:nvPr/>
        </p:nvSpPr>
        <p:spPr>
          <a:xfrm>
            <a:off x="0" y="816085"/>
            <a:ext cx="9923688" cy="5470857"/>
          </a:xfrm>
          <a:prstGeom prst="rect">
            <a:avLst/>
          </a:prstGeom>
          <a:noFill/>
        </p:spPr>
        <p:txBody>
          <a:bodyPr wrap="square" rtlCol="0">
            <a:spAutoFit/>
          </a:bodyPr>
          <a:lstStyle/>
          <a:p>
            <a:pPr algn="ctr">
              <a:spcAft>
                <a:spcPts val="1200"/>
              </a:spcAft>
            </a:pPr>
            <a:r>
              <a:rPr lang="it-IT" sz="2000" b="1" kern="100" spc="-50" dirty="0">
                <a:solidFill>
                  <a:srgbClr val="C00000"/>
                </a:solidFill>
                <a:latin typeface="Verdana" panose="020B0604030504040204" pitchFamily="34" charset="0"/>
                <a:ea typeface="Verdana" panose="020B0604030504040204" pitchFamily="34" charset="0"/>
                <a:cs typeface="Verdana" panose="020B0604030504040204" pitchFamily="34" charset="0"/>
              </a:rPr>
              <a:t>Scelte operative</a:t>
            </a:r>
            <a:endParaRPr lang="it-IT" sz="2000" kern="100" dirty="0">
              <a:latin typeface="Verdana" panose="020B0604030504040204" pitchFamily="34" charset="0"/>
              <a:ea typeface="Verdana" panose="020B0604030504040204" pitchFamily="34" charset="0"/>
              <a:cs typeface="Calibri" panose="020F0502020204030204" pitchFamily="34" charset="0"/>
            </a:endParaRPr>
          </a:p>
          <a:p>
            <a:pPr>
              <a:spcAft>
                <a:spcPts val="600"/>
              </a:spcAft>
            </a:pPr>
            <a:r>
              <a:rPr lang="it-IT" kern="100" spc="-60" dirty="0">
                <a:solidFill>
                  <a:srgbClr val="002060"/>
                </a:solidFill>
                <a:latin typeface="Verdana" panose="020B0604030504040204" pitchFamily="34" charset="0"/>
                <a:ea typeface="Verdana" panose="020B0604030504040204" pitchFamily="34" charset="0"/>
                <a:cs typeface="Verdana" panose="020B0604030504040204" pitchFamily="34" charset="0"/>
              </a:rPr>
              <a:t>Si concentrano le norme di adeguamento al PTR sul: </a:t>
            </a:r>
            <a:r>
              <a:rPr lang="it-IT" b="1" i="1" kern="100" spc="-60" dirty="0">
                <a:solidFill>
                  <a:srgbClr val="002060"/>
                </a:solidFill>
                <a:latin typeface="Verdana" panose="020B0604030504040204" pitchFamily="34" charset="0"/>
                <a:ea typeface="Verdana" panose="020B0604030504040204" pitchFamily="34" charset="0"/>
                <a:cs typeface="Verdana" panose="020B0604030504040204" pitchFamily="34" charset="0"/>
              </a:rPr>
              <a:t>Titolo II - SISTEMA TEMATICO INSEDIATIVO</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nSpc>
                <a:spcPct val="120000"/>
              </a:lnSpc>
              <a:spcAft>
                <a:spcPts val="0"/>
              </a:spcAft>
            </a:pPr>
            <a:r>
              <a:rPr lang="it-IT" kern="100" dirty="0">
                <a:solidFill>
                  <a:srgbClr val="002060"/>
                </a:solidFill>
                <a:latin typeface="Verdana" panose="020B0604030504040204" pitchFamily="34" charset="0"/>
                <a:ea typeface="Verdana" panose="020B0604030504040204" pitchFamily="34" charset="0"/>
                <a:cs typeface="Verdana" panose="020B0604030504040204" pitchFamily="34" charset="0"/>
              </a:rPr>
              <a:t> </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nSpc>
                <a:spcPct val="120000"/>
              </a:lnSpc>
              <a:spcAft>
                <a:spcPts val="0"/>
              </a:spcAft>
            </a:pPr>
            <a:r>
              <a:rPr lang="it-IT" kern="100" dirty="0">
                <a:solidFill>
                  <a:srgbClr val="002060"/>
                </a:solidFill>
                <a:latin typeface="Verdana" panose="020B0604030504040204" pitchFamily="34" charset="0"/>
                <a:ea typeface="Verdana" panose="020B0604030504040204" pitchFamily="34" charset="0"/>
                <a:cs typeface="Verdana" panose="020B0604030504040204" pitchFamily="34" charset="0"/>
              </a:rPr>
              <a:t>Si mantengono sostanzialmente inalterati gli articoli dei: </a:t>
            </a:r>
            <a:r>
              <a:rPr lang="it-IT" b="1"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CAPI I, II, III e IV (dall’art. 36 all’art. 46)</a:t>
            </a:r>
            <a:endParaRPr lang="it-IT" b="1" kern="100" dirty="0">
              <a:latin typeface="Verdana" panose="020B0604030504040204" pitchFamily="34" charset="0"/>
              <a:ea typeface="Verdana" panose="020B0604030504040204" pitchFamily="34" charset="0"/>
              <a:cs typeface="Calibri" panose="020F0502020204030204" pitchFamily="34" charset="0"/>
            </a:endParaRPr>
          </a:p>
          <a:p>
            <a:pPr algn="just">
              <a:lnSpc>
                <a:spcPct val="120000"/>
              </a:lnSpc>
              <a:spcAft>
                <a:spcPts val="0"/>
              </a:spcAft>
            </a:pPr>
            <a:r>
              <a:rPr lang="it-IT" kern="100" dirty="0">
                <a:solidFill>
                  <a:srgbClr val="002060"/>
                </a:solidFill>
                <a:latin typeface="Verdana" panose="020B0604030504040204" pitchFamily="34" charset="0"/>
                <a:ea typeface="Verdana" panose="020B0604030504040204" pitchFamily="34" charset="0"/>
                <a:cs typeface="Verdana" panose="020B0604030504040204" pitchFamily="34" charset="0"/>
              </a:rPr>
              <a:t> </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gn="just">
              <a:lnSpc>
                <a:spcPct val="120000"/>
              </a:lnSpc>
              <a:spcAft>
                <a:spcPts val="0"/>
              </a:spcAft>
            </a:pPr>
            <a:r>
              <a:rPr lang="it-IT" kern="100" dirty="0">
                <a:solidFill>
                  <a:srgbClr val="002060"/>
                </a:solidFill>
                <a:latin typeface="Verdana" panose="020B0604030504040204" pitchFamily="34" charset="0"/>
                <a:ea typeface="Verdana" panose="020B0604030504040204" pitchFamily="34" charset="0"/>
                <a:cs typeface="Verdana" panose="020B0604030504040204" pitchFamily="34" charset="0"/>
              </a:rPr>
              <a:t>Si prevede il nuovo </a:t>
            </a:r>
            <a:r>
              <a:rPr lang="it-IT" b="1"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CAPO V </a:t>
            </a:r>
            <a:r>
              <a:rPr lang="it-IT" kern="100" dirty="0">
                <a:solidFill>
                  <a:srgbClr val="002060"/>
                </a:solidFill>
                <a:latin typeface="Verdana" panose="020B0604030504040204" pitchFamily="34" charset="0"/>
                <a:ea typeface="Verdana" panose="020B0604030504040204" pitchFamily="34" charset="0"/>
                <a:cs typeface="Verdana" panose="020B0604030504040204" pitchFamily="34" charset="0"/>
              </a:rPr>
              <a:t>e si concentra sull’ </a:t>
            </a:r>
            <a:r>
              <a:rPr lang="it-IT" b="1" kern="100" dirty="0">
                <a:solidFill>
                  <a:srgbClr val="002060"/>
                </a:solidFill>
                <a:latin typeface="Verdana" panose="020B0604030504040204" pitchFamily="34" charset="0"/>
                <a:ea typeface="Verdana" panose="020B0604030504040204" pitchFamily="34" charset="0"/>
                <a:cs typeface="Verdana" panose="020B0604030504040204" pitchFamily="34" charset="0"/>
              </a:rPr>
              <a:t>art. 47 </a:t>
            </a:r>
            <a:r>
              <a:rPr lang="it-IT" kern="100" dirty="0">
                <a:solidFill>
                  <a:srgbClr val="002060"/>
                </a:solidFill>
                <a:latin typeface="Verdana" panose="020B0604030504040204" pitchFamily="34" charset="0"/>
                <a:ea typeface="Verdana" panose="020B0604030504040204" pitchFamily="34" charset="0"/>
                <a:cs typeface="Verdana" panose="020B0604030504040204" pitchFamily="34" charset="0"/>
              </a:rPr>
              <a:t>e sugli articoli e i commi </a:t>
            </a:r>
            <a:r>
              <a:rPr lang="it-IT" kern="100" dirty="0" err="1">
                <a:solidFill>
                  <a:srgbClr val="002060"/>
                </a:solidFill>
                <a:latin typeface="Verdana" panose="020B0604030504040204" pitchFamily="34" charset="0"/>
                <a:ea typeface="Verdana" panose="020B0604030504040204" pitchFamily="34" charset="0"/>
                <a:cs typeface="Verdana" panose="020B0604030504040204" pitchFamily="34" charset="0"/>
              </a:rPr>
              <a:t>sottordinati</a:t>
            </a:r>
            <a:r>
              <a:rPr lang="it-IT" kern="100" dirty="0">
                <a:solidFill>
                  <a:srgbClr val="002060"/>
                </a:solidFill>
                <a:latin typeface="Verdana" panose="020B0604030504040204" pitchFamily="34" charset="0"/>
                <a:ea typeface="Verdana" panose="020B0604030504040204" pitchFamily="34" charset="0"/>
                <a:cs typeface="Verdana" panose="020B0604030504040204" pitchFamily="34" charset="0"/>
              </a:rPr>
              <a:t> tutte le disposizioni della LR31 e del PTR, in particolare:</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gn="just">
              <a:lnSpc>
                <a:spcPct val="120000"/>
              </a:lnSpc>
              <a:spcAft>
                <a:spcPts val="0"/>
              </a:spcAft>
            </a:pPr>
            <a:r>
              <a:rPr lang="it-IT" b="1"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 </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gn="just">
              <a:lnSpc>
                <a:spcPct val="120000"/>
              </a:lnSpc>
              <a:spcAft>
                <a:spcPts val="0"/>
              </a:spcAft>
            </a:pPr>
            <a:r>
              <a:rPr lang="it-IT" b="1"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CAPO V - CONSUMO DI SUOLO, RIGENERAZIONE E MONITORAGGIO </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nSpc>
                <a:spcPct val="120000"/>
              </a:lnSpc>
              <a:spcAft>
                <a:spcPts val="0"/>
              </a:spcAft>
            </a:pPr>
            <a:r>
              <a:rPr lang="it-IT" b="1"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Art. 47 Criteri e indirizzi per la riduzione del consumo di suolo</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nSpc>
                <a:spcPct val="120000"/>
              </a:lnSpc>
              <a:spcAft>
                <a:spcPts val="0"/>
              </a:spcAft>
            </a:pPr>
            <a:r>
              <a:rPr lang="it-IT" b="1" i="1" kern="100" spc="-50" dirty="0">
                <a:solidFill>
                  <a:srgbClr val="002060"/>
                </a:solidFill>
                <a:latin typeface="Verdana" panose="020B0604030504040204" pitchFamily="34" charset="0"/>
                <a:ea typeface="Verdana" panose="020B0604030504040204" pitchFamily="34" charset="0"/>
                <a:cs typeface="Verdana" panose="020B0604030504040204" pitchFamily="34" charset="0"/>
              </a:rPr>
              <a:t>47.1 Criteri PTR</a:t>
            </a:r>
            <a:r>
              <a:rPr lang="it-IT" b="1" i="1" kern="100" spc="-150" dirty="0">
                <a:solidFill>
                  <a:srgbClr val="002060"/>
                </a:solidFill>
                <a:latin typeface="Verdana" panose="020B0604030504040204" pitchFamily="34" charset="0"/>
                <a:ea typeface="Verdana" panose="020B0604030504040204" pitchFamily="34" charset="0"/>
                <a:cs typeface="Verdana" panose="020B0604030504040204" pitchFamily="34" charset="0"/>
              </a:rPr>
              <a:t> per la riduzione del consumo di suolo ai sensi della LR 31/2014</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nSpc>
                <a:spcPct val="120000"/>
              </a:lnSpc>
              <a:spcAft>
                <a:spcPts val="0"/>
              </a:spcAft>
            </a:pPr>
            <a:r>
              <a:rPr lang="it-IT" b="1"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47.2 Indirizzi PTCP per l’applicazione delle soglie comunali di riduzione </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nSpc>
                <a:spcPct val="120000"/>
              </a:lnSpc>
              <a:spcAft>
                <a:spcPts val="0"/>
              </a:spcAft>
            </a:pPr>
            <a:r>
              <a:rPr lang="it-IT" b="1"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47.3 Indirizzi PTCP per la rigenerazione urbana e territoriale</a:t>
            </a:r>
            <a:endParaRPr lang="it-IT" kern="100" dirty="0">
              <a:latin typeface="Verdana" panose="020B0604030504040204" pitchFamily="34" charset="0"/>
              <a:ea typeface="Verdana" panose="020B0604030504040204" pitchFamily="34" charset="0"/>
              <a:cs typeface="Calibri" panose="020F0502020204030204" pitchFamily="34" charset="0"/>
            </a:endParaRPr>
          </a:p>
          <a:p>
            <a:pPr>
              <a:lnSpc>
                <a:spcPct val="120000"/>
              </a:lnSpc>
              <a:spcAft>
                <a:spcPts val="0"/>
              </a:spcAft>
            </a:pPr>
            <a:r>
              <a:rPr lang="it-IT" b="1" i="1" kern="100" spc="-50" dirty="0">
                <a:solidFill>
                  <a:srgbClr val="002060"/>
                </a:solidFill>
                <a:latin typeface="Verdana" panose="020B0604030504040204" pitchFamily="34" charset="0"/>
                <a:ea typeface="Verdana" panose="020B0604030504040204" pitchFamily="34" charset="0"/>
                <a:cs typeface="Verdana" panose="020B0604030504040204" pitchFamily="34" charset="0"/>
              </a:rPr>
              <a:t>47.4 Indirizzi PTCP per la verifica e il monitoraggio del consumo di suolo</a:t>
            </a:r>
            <a:endParaRPr lang="it-IT" kern="100" dirty="0">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593173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graphicFrame>
        <p:nvGraphicFramePr>
          <p:cNvPr id="3" name="Tabella 2">
            <a:extLst>
              <a:ext uri="{FF2B5EF4-FFF2-40B4-BE49-F238E27FC236}">
                <a16:creationId xmlns:a16="http://schemas.microsoft.com/office/drawing/2014/main" id="{61C15BF8-61BF-4900-98C8-E88806CFC74C}"/>
              </a:ext>
            </a:extLst>
          </p:cNvPr>
          <p:cNvGraphicFramePr>
            <a:graphicFrameLocks noGrp="1"/>
          </p:cNvGraphicFramePr>
          <p:nvPr>
            <p:extLst>
              <p:ext uri="{D42A27DB-BD31-4B8C-83A1-F6EECF244321}">
                <p14:modId xmlns:p14="http://schemas.microsoft.com/office/powerpoint/2010/main" val="4118404521"/>
              </p:ext>
            </p:extLst>
          </p:nvPr>
        </p:nvGraphicFramePr>
        <p:xfrm>
          <a:off x="75988" y="848001"/>
          <a:ext cx="9771712" cy="5329797"/>
        </p:xfrm>
        <a:graphic>
          <a:graphicData uri="http://schemas.openxmlformats.org/drawingml/2006/table">
            <a:tbl>
              <a:tblPr/>
              <a:tblGrid>
                <a:gridCol w="5326436">
                  <a:extLst>
                    <a:ext uri="{9D8B030D-6E8A-4147-A177-3AD203B41FA5}">
                      <a16:colId xmlns:a16="http://schemas.microsoft.com/office/drawing/2014/main" val="2221859602"/>
                    </a:ext>
                  </a:extLst>
                </a:gridCol>
                <a:gridCol w="4445276">
                  <a:extLst>
                    <a:ext uri="{9D8B030D-6E8A-4147-A177-3AD203B41FA5}">
                      <a16:colId xmlns:a16="http://schemas.microsoft.com/office/drawing/2014/main" val="1125487368"/>
                    </a:ext>
                  </a:extLst>
                </a:gridCol>
              </a:tblGrid>
              <a:tr h="346317">
                <a:tc>
                  <a:txBody>
                    <a:bodyPr/>
                    <a:lstStyle/>
                    <a:p>
                      <a:pPr algn="ctr">
                        <a:spcBef>
                          <a:spcPts val="600"/>
                        </a:spcBef>
                        <a:spcAft>
                          <a:spcPts val="600"/>
                        </a:spcAft>
                      </a:pPr>
                      <a:r>
                        <a:rPr lang="it-IT" sz="1600" b="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Indirizzi Normativi PTCP vigente</a:t>
                      </a:r>
                      <a:endParaRPr lang="it-IT" sz="1600"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txBody>
                  <a:tcPr marL="2242" marR="2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it-IT" sz="1600" b="1"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Indirizzi Normativi PTCP adeguato</a:t>
                      </a:r>
                      <a:endParaRPr lang="it-IT" sz="16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txBody>
                  <a:tcPr marL="2242" marR="2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8947254"/>
                  </a:ext>
                </a:extLst>
              </a:tr>
              <a:tr h="4898665">
                <a:tc>
                  <a:txBody>
                    <a:bodyPr/>
                    <a:lstStyle/>
                    <a:p>
                      <a:pPr marL="612140" marR="107950" indent="-612140" algn="ctr">
                        <a:spcBef>
                          <a:spcPts val="600"/>
                        </a:spcBef>
                        <a:spcAft>
                          <a:spcPts val="565"/>
                        </a:spcAft>
                        <a:tabLst>
                          <a:tab pos="6113780" algn="r"/>
                        </a:tabLst>
                      </a:pPr>
                      <a:r>
                        <a:rPr lang="it-IT" sz="1200" b="1" i="1" kern="100" cap="all" dirty="0">
                          <a:solidFill>
                            <a:schemeClr val="tx1"/>
                          </a:solidFill>
                          <a:effectLst/>
                          <a:latin typeface="Verdana" panose="020B0604030504040204" pitchFamily="34" charset="0"/>
                          <a:ea typeface="Verdana" panose="020B0604030504040204" pitchFamily="34" charset="0"/>
                          <a:cs typeface="Verdana" panose="020B0604030504040204" pitchFamily="34" charset="0"/>
                        </a:rPr>
                        <a:t>Titolo II – Sistema tematico INSEDIATIVO E PRODUTTIVO</a:t>
                      </a:r>
                      <a:endParaRPr lang="it-IT" sz="1200" b="1" i="1" kern="100" cap="all"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612140" marR="36195" indent="-612140">
                        <a:spcBef>
                          <a:spcPts val="600"/>
                        </a:spcBef>
                        <a:spcAft>
                          <a:spcPts val="565"/>
                        </a:spcAft>
                        <a:tabLst>
                          <a:tab pos="6113780" algn="r"/>
                        </a:tabLst>
                      </a:pPr>
                      <a:r>
                        <a:rPr lang="it-IT" sz="1200" b="1" i="1" kern="100" cap="all"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Capo I – Obiettivi generali per il sistema insediativo provinciale</a:t>
                      </a:r>
                      <a:endParaRPr lang="it-IT" sz="1200" b="1" i="1" kern="100" cap="all"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540385" marR="36195">
                        <a:spcAft>
                          <a:spcPts val="565"/>
                        </a:spcAft>
                        <a:tabLst>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Art.36</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Obiettivi generali per il sistema insediativo</a:t>
                      </a:r>
                      <a:endParaRPr lang="it-IT" sz="13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612140" marR="36195" indent="-612140">
                        <a:spcBef>
                          <a:spcPts val="565"/>
                        </a:spcBef>
                        <a:spcAft>
                          <a:spcPts val="565"/>
                        </a:spcAft>
                        <a:tabLst>
                          <a:tab pos="6113780" algn="r"/>
                        </a:tabLst>
                      </a:pPr>
                      <a:r>
                        <a:rPr lang="it-IT" sz="1200" b="1" i="1" kern="100" cap="all"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Capo II – Caratteri ed elementi di rilevanza sovralocale</a:t>
                      </a:r>
                      <a:endParaRPr lang="it-IT" sz="1200" b="1" i="1" kern="100" cap="all"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540385">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Art.37</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Poli attrattori</a:t>
                      </a:r>
                      <a:endParaRPr lang="it-IT" sz="13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540385">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Art.38 Poli insediativi</a:t>
                      </a:r>
                      <a:endParaRPr lang="it-IT" sz="13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540385" marR="36195">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Art.39</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Servizi ed insediamenti di rilevanza sovralocale</a:t>
                      </a:r>
                      <a:endParaRPr lang="it-IT" sz="13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612140" marR="36195" indent="-612140">
                        <a:spcBef>
                          <a:spcPts val="565"/>
                        </a:spcBef>
                        <a:spcAft>
                          <a:spcPts val="565"/>
                        </a:spcAft>
                        <a:tabLst>
                          <a:tab pos="6113780" algn="r"/>
                        </a:tabLst>
                      </a:pPr>
                      <a:r>
                        <a:rPr lang="it-IT" sz="1200" b="1" i="1" kern="100" cap="all"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Capo III – Individuazione e trasformabilità dei poli produttivi e commerciali provinciali</a:t>
                      </a:r>
                      <a:endParaRPr lang="it-IT" sz="1200" b="1" i="1" kern="100" cap="all"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540385" marR="36195">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Art.40</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Ambiti specializzati per attività produttive</a:t>
                      </a:r>
                    </a:p>
                    <a:p>
                      <a:pPr marL="540385" marR="36195">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40.1</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Ambiti produttivi consolidati</a:t>
                      </a:r>
                    </a:p>
                    <a:p>
                      <a:pPr marL="540385" marR="36195">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40.2</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Ambiti produttivi suscettibili di sviluppo</a:t>
                      </a:r>
                      <a:endParaRPr lang="it-IT" sz="1300" i="1" kern="100" spc="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540385" marR="36195">
                        <a:spcAft>
                          <a:spcPts val="285"/>
                        </a:spcAft>
                        <a:tabLst>
                          <a:tab pos="6113780" algn="r"/>
                          <a:tab pos="6113780" algn="r"/>
                        </a:tabLst>
                      </a:pPr>
                      <a:r>
                        <a:rPr lang="it-IT" sz="1300" i="1" kern="100" spc="-3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Art.41</a:t>
                      </a:r>
                      <a:r>
                        <a:rPr lang="it-IT" sz="1300" i="0" kern="100" spc="-3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spc="-3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Ambiti produttivi di rilievo provinciale o superiore</a:t>
                      </a:r>
                      <a:endParaRPr lang="it-IT" sz="13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540385">
                        <a:spcBef>
                          <a:spcPts val="285"/>
                        </a:spcBef>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Art.42</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Ambiti produttivi di rilievo sovralocale</a:t>
                      </a:r>
                      <a:endParaRPr lang="it-IT" sz="13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540385">
                        <a:spcBef>
                          <a:spcPts val="285"/>
                        </a:spcBef>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Art.43</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Ambiti produttivi di rilievo comunale</a:t>
                      </a:r>
                      <a:endParaRPr lang="it-IT" sz="13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540385">
                        <a:spcBef>
                          <a:spcPts val="285"/>
                        </a:spcBef>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Art.44</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Altri insediamenti produttivi</a:t>
                      </a:r>
                      <a:endParaRPr lang="it-IT" sz="13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marL="540385">
                        <a:spcBef>
                          <a:spcPts val="285"/>
                        </a:spcBef>
                        <a:spcAft>
                          <a:spcPts val="285"/>
                        </a:spcAft>
                        <a:tabLst>
                          <a:tab pos="6113780" algn="r"/>
                          <a:tab pos="6113780" algn="r"/>
                        </a:tabLst>
                      </a:pP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Art.45</a:t>
                      </a:r>
                      <a:r>
                        <a:rPr lang="it-IT" sz="13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3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Insediamenti commerciali</a:t>
                      </a:r>
                      <a:endParaRPr lang="it-IT" sz="13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txBody>
                  <a:tcPr marL="2242" marR="2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2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t>
                      </a:r>
                      <a:endParaRPr lang="it-IT" sz="12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p>
                      <a:pPr algn="ctr">
                        <a:spcAft>
                          <a:spcPts val="0"/>
                        </a:spcAft>
                      </a:pPr>
                      <a:r>
                        <a:rPr lang="it-IT" sz="1600" kern="1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INVARIATO</a:t>
                      </a:r>
                      <a:endParaRPr lang="it-IT" sz="1600" kern="100"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txBody>
                  <a:tcPr marL="2242" marR="2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7767335"/>
                  </a:ext>
                </a:extLst>
              </a:tr>
            </a:tbl>
          </a:graphicData>
        </a:graphic>
      </p:graphicFrame>
    </p:spTree>
    <p:extLst>
      <p:ext uri="{BB962C8B-B14F-4D97-AF65-F5344CB8AC3E}">
        <p14:creationId xmlns:p14="http://schemas.microsoft.com/office/powerpoint/2010/main" val="3651886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2" name="CasellaDiTesto 1"/>
          <p:cNvSpPr txBox="1"/>
          <p:nvPr/>
        </p:nvSpPr>
        <p:spPr>
          <a:xfrm>
            <a:off x="0" y="816085"/>
            <a:ext cx="9923688" cy="347275"/>
          </a:xfrm>
          <a:prstGeom prst="rect">
            <a:avLst/>
          </a:prstGeom>
          <a:noFill/>
        </p:spPr>
        <p:txBody>
          <a:bodyPr wrap="square" rtlCol="0">
            <a:spAutoFit/>
          </a:bodyPr>
          <a:lstStyle/>
          <a:p>
            <a:pPr algn="ctr">
              <a:lnSpc>
                <a:spcPct val="115000"/>
              </a:lnSpc>
              <a:spcAft>
                <a:spcPts val="600"/>
              </a:spcAft>
              <a:tabLst>
                <a:tab pos="450215" algn="l"/>
              </a:tabLst>
            </a:pPr>
            <a:endParaRPr lang="it-IT" sz="1600" kern="100" dirty="0">
              <a:latin typeface="Verdana" panose="020B0604030504040204" pitchFamily="34" charset="0"/>
              <a:ea typeface="Verdana" panose="020B0604030504040204" pitchFamily="34" charset="0"/>
              <a:cs typeface="Lucida Sans" panose="020B0602030504020204" pitchFamily="34" charset="0"/>
            </a:endParaRPr>
          </a:p>
        </p:txBody>
      </p:sp>
      <p:graphicFrame>
        <p:nvGraphicFramePr>
          <p:cNvPr id="3" name="Tabella 2">
            <a:extLst>
              <a:ext uri="{FF2B5EF4-FFF2-40B4-BE49-F238E27FC236}">
                <a16:creationId xmlns:a16="http://schemas.microsoft.com/office/drawing/2014/main" id="{5F4EB84F-FA5F-4759-911A-21B75F25E882}"/>
              </a:ext>
            </a:extLst>
          </p:cNvPr>
          <p:cNvGraphicFramePr>
            <a:graphicFrameLocks noGrp="1"/>
          </p:cNvGraphicFramePr>
          <p:nvPr>
            <p:extLst>
              <p:ext uri="{D42A27DB-BD31-4B8C-83A1-F6EECF244321}">
                <p14:modId xmlns:p14="http://schemas.microsoft.com/office/powerpoint/2010/main" val="1167505077"/>
              </p:ext>
            </p:extLst>
          </p:nvPr>
        </p:nvGraphicFramePr>
        <p:xfrm>
          <a:off x="119128" y="763565"/>
          <a:ext cx="9685432" cy="5524094"/>
        </p:xfrm>
        <a:graphic>
          <a:graphicData uri="http://schemas.openxmlformats.org/drawingml/2006/table">
            <a:tbl>
              <a:tblPr/>
              <a:tblGrid>
                <a:gridCol w="4758612">
                  <a:extLst>
                    <a:ext uri="{9D8B030D-6E8A-4147-A177-3AD203B41FA5}">
                      <a16:colId xmlns:a16="http://schemas.microsoft.com/office/drawing/2014/main" val="3773924932"/>
                    </a:ext>
                  </a:extLst>
                </a:gridCol>
                <a:gridCol w="4926820">
                  <a:extLst>
                    <a:ext uri="{9D8B030D-6E8A-4147-A177-3AD203B41FA5}">
                      <a16:colId xmlns:a16="http://schemas.microsoft.com/office/drawing/2014/main" val="2840558081"/>
                    </a:ext>
                  </a:extLst>
                </a:gridCol>
              </a:tblGrid>
              <a:tr h="480870">
                <a:tc>
                  <a:txBody>
                    <a:bodyPr/>
                    <a:lstStyle/>
                    <a:p>
                      <a:pPr algn="ctr">
                        <a:spcBef>
                          <a:spcPts val="600"/>
                        </a:spcBef>
                        <a:spcAft>
                          <a:spcPts val="600"/>
                        </a:spcAft>
                      </a:pPr>
                      <a:r>
                        <a:rPr lang="it-IT" sz="1600" b="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Indirizzi Normativi PTCP vigente</a:t>
                      </a:r>
                      <a:endParaRPr lang="it-IT" sz="1600"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txBody>
                  <a:tcPr marL="2541" marR="2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ctr">
                        <a:spcBef>
                          <a:spcPts val="600"/>
                        </a:spcBef>
                        <a:spcAft>
                          <a:spcPts val="600"/>
                        </a:spcAft>
                        <a:buFont typeface="Arial" panose="020B0604020202020204" pitchFamily="34" charset="0"/>
                        <a:buNone/>
                      </a:pPr>
                      <a:r>
                        <a:rPr lang="it-IT" sz="1600" b="1" i="0" kern="10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Indirizzi Normativi PTCP adeguato</a:t>
                      </a:r>
                      <a:endParaRPr lang="it-IT" sz="1600" b="1" i="1" kern="100" dirty="0">
                        <a:solidFill>
                          <a:srgbClr val="002060"/>
                        </a:solidFill>
                        <a:effectLst/>
                        <a:latin typeface="Verdana" panose="020B0604030504040204" pitchFamily="34" charset="0"/>
                        <a:ea typeface="Verdana" panose="020B0604030504040204" pitchFamily="34" charset="0"/>
                      </a:endParaRPr>
                    </a:p>
                  </a:txBody>
                  <a:tcPr marL="2541" marR="2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264067"/>
                  </a:ext>
                </a:extLst>
              </a:tr>
              <a:tr h="585524">
                <a:tc>
                  <a:txBody>
                    <a:bodyPr/>
                    <a:lstStyle/>
                    <a:p>
                      <a:pPr marL="629920" marR="518160" indent="-629920">
                        <a:spcBef>
                          <a:spcPts val="285"/>
                        </a:spcBef>
                        <a:spcAft>
                          <a:spcPts val="285"/>
                        </a:spcAft>
                        <a:tabLst>
                          <a:tab pos="6113780" algn="r"/>
                        </a:tabLst>
                      </a:pPr>
                      <a:r>
                        <a:rPr lang="it-IT" sz="1200" b="1" i="1" kern="100" cap="all"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Capo IV – Indirizzi per la valutazione di compatibilità delle previsioni insediative</a:t>
                      </a:r>
                      <a:endParaRPr lang="it-IT" sz="1200" b="1" i="1" kern="100" cap="all"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txBody>
                  <a:tcPr marL="2541" marR="2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0" marR="36195" indent="-647700">
                        <a:spcBef>
                          <a:spcPts val="600"/>
                        </a:spcBef>
                        <a:spcAft>
                          <a:spcPts val="0"/>
                        </a:spcAft>
                        <a:tabLst>
                          <a:tab pos="6113780" algn="r"/>
                        </a:tabLst>
                      </a:pPr>
                      <a:r>
                        <a:rPr lang="it-IT" sz="1400" b="1" i="1" kern="100" cap="all"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Capo IV - Criteri per la valutazione delle previsioni insediative</a:t>
                      </a:r>
                      <a:endParaRPr lang="it-IT" sz="1400" b="1" i="1" kern="100" cap="all" dirty="0">
                        <a:solidFill>
                          <a:srgbClr val="002060"/>
                        </a:solidFill>
                        <a:effectLst/>
                        <a:latin typeface="Verdana" panose="020B0604030504040204" pitchFamily="34" charset="0"/>
                        <a:ea typeface="Verdana" panose="020B0604030504040204" pitchFamily="34" charset="0"/>
                        <a:cs typeface="Lucida Sans" panose="020B0602030504020204" pitchFamily="34" charset="0"/>
                      </a:endParaRPr>
                    </a:p>
                  </a:txBody>
                  <a:tcPr marL="2541" marR="2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8741105"/>
                  </a:ext>
                </a:extLst>
              </a:tr>
              <a:tr h="1323529">
                <a:tc>
                  <a:txBody>
                    <a:bodyPr/>
                    <a:lstStyle/>
                    <a:p>
                      <a:pPr marL="540385" marR="180340">
                        <a:spcBef>
                          <a:spcPts val="600"/>
                        </a:spcBef>
                        <a:spcAft>
                          <a:spcPts val="0"/>
                        </a:spcAft>
                        <a:tabLst>
                          <a:tab pos="6113780" algn="r"/>
                        </a:tabLst>
                      </a:pPr>
                      <a:r>
                        <a:rPr lang="it-IT" sz="1400" i="1" kern="100" spc="-2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Art.46</a:t>
                      </a:r>
                      <a:r>
                        <a:rPr lang="it-IT" sz="1400" i="0" kern="100" spc="-2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spc="-2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Criteri localizzativi delle previsioni insediative</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lvl="0">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46.1</a:t>
                      </a:r>
                      <a:r>
                        <a:rPr lang="it-IT" sz="1400" i="1"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Margini urbani - bassa permeabilità</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lvl="0">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46.2</a:t>
                      </a:r>
                      <a:r>
                        <a:rPr lang="it-IT" sz="1400" i="1"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Margini urbani - media permeabilità</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lvl="0">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46.3</a:t>
                      </a:r>
                      <a:r>
                        <a:rPr lang="it-IT" sz="1400" i="1"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Margini di salvaguardia dei valori ambientali</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lvl="0">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46.4</a:t>
                      </a:r>
                      <a:r>
                        <a:rPr lang="it-IT" sz="1400" i="1"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Ambiti di ricomposizione insediativa</a:t>
                      </a:r>
                    </a:p>
                    <a:p>
                      <a:pPr lvl="0">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46.5</a:t>
                      </a:r>
                      <a:r>
                        <a:rPr lang="it-IT" sz="1400" i="1"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Nuclei urbani caratterizzati da processi di   conurbazione arteriale</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txBody>
                  <a:tcPr marL="2541" marR="2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ctr">
                        <a:spcBef>
                          <a:spcPts val="600"/>
                        </a:spcBef>
                        <a:spcAft>
                          <a:spcPts val="0"/>
                        </a:spcAft>
                        <a:buFont typeface="Arial" panose="020B0604020202020204" pitchFamily="34" charset="0"/>
                        <a:buNone/>
                      </a:pPr>
                      <a:r>
                        <a:rPr lang="it-IT" sz="1400" b="0" i="1" kern="10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Art.46 Criteri localizzativi e dimensionali</a:t>
                      </a:r>
                      <a:endParaRPr lang="it-IT" sz="1400" b="1" i="1" kern="100" dirty="0">
                        <a:solidFill>
                          <a:srgbClr val="002060"/>
                        </a:solidFill>
                        <a:effectLst/>
                        <a:latin typeface="Verdana" panose="020B0604030504040204" pitchFamily="34" charset="0"/>
                        <a:ea typeface="Verdana" panose="020B0604030504040204" pitchFamily="34" charset="0"/>
                        <a:cs typeface="+mn-cs"/>
                      </a:endParaRPr>
                    </a:p>
                    <a:p>
                      <a:pPr marL="0" lvl="0" indent="0" algn="l">
                        <a:spcBef>
                          <a:spcPts val="600"/>
                        </a:spcBef>
                        <a:spcAft>
                          <a:spcPts val="0"/>
                        </a:spcAft>
                        <a:buFont typeface="Arial" panose="020B0604020202020204" pitchFamily="34" charset="0"/>
                        <a:buNone/>
                      </a:pPr>
                      <a:r>
                        <a:rPr lang="it-IT" sz="1400" b="1" i="1" kern="100" dirty="0">
                          <a:solidFill>
                            <a:srgbClr val="002060"/>
                          </a:solidFill>
                          <a:effectLst/>
                          <a:latin typeface="Verdana" panose="020B0604030504040204" pitchFamily="34" charset="0"/>
                          <a:ea typeface="Verdana" panose="020B0604030504040204" pitchFamily="34" charset="0"/>
                          <a:cs typeface="+mn-cs"/>
                        </a:rPr>
                        <a:t>  </a:t>
                      </a:r>
                      <a:r>
                        <a:rPr lang="it-IT" sz="1400" b="0" i="1" kern="10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46.1 Criteri localizzativi</a:t>
                      </a:r>
                      <a:endParaRPr lang="it-IT" sz="1400" b="1" i="1" kern="100" spc="0" dirty="0">
                        <a:solidFill>
                          <a:srgbClr val="002060"/>
                        </a:solidFill>
                        <a:effectLst/>
                        <a:latin typeface="Verdana" panose="020B0604030504040204" pitchFamily="34" charset="0"/>
                        <a:ea typeface="Verdana" panose="020B0604030504040204" pitchFamily="34" charset="0"/>
                        <a:cs typeface="+mn-cs"/>
                      </a:endParaRPr>
                    </a:p>
                    <a:p>
                      <a:pPr marL="0" lvl="0" indent="0" algn="l">
                        <a:spcBef>
                          <a:spcPts val="600"/>
                        </a:spcBef>
                        <a:spcAft>
                          <a:spcPts val="0"/>
                        </a:spcAft>
                        <a:buFont typeface="Arial" panose="020B0604020202020204" pitchFamily="34" charset="0"/>
                        <a:buNone/>
                      </a:pPr>
                      <a:r>
                        <a:rPr lang="it-IT" sz="1400" b="1" i="1" kern="100" spc="0" dirty="0">
                          <a:solidFill>
                            <a:srgbClr val="002060"/>
                          </a:solidFill>
                          <a:effectLst/>
                          <a:latin typeface="Verdana" panose="020B0604030504040204" pitchFamily="34" charset="0"/>
                          <a:ea typeface="Verdana" panose="020B0604030504040204" pitchFamily="34" charset="0"/>
                          <a:cs typeface="+mn-cs"/>
                        </a:rPr>
                        <a:t>  </a:t>
                      </a:r>
                      <a:r>
                        <a:rPr lang="it-IT" sz="1400" b="0" i="1" kern="100" spc="-3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46.2 Criteri dimensionali</a:t>
                      </a:r>
                      <a:endParaRPr lang="it-IT" sz="1400" b="1" i="1" kern="100" dirty="0">
                        <a:solidFill>
                          <a:srgbClr val="002060"/>
                        </a:solidFill>
                        <a:effectLst/>
                        <a:latin typeface="Verdana" panose="020B0604030504040204" pitchFamily="34" charset="0"/>
                        <a:ea typeface="Verdana" panose="020B0604030504040204" pitchFamily="34" charset="0"/>
                      </a:endParaRPr>
                    </a:p>
                  </a:txBody>
                  <a:tcPr marL="2541" marR="2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1497102"/>
                  </a:ext>
                </a:extLst>
              </a:tr>
              <a:tr h="1677284">
                <a:tc>
                  <a:txBody>
                    <a:bodyPr/>
                    <a:lstStyle/>
                    <a:p>
                      <a:pPr marL="540385" marR="36195">
                        <a:spcBef>
                          <a:spcPts val="600"/>
                        </a:spcBef>
                        <a:spcAft>
                          <a:spcPts val="0"/>
                        </a:spcAft>
                        <a:tabLst>
                          <a:tab pos="6113780" algn="r"/>
                          <a:tab pos="6113780" algn="r"/>
                        </a:tabLst>
                      </a:pPr>
                      <a:r>
                        <a:rPr lang="it-IT" sz="1400" i="1" kern="100" spc="-5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Art.47</a:t>
                      </a:r>
                      <a:r>
                        <a:rPr lang="it-IT" sz="1400" i="0" kern="100" spc="-5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spc="-5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Criteri dimensionali delle previsioni insediative</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47.1</a:t>
                      </a:r>
                      <a:r>
                        <a:rPr lang="it-IT" sz="14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Parametri di consumo di suolo</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47.2</a:t>
                      </a:r>
                      <a:r>
                        <a:rPr lang="it-IT" sz="14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Indici di consumo di suolo</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47.3</a:t>
                      </a:r>
                      <a:r>
                        <a:rPr lang="it-IT" sz="14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Dotazioni di sostenibilità</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47.4</a:t>
                      </a:r>
                      <a:r>
                        <a:rPr lang="it-IT" sz="14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Verifica delle previsioni insediative</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47.5 Previsioni insediative non attuate</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p>
                      <a:pPr>
                        <a:spcBef>
                          <a:spcPts val="285"/>
                        </a:spcBef>
                        <a:spcAft>
                          <a:spcPts val="0"/>
                        </a:spcAft>
                        <a:tabLst>
                          <a:tab pos="629920" algn="l"/>
                          <a:tab pos="6113780" algn="r"/>
                        </a:tabLst>
                      </a:pP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47.6</a:t>
                      </a:r>
                      <a:r>
                        <a:rPr lang="it-IT" sz="1400" i="0" kern="1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 </a:t>
                      </a:r>
                      <a:r>
                        <a:rPr lang="it-IT" sz="1400" i="1"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Previsioni in detrazione o non computabili rispetto alle quote insediative</a:t>
                      </a:r>
                      <a:endParaRPr lang="it-IT" sz="1400" i="1" kern="100" dirty="0">
                        <a:solidFill>
                          <a:schemeClr val="tx1"/>
                        </a:solidFill>
                        <a:effectLst/>
                        <a:latin typeface="Verdana" panose="020B0604030504040204" pitchFamily="34" charset="0"/>
                        <a:ea typeface="Verdana" panose="020B0604030504040204" pitchFamily="34" charset="0"/>
                        <a:cs typeface="Lucida Sans" panose="020B0602030504020204" pitchFamily="34" charset="0"/>
                      </a:endParaRPr>
                    </a:p>
                  </a:txBody>
                  <a:tcPr marL="2541" marR="2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97560" marR="36195" indent="-797560" algn="l">
                        <a:spcBef>
                          <a:spcPts val="0"/>
                        </a:spcBef>
                        <a:spcAft>
                          <a:spcPts val="0"/>
                        </a:spcAft>
                      </a:pPr>
                      <a:r>
                        <a:rPr lang="it-IT" sz="1400" b="1" i="1" kern="100" cap="small" dirty="0">
                          <a:solidFill>
                            <a:srgbClr val="0000FF"/>
                          </a:solidFill>
                          <a:effectLst/>
                          <a:latin typeface="Verdana" panose="020B0604030504040204" pitchFamily="34" charset="0"/>
                          <a:ea typeface="Verdana" panose="020B0604030504040204" pitchFamily="34" charset="0"/>
                          <a:cs typeface="Liberation Serif"/>
                        </a:rPr>
                        <a:t> </a:t>
                      </a:r>
                      <a:r>
                        <a:rPr lang="it-IT" sz="1400" b="1" i="1" kern="100" cap="small"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CAPO V - CONSUMO DI SUOLO, RIGENERAZIONE E MONITORAGGIO</a:t>
                      </a:r>
                      <a:endParaRPr lang="it-IT" sz="1400" b="0" i="1" kern="100" cap="small" dirty="0">
                        <a:solidFill>
                          <a:srgbClr val="002060"/>
                        </a:solidFill>
                        <a:effectLst/>
                        <a:latin typeface="Verdana" panose="020B0604030504040204" pitchFamily="34" charset="0"/>
                        <a:ea typeface="Verdana" panose="020B0604030504040204" pitchFamily="34" charset="0"/>
                        <a:cs typeface="Verdana" panose="020B0604030504040204" pitchFamily="34" charset="0"/>
                      </a:endParaRPr>
                    </a:p>
                    <a:p>
                      <a:pPr marL="797560" marR="36195" indent="-797560" algn="l">
                        <a:spcBef>
                          <a:spcPts val="0"/>
                        </a:spcBef>
                        <a:spcAft>
                          <a:spcPts val="0"/>
                        </a:spcAft>
                      </a:pPr>
                      <a:r>
                        <a:rPr lang="it-IT" sz="1400" b="0" i="1" kern="10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 Art.47 Criteri e indirizzi per la riduzione del consumo di suolo</a:t>
                      </a:r>
                      <a:endParaRPr lang="it-IT" sz="1400" b="1" i="1" kern="100" dirty="0">
                        <a:solidFill>
                          <a:srgbClr val="002060"/>
                        </a:solidFill>
                        <a:effectLst/>
                        <a:latin typeface="Verdana" panose="020B0604030504040204" pitchFamily="34" charset="0"/>
                        <a:ea typeface="Verdana" panose="020B0604030504040204" pitchFamily="34" charset="0"/>
                        <a:cs typeface="+mn-cs"/>
                      </a:endParaRPr>
                    </a:p>
                    <a:p>
                      <a:pPr marL="797560" marR="36195" indent="-797560">
                        <a:spcBef>
                          <a:spcPts val="0"/>
                        </a:spcBef>
                        <a:spcAft>
                          <a:spcPts val="0"/>
                        </a:spcAft>
                      </a:pPr>
                      <a:r>
                        <a:rPr lang="it-IT" sz="1400" b="0" i="1" kern="10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 47.1 Criteri PTR </a:t>
                      </a:r>
                      <a:r>
                        <a:rPr lang="it-IT" sz="1400" b="0" i="1" kern="100" spc="-3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per la riduzione del consumo di suolo </a:t>
                      </a:r>
                      <a:r>
                        <a:rPr lang="it-IT" sz="1400" b="0" i="1" kern="10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ai sensi della LR 31/2014</a:t>
                      </a:r>
                      <a:endParaRPr lang="it-IT" sz="1400" b="1" i="1" kern="100" dirty="0">
                        <a:solidFill>
                          <a:srgbClr val="002060"/>
                        </a:solidFill>
                        <a:effectLst/>
                        <a:latin typeface="Verdana" panose="020B0604030504040204" pitchFamily="34" charset="0"/>
                        <a:ea typeface="Verdana" panose="020B0604030504040204" pitchFamily="34" charset="0"/>
                        <a:cs typeface="+mn-cs"/>
                      </a:endParaRPr>
                    </a:p>
                    <a:p>
                      <a:pPr marL="797560" marR="36195" indent="-797560">
                        <a:spcBef>
                          <a:spcPts val="0"/>
                        </a:spcBef>
                        <a:spcAft>
                          <a:spcPts val="0"/>
                        </a:spcAft>
                      </a:pPr>
                      <a:r>
                        <a:rPr lang="it-IT" sz="1400" b="0" i="1" kern="10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 47.2 Indirizzi PTCP per l’applicazione delle soglie comunali di riduzione del consumo di suolo</a:t>
                      </a:r>
                      <a:endParaRPr lang="it-IT" sz="1400" b="1" i="1" kern="100" dirty="0">
                        <a:solidFill>
                          <a:srgbClr val="002060"/>
                        </a:solidFill>
                        <a:effectLst/>
                        <a:latin typeface="Verdana" panose="020B0604030504040204" pitchFamily="34" charset="0"/>
                        <a:ea typeface="Verdana" panose="020B0604030504040204" pitchFamily="34" charset="0"/>
                        <a:cs typeface="+mn-cs"/>
                      </a:endParaRPr>
                    </a:p>
                    <a:p>
                      <a:pPr marL="797560" marR="36195" indent="-797560">
                        <a:spcBef>
                          <a:spcPts val="0"/>
                        </a:spcBef>
                        <a:spcAft>
                          <a:spcPts val="0"/>
                        </a:spcAft>
                      </a:pPr>
                      <a:r>
                        <a:rPr lang="it-IT" sz="1400" b="0" i="1" kern="10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 47.3 Indirizzi PTCP per la rigenerazione urbana e territoriale</a:t>
                      </a:r>
                      <a:endParaRPr lang="it-IT" sz="1400" b="1" i="1" kern="100" dirty="0">
                        <a:solidFill>
                          <a:srgbClr val="002060"/>
                        </a:solidFill>
                        <a:effectLst/>
                        <a:latin typeface="Verdana" panose="020B0604030504040204" pitchFamily="34" charset="0"/>
                        <a:ea typeface="Verdana" panose="020B0604030504040204" pitchFamily="34" charset="0"/>
                        <a:cs typeface="+mn-cs"/>
                      </a:endParaRPr>
                    </a:p>
                    <a:p>
                      <a:pPr marL="797560" marR="36195" indent="-797560">
                        <a:spcBef>
                          <a:spcPts val="0"/>
                        </a:spcBef>
                        <a:spcAft>
                          <a:spcPts val="0"/>
                        </a:spcAft>
                      </a:pPr>
                      <a:r>
                        <a:rPr lang="it-IT" sz="1400" b="0" i="1" kern="100" dirty="0">
                          <a:solidFill>
                            <a:srgbClr val="002060"/>
                          </a:solidFill>
                          <a:effectLst/>
                          <a:latin typeface="Verdana" panose="020B0604030504040204" pitchFamily="34" charset="0"/>
                          <a:ea typeface="Verdana" panose="020B0604030504040204" pitchFamily="34" charset="0"/>
                          <a:cs typeface="Tahoma" panose="020B0604030504040204" pitchFamily="34" charset="0"/>
                        </a:rPr>
                        <a:t> 47.4 Indirizzi PTCP per il monitoraggio del consumo di suolo</a:t>
                      </a:r>
                      <a:endParaRPr lang="it-IT" sz="1400" b="1" i="1" kern="100" dirty="0">
                        <a:solidFill>
                          <a:srgbClr val="002060"/>
                        </a:solidFill>
                        <a:effectLst/>
                        <a:latin typeface="Verdana" panose="020B0604030504040204" pitchFamily="34" charset="0"/>
                        <a:ea typeface="Verdana" panose="020B0604030504040204" pitchFamily="34" charset="0"/>
                      </a:endParaRPr>
                    </a:p>
                  </a:txBody>
                  <a:tcPr marL="2541" marR="2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2131953"/>
                  </a:ext>
                </a:extLst>
              </a:tr>
            </a:tbl>
          </a:graphicData>
        </a:graphic>
      </p:graphicFrame>
    </p:spTree>
    <p:extLst>
      <p:ext uri="{BB962C8B-B14F-4D97-AF65-F5344CB8AC3E}">
        <p14:creationId xmlns:p14="http://schemas.microsoft.com/office/powerpoint/2010/main" val="3212251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3" name="Rettangolo 2">
            <a:extLst>
              <a:ext uri="{FF2B5EF4-FFF2-40B4-BE49-F238E27FC236}">
                <a16:creationId xmlns:a16="http://schemas.microsoft.com/office/drawing/2014/main" id="{B7B75900-7797-43E7-99B5-3FDAEE746A02}"/>
              </a:ext>
            </a:extLst>
          </p:cNvPr>
          <p:cNvSpPr/>
          <p:nvPr/>
        </p:nvSpPr>
        <p:spPr>
          <a:xfrm>
            <a:off x="33180" y="736560"/>
            <a:ext cx="9861360" cy="6447919"/>
          </a:xfrm>
          <a:prstGeom prst="rect">
            <a:avLst/>
          </a:prstGeom>
        </p:spPr>
        <p:txBody>
          <a:bodyPr wrap="square">
            <a:spAutoFit/>
          </a:bodyPr>
          <a:lstStyle/>
          <a:p>
            <a:pPr marL="612140" marR="107950" indent="-612140" algn="ctr">
              <a:tabLst>
                <a:tab pos="6113780" algn="r"/>
              </a:tabLst>
            </a:pPr>
            <a:r>
              <a:rPr lang="it-IT" sz="1600" b="1" i="1" kern="100" cap="all" dirty="0">
                <a:solidFill>
                  <a:srgbClr val="C00000"/>
                </a:solidFill>
                <a:latin typeface="Verdana" panose="020B0604030504040204" pitchFamily="34" charset="0"/>
                <a:ea typeface="Verdana" panose="020B0604030504040204" pitchFamily="34" charset="0"/>
                <a:cs typeface="Verdana" panose="020B0604030504040204" pitchFamily="34" charset="0"/>
              </a:rPr>
              <a:t>Titolo II – Sistema tematico INSEDIATIVO E PRODUTTIVO </a:t>
            </a:r>
            <a:endParaRPr lang="it-IT" sz="800" b="1" i="1" kern="100" cap="all" dirty="0">
              <a:latin typeface="Verdana" panose="020B0604030504040204" pitchFamily="34" charset="0"/>
              <a:ea typeface="Verdana" panose="020B0604030504040204" pitchFamily="34" charset="0"/>
              <a:cs typeface="Lucida Sans" panose="020B0602030504020204" pitchFamily="34" charset="0"/>
            </a:endParaRPr>
          </a:p>
          <a:p>
            <a:pPr marL="612140" marR="107950" indent="-612140">
              <a:tabLst>
                <a:tab pos="6113780" algn="r"/>
              </a:tabLst>
            </a:pPr>
            <a:r>
              <a:rPr lang="it-IT" sz="1400" b="1" i="1" kern="100" cap="all" dirty="0">
                <a:solidFill>
                  <a:srgbClr val="C00000"/>
                </a:solidFill>
                <a:latin typeface="Verdana" panose="020B0604030504040204" pitchFamily="34" charset="0"/>
                <a:ea typeface="Verdana" panose="020B0604030504040204" pitchFamily="34" charset="0"/>
                <a:cs typeface="Verdana" panose="020B0604030504040204" pitchFamily="34" charset="0"/>
              </a:rPr>
              <a:t>Capo v – consumo di suolo, rigenerazione E MONITORAGGIO</a:t>
            </a:r>
            <a:endParaRPr lang="it-IT" sz="800" b="1" i="1" kern="100" cap="all" dirty="0">
              <a:latin typeface="Verdana" panose="020B0604030504040204" pitchFamily="34" charset="0"/>
              <a:ea typeface="Verdana" panose="020B0604030504040204" pitchFamily="34" charset="0"/>
              <a:cs typeface="Verdana" panose="020B0604030504040204" pitchFamily="34" charset="0"/>
            </a:endParaRPr>
          </a:p>
          <a:p>
            <a:pPr marL="612140" marR="107950" indent="-612140">
              <a:tabLst>
                <a:tab pos="6113780" algn="r"/>
              </a:tabLst>
            </a:pPr>
            <a:r>
              <a:rPr lang="it-IT" sz="1400" b="1" i="1" kern="100" dirty="0">
                <a:solidFill>
                  <a:srgbClr val="C00000"/>
                </a:solidFill>
                <a:latin typeface="Verdana" panose="020B0604030504040204" pitchFamily="34" charset="0"/>
                <a:ea typeface="Verdana" panose="020B0604030504040204" pitchFamily="34" charset="0"/>
                <a:cs typeface="Tahoma" panose="020B0604030504040204" pitchFamily="34" charset="0"/>
              </a:rPr>
              <a:t>Art.47	 Criteri e indirizzi per la riduzione del consumo di suolo</a:t>
            </a:r>
            <a:endParaRPr lang="it-IT" sz="1200" b="1" i="1" kern="100" dirty="0">
              <a:solidFill>
                <a:srgbClr val="4F81BD"/>
              </a:solidFill>
              <a:latin typeface="Verdana" panose="020B0604030504040204" pitchFamily="34" charset="0"/>
              <a:ea typeface="Verdana" panose="020B0604030504040204" pitchFamily="34" charset="0"/>
            </a:endParaRPr>
          </a:p>
          <a:p>
            <a:pPr marL="612140" marR="107950" indent="-612140" algn="ctr">
              <a:spcBef>
                <a:spcPts val="600"/>
              </a:spcBef>
              <a:spcAft>
                <a:spcPts val="600"/>
              </a:spcAft>
              <a:tabLst>
                <a:tab pos="6113780" algn="r"/>
              </a:tabLst>
            </a:pPr>
            <a:r>
              <a:rPr lang="it-IT" sz="1400" b="1" i="1" kern="100" dirty="0">
                <a:solidFill>
                  <a:srgbClr val="C00000"/>
                </a:solidFill>
                <a:latin typeface="Verdana" panose="020B0604030504040204" pitchFamily="34" charset="0"/>
                <a:ea typeface="Verdana" panose="020B0604030504040204" pitchFamily="34" charset="0"/>
                <a:cs typeface="Tahoma" panose="020B0604030504040204" pitchFamily="34" charset="0"/>
              </a:rPr>
              <a:t>47.1 Criteri del PTR per la riduzione del consumo di suolo ai sensi della LR 31/2014</a:t>
            </a:r>
            <a:endParaRPr lang="it-IT" sz="1200" b="1" i="1" kern="100" dirty="0">
              <a:solidFill>
                <a:srgbClr val="4F81BD"/>
              </a:solidFill>
              <a:latin typeface="Verdana" panose="020B0604030504040204" pitchFamily="34" charset="0"/>
              <a:ea typeface="Verdana" panose="020B0604030504040204" pitchFamily="34" charset="0"/>
            </a:endParaRPr>
          </a:p>
          <a:p>
            <a:pPr algn="just">
              <a:spcAft>
                <a:spcPts val="600"/>
              </a:spcAft>
              <a:tabLst>
                <a:tab pos="18034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1. La Legge Regionale 31/2014, assumendo il suolo quale risorsa non rinnovabile e bene comune, individua, quale politica per frenare il consumo di suolo, fino all’obiettivo dell’azzeramento entro il 2050, la riduzione per soglie differenziate delle previsioni insediative dei PGT, in particolare degli Ambiti di Trasformazione (AT), orientando prioritariamente gli interventi edilizi verso le aree già urbanizzate, degradate e sottoutilizzate.</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Aft>
                <a:spcPts val="600"/>
              </a:spcAft>
              <a:tabLst>
                <a:tab pos="18034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2. La legge Regionale 31/2014 demanda al Piano Territoriale Regionale (PTR) la definizione dei criteri e dei parametri per la riduzione del consumo di suolo e la rigenerazione urbana e territoriale, da verificare, approfondire e attuare nei PTCP delle Province e nei PGT dei Comuni.</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Aft>
                <a:spcPts val="600"/>
              </a:spcAft>
              <a:tabLst>
                <a:tab pos="18034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3. Il PTR integrato ai sensi della LR 31/2014, approvato con DCR n. 411 del 19/12/2018, per la Provincia di Mantova, riconoscendo un ridotto livello di consumo di suolo, ha determinato una prima soglia tendenziale di riduzione degli AT pari al 20/25% per la residenza e al 20% per le altre funzioni urbane, demandando al PTCP l’articolazione della soglia a livello locale e l’approfondimento dei criteri di riduzione e di rigenerazione.</a:t>
            </a:r>
            <a:endParaRPr lang="it-IT" sz="1600" b="1" i="1" kern="100" dirty="0">
              <a:solidFill>
                <a:srgbClr val="002060"/>
              </a:solidFill>
              <a:latin typeface="Verdana" panose="020B0604030504040204" pitchFamily="34" charset="0"/>
              <a:ea typeface="Verdana" panose="020B0604030504040204" pitchFamily="34" charset="0"/>
              <a:cs typeface="Calibri" panose="020F0502020204030204" pitchFamily="34" charset="0"/>
            </a:endParaRPr>
          </a:p>
          <a:p>
            <a:pPr algn="just">
              <a:spcAft>
                <a:spcPts val="600"/>
              </a:spcAft>
              <a:tabLst>
                <a:tab pos="18034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4. Costituiscono riferimenti metodologici e strumenti operativi per l’adeguamento del PTCP e dei PGT, gli elaborati del PTR integrato ai sensi della LR 31/2014, in particolare:</a:t>
            </a:r>
          </a:p>
          <a:p>
            <a:pPr indent="-360000" algn="just">
              <a:spcAft>
                <a:spcPts val="600"/>
              </a:spcAft>
              <a:tabLst>
                <a:tab pos="180340"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a. Il documento: “</a:t>
            </a:r>
            <a:r>
              <a:rPr lang="it-IT" sz="1600"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PROGETTO DI PIANO</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che definisce i temi dell’integrazione PTR: obiettivi, 	natura, struttura, elaborati e percorso, in termini di: </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algn="just">
              <a:spcAft>
                <a:spcPts val="600"/>
              </a:spcAft>
              <a:tabLst>
                <a:tab pos="180340" algn="l"/>
              </a:tabLst>
            </a:pPr>
            <a:endParaRPr lang="it-IT" sz="1600" kern="100" dirty="0">
              <a:latin typeface="Verdana" panose="020B0604030504040204" pitchFamily="34" charset="0"/>
              <a:ea typeface="Verdana" panose="020B0604030504040204" pitchFamily="34" charset="0"/>
              <a:cs typeface="Lucida Sans" panose="020B0602030504020204" pitchFamily="34" charset="0"/>
            </a:endParaRPr>
          </a:p>
        </p:txBody>
      </p:sp>
    </p:spTree>
    <p:extLst>
      <p:ext uri="{BB962C8B-B14F-4D97-AF65-F5344CB8AC3E}">
        <p14:creationId xmlns:p14="http://schemas.microsoft.com/office/powerpoint/2010/main" val="2163759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1"/>
          <p:cNvPicPr/>
          <p:nvPr/>
        </p:nvPicPr>
        <p:blipFill>
          <a:blip r:embed="rId2" cstate="print"/>
          <a:stretch/>
        </p:blipFill>
        <p:spPr>
          <a:xfrm>
            <a:off x="0" y="627840"/>
            <a:ext cx="9905400" cy="6230160"/>
          </a:xfrm>
          <a:prstGeom prst="rect">
            <a:avLst/>
          </a:prstGeom>
          <a:ln w="9360">
            <a:noFill/>
          </a:ln>
        </p:spPr>
      </p:pic>
      <p:pic>
        <p:nvPicPr>
          <p:cNvPr id="43" name="Picture 3"/>
          <p:cNvPicPr/>
          <p:nvPr/>
        </p:nvPicPr>
        <p:blipFill>
          <a:blip r:embed="rId3" cstate="print"/>
          <a:stretch/>
        </p:blipFill>
        <p:spPr>
          <a:xfrm>
            <a:off x="8840880" y="15840"/>
            <a:ext cx="956520" cy="610560"/>
          </a:xfrm>
          <a:prstGeom prst="rect">
            <a:avLst/>
          </a:prstGeom>
          <a:ln w="9360">
            <a:noFill/>
          </a:ln>
        </p:spPr>
      </p:pic>
      <p:sp>
        <p:nvSpPr>
          <p:cNvPr id="44" name="CustomShape 1"/>
          <p:cNvSpPr/>
          <p:nvPr/>
        </p:nvSpPr>
        <p:spPr>
          <a:xfrm>
            <a:off x="22320" y="736560"/>
            <a:ext cx="9883080" cy="10148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endParaRPr lang="it-IT" sz="1800" b="0" strike="noStrike" spc="-1" dirty="0">
              <a:latin typeface="Arial"/>
            </a:endParaRPr>
          </a:p>
          <a:p>
            <a:pPr algn="ctr">
              <a:lnSpc>
                <a:spcPct val="100000"/>
              </a:lnSpc>
              <a:spcBef>
                <a:spcPts val="799"/>
              </a:spcBef>
            </a:pPr>
            <a:endParaRPr lang="it-IT" sz="1800" b="0" strike="noStrike" spc="-1" dirty="0">
              <a:latin typeface="Arial"/>
            </a:endParaRPr>
          </a:p>
          <a:p>
            <a:pPr algn="ctr">
              <a:lnSpc>
                <a:spcPct val="100000"/>
              </a:lnSpc>
            </a:pPr>
            <a:endParaRPr lang="it-IT" sz="1800" b="0" strike="noStrike" spc="-1" dirty="0">
              <a:latin typeface="Arial"/>
            </a:endParaRPr>
          </a:p>
        </p:txBody>
      </p:sp>
      <p:sp>
        <p:nvSpPr>
          <p:cNvPr id="45" name="CustomShape 2"/>
          <p:cNvSpPr/>
          <p:nvPr/>
        </p:nvSpPr>
        <p:spPr>
          <a:xfrm>
            <a:off x="111967" y="0"/>
            <a:ext cx="8709840" cy="648512"/>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lnSpc>
                <a:spcPct val="100000"/>
              </a:lnSpc>
            </a:pPr>
            <a:r>
              <a:rPr lang="it-IT" sz="3600" b="0" strike="noStrike" spc="-1" dirty="0">
                <a:solidFill>
                  <a:srgbClr val="FFFFFF"/>
                </a:solidFill>
                <a:latin typeface="Calibri"/>
                <a:ea typeface="Calibri"/>
              </a:rPr>
              <a:t>provincia di </a:t>
            </a:r>
            <a:r>
              <a:rPr lang="it-IT" sz="3600" b="0" strike="noStrike" spc="-1" dirty="0" err="1">
                <a:solidFill>
                  <a:srgbClr val="FFFFFF"/>
                </a:solidFill>
                <a:latin typeface="Calibri"/>
                <a:ea typeface="Calibri"/>
              </a:rPr>
              <a:t>mantova</a:t>
            </a:r>
            <a:endParaRPr lang="it-IT" sz="3600" b="1" spc="-1" dirty="0">
              <a:solidFill>
                <a:schemeClr val="bg1"/>
              </a:solidFill>
            </a:endParaRPr>
          </a:p>
        </p:txBody>
      </p:sp>
      <p:sp>
        <p:nvSpPr>
          <p:cNvPr id="3" name="Rettangolo 2">
            <a:extLst>
              <a:ext uri="{FF2B5EF4-FFF2-40B4-BE49-F238E27FC236}">
                <a16:creationId xmlns:a16="http://schemas.microsoft.com/office/drawing/2014/main" id="{B7B75900-7797-43E7-99B5-3FDAEE746A02}"/>
              </a:ext>
            </a:extLst>
          </p:cNvPr>
          <p:cNvSpPr/>
          <p:nvPr/>
        </p:nvSpPr>
        <p:spPr>
          <a:xfrm>
            <a:off x="33180" y="775335"/>
            <a:ext cx="9861360" cy="5701561"/>
          </a:xfrm>
          <a:prstGeom prst="rect">
            <a:avLst/>
          </a:prstGeom>
        </p:spPr>
        <p:txBody>
          <a:bodyPr wrap="square">
            <a:spAutoFit/>
          </a:bodyPr>
          <a:lstStyle/>
          <a:p>
            <a:pPr marL="540385" indent="-180340" algn="just">
              <a:tabLst>
                <a:tab pos="54038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misura: calcolo del consumo di suolo e definizione delle soglie;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540385" indent="-180340" algn="just">
              <a:tabLst>
                <a:tab pos="54038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ambiti territoriali omogenei, articolazioni territoriali sub-provinciali adeguati a garantire lo sviluppo delle politiche del PTR;</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540385" indent="-180340" algn="just">
              <a:spcAft>
                <a:spcPts val="0"/>
              </a:spcAft>
              <a:tabLst>
                <a:tab pos="54038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qualità dei territori: elementi, temi e attenzioni per orientare le scelte dei vari livelli di pianificazione nell’attuazione della politica di riduzione del consumo di suolo;</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540385" indent="-180340" algn="just">
              <a:spcAft>
                <a:spcPts val="0"/>
              </a:spcAft>
              <a:tabLst>
                <a:tab pos="54038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rigenerazione urbana e territoriale: l'insieme di iniziative e interventi urbanistico-edilizi per il recupero e la riqualificazione dell'ambiente costruito, dismesso, degradate o sottoutilizzato;</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540385" indent="-180340" algn="just">
              <a:spcAft>
                <a:spcPts val="0"/>
              </a:spcAft>
              <a:tabLst>
                <a:tab pos="540385" algn="l"/>
              </a:tabLs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la carta del consumo di suolo e il monitoraggio: strumenti, basi informative, metodologie per la verifica dell’efficacia delle politiche di riduzione del consumo di suolo, estesa, in modo integrato a tutti i livelli di pianificazione;</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360680" indent="-180340" algn="just">
              <a:spcBef>
                <a:spcPts val="600"/>
              </a:spcBef>
              <a:spcAft>
                <a:spcPts val="300"/>
              </a:spcAf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b. Il documento: </a:t>
            </a:r>
            <a:r>
              <a:rPr lang="it-IT" sz="1600"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“CRITERI PER L'ATTUAZIONE DELLE POLITICHE DI RIDUZIONE DEL CONSUMO DI SUOLO”</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che definisce i criteri, gli indirizzi, le linee tecniche e gli strumenti per ridurre il consumo di suolo e sviluppare processi di rigenerazione per ciascuno dei temi dell’integrazione PTR (misura, qualità, rigenerazione, carta consumo di suolo e monitoraggio), da assumere, sviluppare e dettagliare nel PTCP e nei PGT.</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a:p>
            <a:pPr marL="360680" indent="-180340" algn="just">
              <a:spcBef>
                <a:spcPts val="600"/>
              </a:spcBef>
              <a:spcAft>
                <a:spcPts val="300"/>
              </a:spcAft>
            </a:pP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c. Il documento: </a:t>
            </a:r>
            <a:r>
              <a:rPr lang="it-IT" sz="1600" i="1" kern="100" dirty="0">
                <a:solidFill>
                  <a:srgbClr val="002060"/>
                </a:solidFill>
                <a:latin typeface="Verdana" panose="020B0604030504040204" pitchFamily="34" charset="0"/>
                <a:ea typeface="Verdana" panose="020B0604030504040204" pitchFamily="34" charset="0"/>
                <a:cs typeface="Verdana" panose="020B0604030504040204" pitchFamily="34" charset="0"/>
              </a:rPr>
              <a:t>“ANALISI SOCIO-ECONOMICHE E TERRITORIALI”</a:t>
            </a:r>
            <a:r>
              <a:rPr lang="it-IT" sz="1600" kern="100" dirty="0">
                <a:solidFill>
                  <a:srgbClr val="002060"/>
                </a:solidFill>
                <a:latin typeface="Verdana" panose="020B0604030504040204" pitchFamily="34" charset="0"/>
                <a:ea typeface="Verdana" panose="020B0604030504040204" pitchFamily="34" charset="0"/>
                <a:cs typeface="Verdana" panose="020B0604030504040204" pitchFamily="34" charset="0"/>
              </a:rPr>
              <a:t>, che dettaglia gli approfondimenti relativi alle analisi utilizzate per individuare gli Ambiti Territoriali Omogenei (ATO), per definire le componenti del consumo di suolo in termini di metodologie, basi informative, parametri (superfici urbanizzata e urbanizzabile), indicatori, modalità di calcolo del consumo di suolo e soglie regionali di riduzione del consumo di suolo.</a:t>
            </a:r>
            <a:endParaRPr lang="it-IT" sz="1600" kern="100" dirty="0">
              <a:solidFill>
                <a:srgbClr val="002060"/>
              </a:solidFill>
              <a:latin typeface="Verdana" panose="020B0604030504040204" pitchFamily="34" charset="0"/>
              <a:ea typeface="Verdana" panose="020B0604030504040204" pitchFamily="34" charset="0"/>
              <a:cs typeface="Lucida Sans" panose="020B0602030504020204" pitchFamily="34" charset="0"/>
            </a:endParaRPr>
          </a:p>
        </p:txBody>
      </p:sp>
    </p:spTree>
    <p:extLst>
      <p:ext uri="{BB962C8B-B14F-4D97-AF65-F5344CB8AC3E}">
        <p14:creationId xmlns:p14="http://schemas.microsoft.com/office/powerpoint/2010/main" val="1320720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3950</TotalTime>
  <Words>3483</Words>
  <Application>Microsoft Office PowerPoint</Application>
  <PresentationFormat>A4 (21x29,7 cm)</PresentationFormat>
  <Paragraphs>221</Paragraphs>
  <Slides>16</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16</vt:i4>
      </vt:variant>
    </vt:vector>
  </HeadingPairs>
  <TitlesOfParts>
    <vt:vector size="27" baseType="lpstr">
      <vt:lpstr>Arial</vt:lpstr>
      <vt:lpstr>Calibri</vt:lpstr>
      <vt:lpstr>DejaVu Sans</vt:lpstr>
      <vt:lpstr>Liberation Serif</vt:lpstr>
      <vt:lpstr>Lucida Sans</vt:lpstr>
      <vt:lpstr>Symbol</vt:lpstr>
      <vt:lpstr>Tahoma</vt:lpstr>
      <vt:lpstr>Times New Roman</vt:lpstr>
      <vt:lpstr>Verdana</vt:lpstr>
      <vt:lpstr>Wingdings</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Francesca</dc:creator>
  <cp:lastModifiedBy>User</cp:lastModifiedBy>
  <cp:revision>421</cp:revision>
  <cp:lastPrinted>2016-03-15T16:26:02Z</cp:lastPrinted>
  <dcterms:created xsi:type="dcterms:W3CDTF">2014-06-13T13:50:45Z</dcterms:created>
  <dcterms:modified xsi:type="dcterms:W3CDTF">2021-12-02T17:59:47Z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6</vt:i4>
  </property>
  <property fmtid="{D5CDD505-2E9C-101B-9397-08002B2CF9AE}" pid="8" name="PresentationFormat">
    <vt:lpwstr>A4 (21x29,7 cm)</vt:lpwstr>
  </property>
  <property fmtid="{D5CDD505-2E9C-101B-9397-08002B2CF9AE}" pid="9" name="ScaleCrop">
    <vt:bool>false</vt:bool>
  </property>
  <property fmtid="{D5CDD505-2E9C-101B-9397-08002B2CF9AE}" pid="10" name="ShareDoc">
    <vt:bool>false</vt:bool>
  </property>
  <property fmtid="{D5CDD505-2E9C-101B-9397-08002B2CF9AE}" pid="11" name="Slides">
    <vt:i4>6</vt:i4>
  </property>
</Properties>
</file>