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78" r:id="rId2"/>
    <p:sldId id="261" r:id="rId3"/>
    <p:sldId id="262" r:id="rId4"/>
    <p:sldId id="282" r:id="rId5"/>
    <p:sldId id="283" r:id="rId6"/>
    <p:sldId id="288" r:id="rId7"/>
    <p:sldId id="284" r:id="rId8"/>
    <p:sldId id="285" r:id="rId9"/>
    <p:sldId id="286" r:id="rId10"/>
    <p:sldId id="287" r:id="rId11"/>
    <p:sldId id="28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7" r:id="rId21"/>
    <p:sldId id="272" r:id="rId22"/>
    <p:sldId id="273" r:id="rId23"/>
    <p:sldId id="274" r:id="rId24"/>
    <p:sldId id="275" r:id="rId25"/>
  </p:sldIdLst>
  <p:sldSz cx="9906000" cy="6858000" type="A4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27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AE61D-40D6-4968-ADD3-165FACD8CD2C}" type="datetimeFigureOut">
              <a:rPr lang="it-IT" smtClean="0"/>
              <a:t>01/10/2021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1336675"/>
            <a:ext cx="52133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E570D-470B-4C5D-A644-662BD611D3E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17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FD2C6E-330D-4B3E-AAEC-4E04B239ACE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754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17525"/>
            <a:ext cx="3678238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1190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17525"/>
            <a:ext cx="3678238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4175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17525"/>
            <a:ext cx="3678238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07780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17525"/>
            <a:ext cx="3678238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1549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17525"/>
            <a:ext cx="3678238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9450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17525"/>
            <a:ext cx="3678238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9754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124200" y="517525"/>
            <a:ext cx="3678238" cy="25463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31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SzTx/>
              <a:defRPr/>
            </a:lvl1pPr>
          </a:lstStyle>
          <a:p>
            <a:pPr>
              <a:defRPr/>
            </a:pPr>
            <a:fld id="{B25FE7B4-7799-44BF-B386-4F5A6FFF23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83330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800"/>
            </a:gs>
            <a:gs pos="100000">
              <a:srgbClr val="F47101"/>
            </a:gs>
          </a:gsLst>
          <a:lin ang="108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emf"/><Relationship Id="rId15" Type="http://schemas.openxmlformats.org/officeDocument/2006/relationships/image" Target="../media/image19.emf"/><Relationship Id="rId10" Type="http://schemas.openxmlformats.org/officeDocument/2006/relationships/image" Target="../media/image14.emf"/><Relationship Id="rId4" Type="http://schemas.openxmlformats.org/officeDocument/2006/relationships/image" Target="../media/image2.png"/><Relationship Id="rId9" Type="http://schemas.openxmlformats.org/officeDocument/2006/relationships/image" Target="../media/image13.emf"/><Relationship Id="rId1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1"/>
          <p:cNvPicPr/>
          <p:nvPr/>
        </p:nvPicPr>
        <p:blipFill>
          <a:blip r:embed="rId3"/>
          <a:stretch/>
        </p:blipFill>
        <p:spPr>
          <a:xfrm>
            <a:off x="2000" y="692912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61" name="Picture 3"/>
          <p:cNvPicPr/>
          <p:nvPr/>
        </p:nvPicPr>
        <p:blipFill>
          <a:blip r:embed="rId4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62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523671" y="1211251"/>
            <a:ext cx="8988725" cy="592324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ADEGUAMENTO PTCP AL PTR INTEGRATO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AI SENSI DELLA LR 31/2014 SUL CONSUMO DI SUOLO</a:t>
            </a: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it-IT" sz="3200" spc="-1" dirty="0"/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400" b="1" spc="-1" dirty="0">
                <a:solidFill>
                  <a:srgbClr val="990033"/>
                </a:solidFill>
                <a:ea typeface="SimSun"/>
              </a:rPr>
              <a:t>PRIMA PROPOSTA DELLA SOGLIA COMUNALE DI RIDUZIONE DEL CONSUMO DI SUOLO</a:t>
            </a:r>
          </a:p>
          <a:p>
            <a:pPr algn="ctr">
              <a:spcAft>
                <a:spcPts val="601"/>
              </a:spcAft>
            </a:pPr>
            <a:endParaRPr lang="it-IT" sz="800" b="1" spc="-1" dirty="0">
              <a:solidFill>
                <a:srgbClr val="990033"/>
              </a:solidFill>
              <a:ea typeface="SimSun"/>
            </a:endParaRPr>
          </a:p>
          <a:p>
            <a:pPr algn="ctr">
              <a:spcAft>
                <a:spcPts val="601"/>
              </a:spcAft>
            </a:pPr>
            <a:r>
              <a:rPr lang="it-IT" sz="2400" b="1" spc="-1" dirty="0">
                <a:solidFill>
                  <a:srgbClr val="00863D"/>
                </a:solidFill>
                <a:ea typeface="SimSun"/>
              </a:rPr>
              <a:t>IL PERCORSO METODOLOGICO</a:t>
            </a:r>
            <a:endParaRPr lang="it-IT" sz="2400" spc="-1" dirty="0">
              <a:solidFill>
                <a:srgbClr val="00863D"/>
              </a:solidFill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it-IT" sz="3200" b="1" dirty="0">
              <a:solidFill>
                <a:srgbClr val="D4060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1"/>
              </a:spcAft>
            </a:pPr>
            <a:r>
              <a:rPr lang="it-IT" alt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MANTOVA, 4 ottobre 2021</a:t>
            </a:r>
          </a:p>
          <a:p>
            <a:pPr algn="ctr">
              <a:spcAft>
                <a:spcPts val="601"/>
              </a:spcAft>
            </a:pPr>
            <a:endParaRPr lang="it-IT" sz="3200" b="1" dirty="0">
              <a:solidFill>
                <a:srgbClr val="D4060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1"/>
              </a:spcAft>
            </a:pPr>
            <a:endParaRPr lang="it-IT" sz="3200" b="1" dirty="0">
              <a:solidFill>
                <a:srgbClr val="D4060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601"/>
              </a:spcAft>
            </a:pPr>
            <a:r>
              <a:rPr lang="it-IT" alt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Provincia di Mantova: Marisa Calvano</a:t>
            </a:r>
            <a:endParaRPr lang="it-IT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 dirty="0">
              <a:latin typeface="Arial"/>
            </a:endParaRPr>
          </a:p>
        </p:txBody>
      </p:sp>
      <p:sp>
        <p:nvSpPr>
          <p:cNvPr id="16" name="CustomShape 2"/>
          <p:cNvSpPr/>
          <p:nvPr/>
        </p:nvSpPr>
        <p:spPr>
          <a:xfrm>
            <a:off x="1625034" y="-14400"/>
            <a:ext cx="6786000" cy="642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FFFFFF"/>
                </a:solidFill>
                <a:latin typeface="Trebuchet MS"/>
                <a:ea typeface="SimSun"/>
              </a:rPr>
              <a:t>provincia di 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Trebuchet MS"/>
                <a:ea typeface="SimSun"/>
              </a:rPr>
              <a:t>mantova</a:t>
            </a:r>
            <a:endParaRPr lang="it-IT" sz="36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9930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990600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875"/>
            <a:ext cx="95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ttangolo 3"/>
          <p:cNvSpPr>
            <a:spLocks noChangeArrowheads="1"/>
          </p:cNvSpPr>
          <p:nvPr/>
        </p:nvSpPr>
        <p:spPr bwMode="auto">
          <a:xfrm>
            <a:off x="22225" y="736600"/>
            <a:ext cx="98837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726" name="Rettangolo 3"/>
          <p:cNvSpPr>
            <a:spLocks noChangeArrowheads="1"/>
          </p:cNvSpPr>
          <p:nvPr/>
        </p:nvSpPr>
        <p:spPr bwMode="auto">
          <a:xfrm>
            <a:off x="200025" y="736600"/>
            <a:ext cx="959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ClrTx/>
              <a:buSzTx/>
              <a:buFontTx/>
              <a:buNone/>
            </a:pPr>
            <a:endParaRPr lang="it-IT" altLang="it-IT" sz="8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endParaRPr lang="it-IT" altLang="it-IT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072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4948238"/>
            <a:ext cx="1765300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ttangolo 3"/>
          <p:cNvSpPr>
            <a:spLocks noChangeArrowheads="1"/>
          </p:cNvSpPr>
          <p:nvPr/>
        </p:nvSpPr>
        <p:spPr bwMode="auto">
          <a:xfrm>
            <a:off x="415925" y="820738"/>
            <a:ext cx="907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 di Trasformazione ai fini della riduzione del consumo di suolo 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1456"/>
              </p:ext>
            </p:extLst>
          </p:nvPr>
        </p:nvGraphicFramePr>
        <p:xfrm>
          <a:off x="776288" y="4233863"/>
          <a:ext cx="7793036" cy="16637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101">
                  <a:extLst>
                    <a:ext uri="{9D8B030D-6E8A-4147-A177-3AD203B41FA5}">
                      <a16:colId xmlns:a16="http://schemas.microsoft.com/office/drawing/2014/main" val="1024419394"/>
                    </a:ext>
                  </a:extLst>
                </a:gridCol>
                <a:gridCol w="2435794">
                  <a:extLst>
                    <a:ext uri="{9D8B030D-6E8A-4147-A177-3AD203B41FA5}">
                      <a16:colId xmlns:a16="http://schemas.microsoft.com/office/drawing/2014/main" val="900887334"/>
                    </a:ext>
                  </a:extLst>
                </a:gridCol>
                <a:gridCol w="2507141">
                  <a:extLst>
                    <a:ext uri="{9D8B030D-6E8A-4147-A177-3AD203B41FA5}">
                      <a16:colId xmlns:a16="http://schemas.microsoft.com/office/drawing/2014/main" val="2133100451"/>
                    </a:ext>
                  </a:extLst>
                </a:gridCol>
              </a:tblGrid>
              <a:tr h="415925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dirty="0">
                          <a:effectLst/>
                        </a:rPr>
                        <a:t>Provincia di Mantova </a:t>
                      </a:r>
                      <a:r>
                        <a:rPr lang="it-IT" sz="1600" baseline="0" dirty="0">
                          <a:effectLst/>
                        </a:rPr>
                        <a:t>- prima verifica dati PTR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bg1">
                        <a:lumMod val="5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dirty="0">
                          <a:effectLst/>
                        </a:rPr>
                        <a:t>Riduzione del 20%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bg1">
                        <a:lumMod val="5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103305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AT - Residenziali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rgbClr val="FF66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>
                          <a:effectLst/>
                        </a:rPr>
                        <a:t>7.930.058 mq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>
                          <a:effectLst/>
                        </a:rPr>
                        <a:t>1.586.012 mq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63319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effectLst/>
                        </a:rPr>
                        <a:t>AT – Non residenziali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rgbClr val="CC66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11.029.961 mq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2.205.992 mq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36857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dirty="0">
                          <a:effectLst/>
                        </a:rPr>
                        <a:t>AT - Area TOT.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bg1">
                        <a:lumMod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b="1" dirty="0">
                          <a:effectLst/>
                        </a:rPr>
                        <a:t>18.960.019</a:t>
                      </a:r>
                      <a:r>
                        <a:rPr lang="it-IT" sz="2000" dirty="0">
                          <a:effectLst/>
                        </a:rPr>
                        <a:t> mq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3.792.004 mq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7" marR="68587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419623"/>
                  </a:ext>
                </a:extLst>
              </a:tr>
            </a:tbl>
          </a:graphicData>
        </a:graphic>
      </p:graphicFrame>
      <p:pic>
        <p:nvPicPr>
          <p:cNvPr id="30750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 r="4562" b="2792"/>
          <a:stretch>
            <a:fillRect/>
          </a:stretch>
        </p:blipFill>
        <p:spPr bwMode="auto">
          <a:xfrm>
            <a:off x="7896225" y="2270125"/>
            <a:ext cx="1709738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803673"/>
              </p:ext>
            </p:extLst>
          </p:nvPr>
        </p:nvGraphicFramePr>
        <p:xfrm>
          <a:off x="776288" y="2143125"/>
          <a:ext cx="7678737" cy="15732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299">
                  <a:extLst>
                    <a:ext uri="{9D8B030D-6E8A-4147-A177-3AD203B41FA5}">
                      <a16:colId xmlns:a16="http://schemas.microsoft.com/office/drawing/2014/main" val="1024419394"/>
                    </a:ext>
                  </a:extLst>
                </a:gridCol>
                <a:gridCol w="2386755">
                  <a:extLst>
                    <a:ext uri="{9D8B030D-6E8A-4147-A177-3AD203B41FA5}">
                      <a16:colId xmlns:a16="http://schemas.microsoft.com/office/drawing/2014/main" val="900887334"/>
                    </a:ext>
                  </a:extLst>
                </a:gridCol>
                <a:gridCol w="2483683">
                  <a:extLst>
                    <a:ext uri="{9D8B030D-6E8A-4147-A177-3AD203B41FA5}">
                      <a16:colId xmlns:a16="http://schemas.microsoft.com/office/drawing/2014/main" val="2133100451"/>
                    </a:ext>
                  </a:extLst>
                </a:gridCol>
              </a:tblGrid>
              <a:tr h="326161"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dirty="0">
                          <a:effectLst/>
                        </a:rPr>
                        <a:t>Provincia di Mantova - dati PTR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dirty="0">
                          <a:effectLst/>
                        </a:rPr>
                        <a:t>Riduzione del 20%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2103305"/>
                  </a:ext>
                </a:extLst>
              </a:tr>
              <a:tr h="415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AT - Residenziali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660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9.247.138 mq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1.849.428 mq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63319"/>
                  </a:ext>
                </a:extLst>
              </a:tr>
              <a:tr h="415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effectLst/>
                        </a:rPr>
                        <a:t>AT – Non residenziali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CC66FF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15.262.808 mq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3.052.562 mq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368574"/>
                  </a:ext>
                </a:extLst>
              </a:tr>
              <a:tr h="41568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it-IT" sz="2000" dirty="0">
                          <a:effectLst/>
                        </a:rPr>
                        <a:t>AT - Area TOT. 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5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b="1" dirty="0">
                          <a:effectLst/>
                        </a:rPr>
                        <a:t>24.509.946 </a:t>
                      </a:r>
                      <a:r>
                        <a:rPr lang="it-IT" sz="2000" dirty="0">
                          <a:effectLst/>
                        </a:rPr>
                        <a:t>mq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2000" dirty="0">
                          <a:effectLst/>
                        </a:rPr>
                        <a:t>4.901.898 mq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419623"/>
                  </a:ext>
                </a:extLst>
              </a:tr>
            </a:tbl>
          </a:graphicData>
        </a:graphic>
      </p:graphicFrame>
      <p:sp>
        <p:nvSpPr>
          <p:cNvPr id="30772" name="Rettangolo 1"/>
          <p:cNvSpPr>
            <a:spLocks noChangeArrowheads="1"/>
          </p:cNvSpPr>
          <p:nvPr/>
        </p:nvSpPr>
        <p:spPr bwMode="auto">
          <a:xfrm>
            <a:off x="7805738" y="3768725"/>
            <a:ext cx="2043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(shapefile </a:t>
            </a:r>
            <a:r>
              <a:rPr lang="it-IT" altLang="it-IT" sz="1400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C2_amb_tras</a:t>
            </a:r>
            <a:r>
              <a:rPr lang="it-IT" altLang="it-IT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it-IT" altLang="it-IT" sz="140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773" name="Rettangolo 13"/>
          <p:cNvSpPr>
            <a:spLocks noChangeArrowheads="1"/>
          </p:cNvSpPr>
          <p:nvPr/>
        </p:nvSpPr>
        <p:spPr bwMode="auto">
          <a:xfrm>
            <a:off x="7380288" y="6218238"/>
            <a:ext cx="24685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(shapefile </a:t>
            </a:r>
            <a:r>
              <a:rPr lang="it-IT" altLang="it-IT" sz="1400" i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C2_amb_tras_MN</a:t>
            </a:r>
            <a:r>
              <a:rPr lang="it-IT" altLang="it-IT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0774" name="Rettangolo 3"/>
          <p:cNvSpPr>
            <a:spLocks noChangeArrowheads="1"/>
          </p:cNvSpPr>
          <p:nvPr/>
        </p:nvSpPr>
        <p:spPr bwMode="auto">
          <a:xfrm>
            <a:off x="71438" y="1281113"/>
            <a:ext cx="98504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Dal confronto dei dati del PTR con i risultati della prima verifica si rileva una riduzione del dato di partenza degli AT che comportano consumo di suolo al quale applicare la riduzione.</a:t>
            </a:r>
          </a:p>
        </p:txBody>
      </p:sp>
      <p:sp>
        <p:nvSpPr>
          <p:cNvPr id="15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5723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1_2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75" name="Picture 3_3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76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77" name="CustomShape 2"/>
          <p:cNvSpPr/>
          <p:nvPr/>
        </p:nvSpPr>
        <p:spPr>
          <a:xfrm>
            <a:off x="200520" y="736560"/>
            <a:ext cx="9504360" cy="11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78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79" name="CustomShape 4"/>
          <p:cNvSpPr/>
          <p:nvPr/>
        </p:nvSpPr>
        <p:spPr>
          <a:xfrm>
            <a:off x="2844000" y="1440000"/>
            <a:ext cx="4139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DejaVu Sans"/>
              </a:rPr>
              <a:t> Verifica delle quantità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80" name="CustomShape 5"/>
          <p:cNvSpPr/>
          <p:nvPr/>
        </p:nvSpPr>
        <p:spPr>
          <a:xfrm>
            <a:off x="584200" y="2106720"/>
            <a:ext cx="8788400" cy="40129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Nella fase successiva alla predisposizione delle schede comunali AT sono stati rilevati e detratti, a partire dal livello informativo denominato Destinazione d'Uso del Suolo Agricolo e Forestale (</a:t>
            </a:r>
            <a:r>
              <a:rPr lang="it-IT" sz="2000" b="1" spc="-1" dirty="0">
                <a:solidFill>
                  <a:srgbClr val="990033"/>
                </a:solidFill>
                <a:latin typeface="Arial"/>
                <a:ea typeface="Calibri"/>
              </a:rPr>
              <a:t>DUSAF 2018</a:t>
            </a:r>
            <a:r>
              <a:rPr lang="it-IT" sz="20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), tutti gli AT o parti di essi che risultano edificati.</a:t>
            </a:r>
            <a:endParaRPr lang="it-IT" sz="20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Dal confronto dei dati del PTR con i risultati della prima verifica effettuata dalla Provincia, si rileva una ulteriore riduzione del dato di partenza degli AT che comportano consumo di suolo al quale applicare la riduzione da </a:t>
            </a:r>
            <a:r>
              <a:rPr lang="it-IT" sz="20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24.509.946</a:t>
            </a:r>
            <a:r>
              <a:rPr lang="it-IT" sz="2000" b="0" strike="noStrike" spc="-1" dirty="0">
                <a:solidFill>
                  <a:srgbClr val="990033"/>
                </a:solidFill>
                <a:latin typeface="Arial"/>
                <a:ea typeface="Calibri"/>
              </a:rPr>
              <a:t> </a:t>
            </a:r>
            <a:r>
              <a:rPr lang="it-IT" sz="2000" spc="-1" dirty="0">
                <a:solidFill>
                  <a:srgbClr val="000000"/>
                </a:solidFill>
                <a:latin typeface="Arial"/>
                <a:ea typeface="Calibri"/>
              </a:rPr>
              <a:t>mq. a </a:t>
            </a:r>
            <a:r>
              <a:rPr lang="it-IT" sz="20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17.041.768</a:t>
            </a:r>
            <a:r>
              <a:rPr lang="it-IT" sz="2000" b="0" strike="noStrike" spc="-1" dirty="0">
                <a:solidFill>
                  <a:srgbClr val="990033"/>
                </a:solidFill>
                <a:latin typeface="Arial"/>
                <a:ea typeface="Calibri"/>
              </a:rPr>
              <a:t> </a:t>
            </a:r>
            <a:r>
              <a:rPr lang="it-IT" sz="2000" spc="-1" dirty="0">
                <a:solidFill>
                  <a:srgbClr val="000000"/>
                </a:solidFill>
                <a:latin typeface="Arial"/>
                <a:ea typeface="Calibri"/>
              </a:rPr>
              <a:t>mq.</a:t>
            </a:r>
          </a:p>
        </p:txBody>
      </p:sp>
    </p:spTree>
    <p:extLst>
      <p:ext uri="{BB962C8B-B14F-4D97-AF65-F5344CB8AC3E}">
        <p14:creationId xmlns:p14="http://schemas.microsoft.com/office/powerpoint/2010/main" val="3047481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1_3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82" name="Picture 3_4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200520" y="736560"/>
            <a:ext cx="9504360" cy="7257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 dirty="0">
              <a:latin typeface="Arial"/>
            </a:endParaRPr>
          </a:p>
        </p:txBody>
      </p:sp>
      <p:sp>
        <p:nvSpPr>
          <p:cNvPr id="85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86" name="CustomShape 4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 dirty="0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 dirty="0">
                <a:solidFill>
                  <a:srgbClr val="14A039"/>
                </a:solidFill>
                <a:latin typeface="Calibri"/>
                <a:ea typeface="DejaVu Sans"/>
              </a:rPr>
              <a:t>Caratterizzazione dei Comuni</a:t>
            </a:r>
            <a:endParaRPr lang="it-IT" sz="2600" b="0" strike="noStrike" spc="-1" dirty="0">
              <a:latin typeface="Arial"/>
            </a:endParaRPr>
          </a:p>
        </p:txBody>
      </p:sp>
      <p:sp>
        <p:nvSpPr>
          <p:cNvPr id="87" name="CustomShape 5"/>
          <p:cNvSpPr/>
          <p:nvPr/>
        </p:nvSpPr>
        <p:spPr>
          <a:xfrm>
            <a:off x="117360" y="1891440"/>
            <a:ext cx="9624240" cy="55162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799"/>
              </a:spcBef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Operativamente il percorso, con riferimento ai criteri e alle basi informative del PTR, è orientato a calcolare parametri e indicatori oggettivi sul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consumo di suolo operato e previsto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dai Comuni, i cui dati di partenza sono stati verificati, corretti e adeguati.</a:t>
            </a:r>
            <a:endParaRPr lang="it-IT" sz="2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34"/>
              </a:spcBef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I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dati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utilizzati, in assonanza a quelli del PTR, sono, per ogni Comune:</a:t>
            </a:r>
            <a:endParaRPr lang="it-IT" sz="2200" b="0" strike="noStrike" spc="-1">
              <a:latin typeface="Arial"/>
            </a:endParaRPr>
          </a:p>
          <a:p>
            <a:pPr marL="612000" indent="-251640">
              <a:lnSpc>
                <a:spcPct val="115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Superficie urbanizzata;</a:t>
            </a:r>
            <a:endParaRPr lang="it-IT" sz="2200" b="0" strike="noStrike" spc="-1">
              <a:latin typeface="Arial"/>
            </a:endParaRPr>
          </a:p>
          <a:p>
            <a:pPr marL="612000" indent="-2516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Superficie urbanizzabile, pari alla somma degli AT al 02/12/2014  e  delle aree libere nel Tessuto Urbano Consolidato (TUC);</a:t>
            </a:r>
            <a:endParaRPr lang="it-IT" sz="2200" b="0" strike="noStrike" spc="-1">
              <a:latin typeface="Arial"/>
            </a:endParaRPr>
          </a:p>
          <a:p>
            <a:pPr marL="612000" indent="-251640">
              <a:lnSpc>
                <a:spcPct val="115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Superficie degli ambiti di trasformazione al 02/12/2014;</a:t>
            </a:r>
            <a:endParaRPr lang="it-IT" sz="2200" b="0" strike="noStrike" spc="-1">
              <a:latin typeface="Arial"/>
            </a:endParaRPr>
          </a:p>
          <a:p>
            <a:pPr marL="612000" indent="-25164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Suolo utile netto, ottenuto sottraendo alla superficie territoriale: la superficie urbanizzata,  i corpi idrici, le aree naturali protette, le aree con vincolo assoluto di inedificabilità;</a:t>
            </a:r>
            <a:endParaRPr lang="it-IT" sz="2200" b="0" strike="noStrike" spc="-1">
              <a:latin typeface="Arial"/>
            </a:endParaRPr>
          </a:p>
          <a:p>
            <a:pPr marL="612000" indent="-251640">
              <a:lnSpc>
                <a:spcPct val="115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Superficie territoriale.</a:t>
            </a:r>
            <a:endParaRPr lang="it-IT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it-IT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1_4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89" name="Picture 3_5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91" name="CustomShape 2"/>
          <p:cNvSpPr/>
          <p:nvPr/>
        </p:nvSpPr>
        <p:spPr>
          <a:xfrm>
            <a:off x="200520" y="736560"/>
            <a:ext cx="9504360" cy="11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DejaVu Sans"/>
              </a:rPr>
              <a:t>Caratterizzazione dei Comuni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94" name="CustomShape 5"/>
          <p:cNvSpPr/>
          <p:nvPr/>
        </p:nvSpPr>
        <p:spPr>
          <a:xfrm>
            <a:off x="117360" y="1890720"/>
            <a:ext cx="9515160" cy="46915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1134"/>
              </a:spcBef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Gli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indicatori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elaborati sono:</a:t>
            </a:r>
            <a:endParaRPr lang="it-IT" sz="2200" b="0" strike="noStrike" spc="-1" dirty="0">
              <a:latin typeface="Arial"/>
            </a:endParaRPr>
          </a:p>
          <a:p>
            <a:pPr marL="648000" indent="-287640" algn="just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it-IT" sz="2200" b="0" u="sng" strike="noStrike" spc="-1" dirty="0">
                <a:solidFill>
                  <a:srgbClr val="000000"/>
                </a:solidFill>
                <a:latin typeface="Arial"/>
                <a:ea typeface="Calibri"/>
              </a:rPr>
              <a:t>Indice di urbanizzazione territoriale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calcolato come rapporto percentuale tra la superficie urbanizzata e la superficie del territorio;</a:t>
            </a:r>
            <a:endParaRPr lang="it-IT" sz="2200" b="0" strike="noStrike" spc="-1" dirty="0">
              <a:latin typeface="Arial"/>
            </a:endParaRPr>
          </a:p>
          <a:p>
            <a:pPr marL="648000" indent="-287640" algn="just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it-IT" sz="2200" b="0" u="sng" strike="noStrike" spc="-1" dirty="0">
                <a:solidFill>
                  <a:srgbClr val="000000"/>
                </a:solidFill>
                <a:latin typeface="Arial"/>
                <a:ea typeface="Calibri"/>
              </a:rPr>
              <a:t>Incidenza delle previsioni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calcolato come rapporto percentuale tra la superficie degli AT e la superficie del suolo utile netto;</a:t>
            </a:r>
            <a:endParaRPr lang="it-IT" sz="2200" b="0" strike="noStrike" spc="-1" dirty="0">
              <a:latin typeface="Arial"/>
            </a:endParaRPr>
          </a:p>
          <a:p>
            <a:pPr marL="648000" indent="-287640" algn="just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it-IT" sz="2200" b="0" u="sng" strike="noStrike" spc="-1" dirty="0">
                <a:solidFill>
                  <a:srgbClr val="000000"/>
                </a:solidFill>
                <a:latin typeface="Arial"/>
                <a:ea typeface="Calibri"/>
              </a:rPr>
              <a:t>Indice di consumo di suolo  ai sensi della  LR31/2014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calcolato come rapporto percentuale tra le superfici dei nuovi ambiti di trasformazione che determinano riduzione delle superfici agricole del vigente strumento urbanistico e la superficie urbanizzata e urbanizzabile;</a:t>
            </a:r>
            <a:endParaRPr lang="it-IT" sz="2200" b="0" strike="noStrike" spc="-1" dirty="0">
              <a:latin typeface="Arial"/>
            </a:endParaRPr>
          </a:p>
          <a:p>
            <a:pPr marL="648000" indent="-287640" algn="just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Font typeface="Calibri"/>
              <a:buAutoNum type="arabicPeriod"/>
            </a:pPr>
            <a:r>
              <a:rPr lang="it-IT" sz="2200" b="0" u="sng" strike="noStrike" spc="-1" dirty="0">
                <a:solidFill>
                  <a:srgbClr val="000000"/>
                </a:solidFill>
                <a:latin typeface="Arial"/>
                <a:ea typeface="Calibri"/>
              </a:rPr>
              <a:t>Indice di consumo di suolo ai sensi del PTR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calcolato come rapporto percentuale fra la somma della superficie urbanizzata e della superficie urbanizzabile e la superficie del territorio comunale.</a:t>
            </a:r>
            <a:endParaRPr lang="it-IT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1_1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96" name="Picture 3_2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200520" y="736560"/>
            <a:ext cx="9504360" cy="11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00" name="CustomShape 4"/>
          <p:cNvSpPr/>
          <p:nvPr/>
        </p:nvSpPr>
        <p:spPr>
          <a:xfrm>
            <a:off x="71640" y="1440000"/>
            <a:ext cx="954000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Caratterizzazione dei Comuni    →   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DejaVu Sans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01" name="CustomShape 5"/>
          <p:cNvSpPr/>
          <p:nvPr/>
        </p:nvSpPr>
        <p:spPr>
          <a:xfrm>
            <a:off x="376920" y="2196000"/>
            <a:ext cx="9122760" cy="44326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799"/>
              </a:spcBef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Per la lettura unitaria degli indicatori sopra elencati è stato elaborato un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indicatore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di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sintesi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(gli indicatori prima elencati sono stati pesati e sommati) in base al quale  si propongono incrementi e detrazioni delle soglie di riduzione, secondo il metodo descritto di seguito.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Assunta la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soglia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di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riduzione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media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provinciale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pari al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20%,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  i valori dell’indicatore di sintesi sono stati articolati in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5 classi  </a:t>
            </a:r>
            <a:r>
              <a:rPr lang="it-IT" sz="2200" b="0" strike="noStrike" spc="-1">
                <a:solidFill>
                  <a:srgbClr val="000000"/>
                </a:solidFill>
                <a:latin typeface="Arial"/>
                <a:ea typeface="Calibri"/>
              </a:rPr>
              <a:t>(i valori più bassi descrivono un effetto “positivo” rispetto alle dinamiche di consumo di suolo), ciascuna  corrispondente a  valori di soglia pari ad un minimo del 18% fino ad un massimo del 22% (classe 1=18%, classe 2=19%, classe 3=20%, classe 4=21%, classe 5=22%). Sono così definite le soglie attribuite ad ogni comune.</a:t>
            </a:r>
            <a:endParaRPr lang="it-IT" sz="2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it-IT" sz="2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_5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103" name="Picture 3_6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04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200520" y="736560"/>
            <a:ext cx="9504360" cy="11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5569560" y="682200"/>
            <a:ext cx="41144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DejaVu Sans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pic>
        <p:nvPicPr>
          <p:cNvPr id="108" name="Immagine 107"/>
          <p:cNvPicPr/>
          <p:nvPr/>
        </p:nvPicPr>
        <p:blipFill>
          <a:blip r:embed="rId4"/>
          <a:stretch/>
        </p:blipFill>
        <p:spPr>
          <a:xfrm>
            <a:off x="200160" y="1443240"/>
            <a:ext cx="1960200" cy="5155920"/>
          </a:xfrm>
          <a:prstGeom prst="rect">
            <a:avLst/>
          </a:prstGeom>
          <a:ln w="36000">
            <a:noFill/>
          </a:ln>
        </p:spPr>
      </p:pic>
      <p:pic>
        <p:nvPicPr>
          <p:cNvPr id="109" name="Immagine 108"/>
          <p:cNvPicPr/>
          <p:nvPr/>
        </p:nvPicPr>
        <p:blipFill>
          <a:blip r:embed="rId5"/>
          <a:srcRect l="12832" t="20002" r="24777" b="14411"/>
          <a:stretch/>
        </p:blipFill>
        <p:spPr>
          <a:xfrm>
            <a:off x="2576520" y="2043360"/>
            <a:ext cx="6845040" cy="4481280"/>
          </a:xfrm>
          <a:prstGeom prst="rect">
            <a:avLst/>
          </a:prstGeom>
          <a:ln w="36000">
            <a:noFill/>
          </a:ln>
        </p:spPr>
      </p:pic>
      <p:sp>
        <p:nvSpPr>
          <p:cNvPr id="110" name="CustomShape 5"/>
          <p:cNvSpPr/>
          <p:nvPr/>
        </p:nvSpPr>
        <p:spPr>
          <a:xfrm>
            <a:off x="3240000" y="1445040"/>
            <a:ext cx="6752880" cy="3985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Soglia provinciale di riduzione del consumo di suolo 20%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11" name="CustomShape 6"/>
          <p:cNvSpPr/>
          <p:nvPr/>
        </p:nvSpPr>
        <p:spPr>
          <a:xfrm>
            <a:off x="2576520" y="1732320"/>
            <a:ext cx="7329240" cy="3985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000000"/>
                </a:solidFill>
                <a:latin typeface="Calibri"/>
                <a:ea typeface="Calibri"/>
              </a:rPr>
              <a:t>Soglia comunale di riduzione del consumo di suolo dal 18 al 22%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2" name="Rettangolo 3"/>
          <p:cNvSpPr>
            <a:spLocks noChangeArrowheads="1"/>
          </p:cNvSpPr>
          <p:nvPr/>
        </p:nvSpPr>
        <p:spPr bwMode="auto">
          <a:xfrm>
            <a:off x="8960878" y="2523465"/>
            <a:ext cx="1122362" cy="96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spcBef>
                <a:spcPts val="200"/>
              </a:spcBef>
              <a:buClrTx/>
              <a:buSzTx/>
            </a:pPr>
            <a:r>
              <a:rPr lang="it-IT" alt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n. 16 Comuni</a:t>
            </a:r>
          </a:p>
          <a:p>
            <a:pPr algn="just">
              <a:spcBef>
                <a:spcPts val="200"/>
              </a:spcBef>
              <a:buClrTx/>
              <a:buSzTx/>
            </a:pPr>
            <a:r>
              <a:rPr lang="it-IT" alt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n. 23 Comuni </a:t>
            </a:r>
          </a:p>
          <a:p>
            <a:pPr algn="just">
              <a:spcBef>
                <a:spcPts val="200"/>
              </a:spcBef>
              <a:buClrTx/>
              <a:buSzTx/>
            </a:pPr>
            <a:r>
              <a:rPr lang="it-IT" alt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n. 17 Comuni </a:t>
            </a:r>
          </a:p>
          <a:p>
            <a:pPr algn="just">
              <a:spcBef>
                <a:spcPts val="200"/>
              </a:spcBef>
              <a:buClrTx/>
              <a:buSzTx/>
            </a:pPr>
            <a:r>
              <a:rPr lang="it-IT" alt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n. 5  Comuni </a:t>
            </a:r>
          </a:p>
          <a:p>
            <a:pPr algn="just">
              <a:spcBef>
                <a:spcPts val="200"/>
              </a:spcBef>
              <a:buClrTx/>
              <a:buSzTx/>
            </a:pPr>
            <a:r>
              <a:rPr lang="it-IT" altLang="it-IT" sz="1000" dirty="0">
                <a:latin typeface="Calibri" panose="020F0502020204030204" pitchFamily="34" charset="0"/>
                <a:cs typeface="Calibri" panose="020F0502020204030204" pitchFamily="34" charset="0"/>
              </a:rPr>
              <a:t>n. 3  Comuni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_6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113" name="Picture 3_7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14" name="CustomShape 1"/>
          <p:cNvSpPr/>
          <p:nvPr/>
        </p:nvSpPr>
        <p:spPr>
          <a:xfrm>
            <a:off x="22320" y="736560"/>
            <a:ext cx="9883080" cy="147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200520" y="736560"/>
            <a:ext cx="9504360" cy="12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200520" y="2016720"/>
            <a:ext cx="9414360" cy="3916073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Le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soglie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attribuite ad ogni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Comune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18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19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20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21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22%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sono state applicate alle previsioni di trasformazione, AT al 02/12/2014, al fine di trasformate in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metri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quadrati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 le previsioni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da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ridurre 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che costituiscono consumo di suolo.</a:t>
            </a:r>
            <a:endParaRPr lang="it-IT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Si è poi preso in considerazione la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riduzione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di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AT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già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effettuata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da alcuni Comuni negli ultimi anni, nella maggioranza dei casi, in misura superiore rispetto alla superficie da ridurre applicando la rispettiva soglia comunale.</a:t>
            </a:r>
            <a:endParaRPr lang="it-IT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In particolare, in base ai dati disponibili, le riduzioni già operate ammonterebbero </a:t>
            </a:r>
            <a:r>
              <a:rPr lang="it-IT" sz="2200" spc="-1" dirty="0">
                <a:solidFill>
                  <a:srgbClr val="000000"/>
                </a:solidFill>
                <a:ea typeface="Calibri"/>
              </a:rPr>
              <a:t>complessivamente a 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1.291.631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mq.</a:t>
            </a:r>
            <a:endParaRPr lang="it-IT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_7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120" name="Picture 3_8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21" name="CustomShape 1"/>
          <p:cNvSpPr/>
          <p:nvPr/>
        </p:nvSpPr>
        <p:spPr>
          <a:xfrm>
            <a:off x="22320" y="736560"/>
            <a:ext cx="9883080" cy="147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200520" y="736560"/>
            <a:ext cx="9504360" cy="12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25" name="CustomShape 5"/>
          <p:cNvSpPr/>
          <p:nvPr/>
        </p:nvSpPr>
        <p:spPr>
          <a:xfrm>
            <a:off x="200520" y="2124720"/>
            <a:ext cx="9414360" cy="3551871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L’ipotesi che si intende proporre è di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ridistribuire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la quota di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riduzione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già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operata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superiore alla soglia comunale, fra tutti i Comuni. </a:t>
            </a:r>
            <a:endParaRPr lang="it-IT" sz="2200" b="0" strike="noStrike" spc="-1" dirty="0">
              <a:latin typeface="Arial"/>
            </a:endParaRPr>
          </a:p>
          <a:p>
            <a:pPr algn="just">
              <a:spcBef>
                <a:spcPts val="1200"/>
              </a:spcBef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Questo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riducendo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, per ciascun Comune, di una stessa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percentuale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la superficie che dovrebbe essere ridotta in applicazione della rispettiva soglia comunale.</a:t>
            </a:r>
            <a:endParaRPr lang="it-IT" sz="2200" b="0" strike="noStrike" spc="-1" dirty="0">
              <a:latin typeface="Arial"/>
            </a:endParaRPr>
          </a:p>
          <a:p>
            <a:pPr algn="just">
              <a:spcBef>
                <a:spcPts val="1200"/>
              </a:spcBef>
            </a:pPr>
            <a:r>
              <a:rPr lang="it-IT" sz="2200" spc="-1" dirty="0">
                <a:solidFill>
                  <a:srgbClr val="000000"/>
                </a:solidFill>
              </a:rPr>
              <a:t>In questo modo si ottiene un “secondo valore”, in applicazione della soglia di riduzione, che corrisponde ad una possibile minore superficie di AT da ridurre. </a:t>
            </a:r>
            <a:endParaRPr lang="it-IT" sz="2200" spc="-1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it-IT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_8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7038360" y="5015880"/>
            <a:ext cx="254520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2"/>
          <p:cNvSpPr/>
          <p:nvPr/>
        </p:nvSpPr>
        <p:spPr>
          <a:xfrm>
            <a:off x="3749040" y="5015880"/>
            <a:ext cx="266652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3"/>
          <p:cNvSpPr/>
          <p:nvPr/>
        </p:nvSpPr>
        <p:spPr>
          <a:xfrm>
            <a:off x="310320" y="5015880"/>
            <a:ext cx="261540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4"/>
          <p:cNvSpPr/>
          <p:nvPr/>
        </p:nvSpPr>
        <p:spPr>
          <a:xfrm>
            <a:off x="7038360" y="3467880"/>
            <a:ext cx="254520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5"/>
          <p:cNvSpPr/>
          <p:nvPr/>
        </p:nvSpPr>
        <p:spPr>
          <a:xfrm>
            <a:off x="3749040" y="3467880"/>
            <a:ext cx="266652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6"/>
          <p:cNvSpPr/>
          <p:nvPr/>
        </p:nvSpPr>
        <p:spPr>
          <a:xfrm>
            <a:off x="310320" y="3467880"/>
            <a:ext cx="261540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7"/>
          <p:cNvSpPr/>
          <p:nvPr/>
        </p:nvSpPr>
        <p:spPr>
          <a:xfrm>
            <a:off x="7038360" y="1991880"/>
            <a:ext cx="254520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8"/>
          <p:cNvSpPr/>
          <p:nvPr/>
        </p:nvSpPr>
        <p:spPr>
          <a:xfrm>
            <a:off x="3749040" y="1991880"/>
            <a:ext cx="266652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5" name="Picture 3_9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36" name="CustomShape 9"/>
          <p:cNvSpPr/>
          <p:nvPr/>
        </p:nvSpPr>
        <p:spPr>
          <a:xfrm>
            <a:off x="22320" y="736560"/>
            <a:ext cx="9883080" cy="147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37" name="CustomShape 10"/>
          <p:cNvSpPr/>
          <p:nvPr/>
        </p:nvSpPr>
        <p:spPr>
          <a:xfrm>
            <a:off x="200520" y="736560"/>
            <a:ext cx="9504360" cy="12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 dirty="0">
              <a:latin typeface="Arial"/>
            </a:endParaRPr>
          </a:p>
        </p:txBody>
      </p:sp>
      <p:sp>
        <p:nvSpPr>
          <p:cNvPr id="138" name="CustomShape 11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39" name="CustomShape 12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40" name="CustomShape 13"/>
          <p:cNvSpPr/>
          <p:nvPr/>
        </p:nvSpPr>
        <p:spPr>
          <a:xfrm>
            <a:off x="310320" y="1991880"/>
            <a:ext cx="261540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14"/>
          <p:cNvSpPr/>
          <p:nvPr/>
        </p:nvSpPr>
        <p:spPr>
          <a:xfrm>
            <a:off x="323535" y="1992832"/>
            <a:ext cx="2608935" cy="13256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La SUPERFICIE DEGLI </a:t>
            </a:r>
          </a:p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AMBITI DI TRASFORMAZIONE è pari a</a:t>
            </a:r>
            <a:endParaRPr lang="it-IT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17.041.768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42" name="CustomShape 15"/>
          <p:cNvSpPr/>
          <p:nvPr/>
        </p:nvSpPr>
        <p:spPr>
          <a:xfrm>
            <a:off x="323535" y="3560280"/>
            <a:ext cx="2428440" cy="107939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600" spc="-1" dirty="0">
                <a:solidFill>
                  <a:srgbClr val="000000"/>
                </a:solidFill>
                <a:ea typeface="Microsoft YaHei"/>
              </a:rPr>
              <a:t>AD OGGI 8 COMUNI hanno GIA’ ATTUATO una  RIDUZIONE pari a 1.291.631 </a:t>
            </a:r>
            <a:r>
              <a:rPr lang="it-IT" sz="1600" b="0" strike="noStrike" spc="-1" dirty="0">
                <a:solidFill>
                  <a:srgbClr val="000000"/>
                </a:solidFill>
                <a:ea typeface="Microsoft YaHei"/>
              </a:rPr>
              <a:t>mq </a:t>
            </a:r>
            <a:endParaRPr lang="it-IT" sz="1600" b="0" strike="noStrike" spc="-1" dirty="0"/>
          </a:p>
        </p:txBody>
      </p:sp>
      <p:sp>
        <p:nvSpPr>
          <p:cNvPr id="143" name="CustomShape 16"/>
          <p:cNvSpPr/>
          <p:nvPr/>
        </p:nvSpPr>
        <p:spPr>
          <a:xfrm>
            <a:off x="7112500" y="2138790"/>
            <a:ext cx="2384640" cy="833178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SUPERFICIE DEGLI AT DA RIDURRE risulta pari a </a:t>
            </a:r>
            <a:r>
              <a:rPr lang="it-IT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3.380.061 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44" name="CustomShape 17"/>
          <p:cNvSpPr/>
          <p:nvPr/>
        </p:nvSpPr>
        <p:spPr>
          <a:xfrm>
            <a:off x="4129920" y="3500280"/>
            <a:ext cx="1850040" cy="107939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RIDUZIONE DOVUTA DA 8 COMUNI 642.636 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45" name="CustomShape 18"/>
          <p:cNvSpPr/>
          <p:nvPr/>
        </p:nvSpPr>
        <p:spPr>
          <a:xfrm>
            <a:off x="7094880" y="3472560"/>
            <a:ext cx="2395080" cy="13107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DIFFERENZA FRA RIDUZIONE DOVUTA E ATTUATA DA 8 COMUNI </a:t>
            </a: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6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- 648.995 mq</a:t>
            </a:r>
            <a:r>
              <a:rPr lang="it-IT" sz="16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it-IT" sz="1600" b="0" strike="noStrike" spc="-1">
              <a:latin typeface="Arial"/>
            </a:endParaRPr>
          </a:p>
        </p:txBody>
      </p:sp>
      <p:sp>
        <p:nvSpPr>
          <p:cNvPr id="146" name="CustomShape 19"/>
          <p:cNvSpPr/>
          <p:nvPr/>
        </p:nvSpPr>
        <p:spPr>
          <a:xfrm>
            <a:off x="6983640" y="5162861"/>
            <a:ext cx="2670120" cy="863955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Definisce il </a:t>
            </a:r>
            <a:r>
              <a:rPr lang="it-IT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CREDITO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DI RIDUZIONE DI 7 COMUNI </a:t>
            </a:r>
            <a:r>
              <a:rPr lang="it-IT" sz="1600" b="1" u="sng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-811.871 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47" name="CustomShape 20"/>
          <p:cNvSpPr/>
          <p:nvPr/>
        </p:nvSpPr>
        <p:spPr>
          <a:xfrm>
            <a:off x="3581785" y="2099221"/>
            <a:ext cx="2930400" cy="107939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In APPLICAZIONE DELLA  SOGLIA COMUNALE DI RIDUZIONE </a:t>
            </a:r>
            <a:endParaRPr lang="it-IT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6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18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16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19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16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20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16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21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-</a:t>
            </a:r>
            <a:r>
              <a:rPr lang="it-IT" sz="16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22%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49" name="CustomShape 22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50" name="CustomShape 23"/>
          <p:cNvSpPr/>
          <p:nvPr/>
        </p:nvSpPr>
        <p:spPr>
          <a:xfrm>
            <a:off x="3162960" y="2245680"/>
            <a:ext cx="487440" cy="885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→ 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52" name="CustomShape 25"/>
          <p:cNvSpPr/>
          <p:nvPr/>
        </p:nvSpPr>
        <p:spPr>
          <a:xfrm>
            <a:off x="6299640" y="2294280"/>
            <a:ext cx="97920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= 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53" name="CustomShape 26"/>
          <p:cNvSpPr/>
          <p:nvPr/>
        </p:nvSpPr>
        <p:spPr>
          <a:xfrm>
            <a:off x="3003480" y="5315400"/>
            <a:ext cx="8618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+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54" name="CustomShape 27"/>
          <p:cNvSpPr/>
          <p:nvPr/>
        </p:nvSpPr>
        <p:spPr>
          <a:xfrm>
            <a:off x="6348960" y="5311440"/>
            <a:ext cx="97920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= 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55" name="CustomShape 28"/>
          <p:cNvSpPr/>
          <p:nvPr/>
        </p:nvSpPr>
        <p:spPr>
          <a:xfrm>
            <a:off x="3900945" y="5082825"/>
            <a:ext cx="2208960" cy="107939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Sommato alla RIDUZIONE DOVUTA DA 1 COMUNE SU 8 162.876 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56" name="CustomShape 29"/>
          <p:cNvSpPr/>
          <p:nvPr/>
        </p:nvSpPr>
        <p:spPr>
          <a:xfrm>
            <a:off x="2930400" y="3724632"/>
            <a:ext cx="861840" cy="494624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pc="-1" dirty="0">
                <a:solidFill>
                  <a:srgbClr val="14A039"/>
                </a:solidFill>
                <a:latin typeface="Arial"/>
                <a:ea typeface="Microsoft YaHei"/>
              </a:rPr>
              <a:t>-</a:t>
            </a:r>
            <a:endParaRPr lang="it-IT" sz="2600" b="0" strike="noStrike" spc="-1" dirty="0">
              <a:latin typeface="Arial"/>
            </a:endParaRPr>
          </a:p>
        </p:txBody>
      </p:sp>
      <p:sp>
        <p:nvSpPr>
          <p:cNvPr id="157" name="CustomShape 30"/>
          <p:cNvSpPr/>
          <p:nvPr/>
        </p:nvSpPr>
        <p:spPr>
          <a:xfrm>
            <a:off x="6312960" y="3727440"/>
            <a:ext cx="97920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= 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58" name="CustomShape 31"/>
          <p:cNvSpPr/>
          <p:nvPr/>
        </p:nvSpPr>
        <p:spPr>
          <a:xfrm>
            <a:off x="419760" y="5006880"/>
            <a:ext cx="2395080" cy="132562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DIFFERENZA FRA RIDUZIONE DOVUTA E </a:t>
            </a:r>
            <a:r>
              <a:rPr lang="it-IT" sz="1600" spc="-1" dirty="0">
                <a:solidFill>
                  <a:srgbClr val="000000"/>
                </a:solidFill>
                <a:ea typeface="Microsoft YaHei"/>
              </a:rPr>
              <a:t>RIDUZIONE ATTUATA 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DA 8 COMUNI </a:t>
            </a:r>
            <a:endParaRPr lang="it-IT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- 648.995 mq</a:t>
            </a:r>
            <a:r>
              <a:rPr lang="it-IT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35" name="Rettangolo 3"/>
          <p:cNvSpPr>
            <a:spLocks noChangeArrowheads="1"/>
          </p:cNvSpPr>
          <p:nvPr/>
        </p:nvSpPr>
        <p:spPr bwMode="auto">
          <a:xfrm>
            <a:off x="7201820" y="5976388"/>
            <a:ext cx="23802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spcBef>
                <a:spcPts val="200"/>
              </a:spcBef>
              <a:buClrTx/>
              <a:buSzTx/>
            </a:pPr>
            <a:r>
              <a:rPr lang="it-IT" altLang="it-IT" sz="1200" dirty="0">
                <a:latin typeface="+mj-lt"/>
                <a:cs typeface="Calibri" panose="020F0502020204030204" pitchFamily="34" charset="0"/>
              </a:rPr>
              <a:t>Superiore alla soglia comunale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_16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5405040" y="1991880"/>
            <a:ext cx="182088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CustomShape 2"/>
          <p:cNvSpPr/>
          <p:nvPr/>
        </p:nvSpPr>
        <p:spPr>
          <a:xfrm>
            <a:off x="2270520" y="5460120"/>
            <a:ext cx="5638680" cy="102672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2" name="CustomShape 3"/>
          <p:cNvSpPr/>
          <p:nvPr/>
        </p:nvSpPr>
        <p:spPr>
          <a:xfrm>
            <a:off x="350640" y="3684240"/>
            <a:ext cx="9280800" cy="1110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3" name="CustomShape 4"/>
          <p:cNvSpPr/>
          <p:nvPr/>
        </p:nvSpPr>
        <p:spPr>
          <a:xfrm>
            <a:off x="7741800" y="1991880"/>
            <a:ext cx="184176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4" name="CustomShape 5"/>
          <p:cNvSpPr/>
          <p:nvPr/>
        </p:nvSpPr>
        <p:spPr>
          <a:xfrm>
            <a:off x="3173040" y="1991880"/>
            <a:ext cx="177948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6"/>
          <p:cNvSpPr/>
          <p:nvPr/>
        </p:nvSpPr>
        <p:spPr>
          <a:xfrm>
            <a:off x="310320" y="1991880"/>
            <a:ext cx="2447640" cy="126504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6" name="Picture 3_17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67" name="CustomShape 7"/>
          <p:cNvSpPr/>
          <p:nvPr/>
        </p:nvSpPr>
        <p:spPr>
          <a:xfrm>
            <a:off x="22320" y="736560"/>
            <a:ext cx="9883080" cy="147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68" name="CustomShape 8"/>
          <p:cNvSpPr/>
          <p:nvPr/>
        </p:nvSpPr>
        <p:spPr>
          <a:xfrm>
            <a:off x="200520" y="736560"/>
            <a:ext cx="9504360" cy="12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169" name="CustomShape 9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70" name="CustomShape 10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71" name="CustomShape 11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72" name="CustomShape 12"/>
          <p:cNvSpPr/>
          <p:nvPr/>
        </p:nvSpPr>
        <p:spPr>
          <a:xfrm>
            <a:off x="7770960" y="2187720"/>
            <a:ext cx="1918440" cy="833178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RIDUZIONE  DA ATTUARE </a:t>
            </a:r>
            <a:r>
              <a:rPr lang="it-IT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2.900.301 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mq 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73" name="CustomShape 13"/>
          <p:cNvSpPr/>
          <p:nvPr/>
        </p:nvSpPr>
        <p:spPr>
          <a:xfrm>
            <a:off x="2080440" y="5521320"/>
            <a:ext cx="5865120" cy="9165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RIDUZIONE  DA ATTUARE  AD ESITO DELLA DISTRIBUZIONE DELLA QUOTA GIA’ ATTUATA </a:t>
            </a: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Microsoft YaHei"/>
              </a:rPr>
              <a:t>2.088.217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 mq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74" name="CustomShape 14"/>
          <p:cNvSpPr/>
          <p:nvPr/>
        </p:nvSpPr>
        <p:spPr>
          <a:xfrm>
            <a:off x="303480" y="2198880"/>
            <a:ext cx="2429280" cy="833178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SUPERFICIE DEGLI AT DA RIDURRE </a:t>
            </a:r>
            <a:r>
              <a:rPr lang="it-IT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3.380.061</a:t>
            </a: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75" name="CustomShape 15"/>
          <p:cNvSpPr/>
          <p:nvPr/>
        </p:nvSpPr>
        <p:spPr>
          <a:xfrm>
            <a:off x="2542320" y="2290680"/>
            <a:ext cx="8618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-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76" name="CustomShape 16"/>
          <p:cNvSpPr/>
          <p:nvPr/>
        </p:nvSpPr>
        <p:spPr>
          <a:xfrm>
            <a:off x="4716720" y="2376720"/>
            <a:ext cx="8618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+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77" name="CustomShape 17"/>
          <p:cNvSpPr/>
          <p:nvPr/>
        </p:nvSpPr>
        <p:spPr>
          <a:xfrm>
            <a:off x="5405040" y="2030040"/>
            <a:ext cx="1850040" cy="107939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RIDUZIONE DOVUTA DA 1 COMUNE SU 8 162.876 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78" name="CustomShape 18"/>
          <p:cNvSpPr/>
          <p:nvPr/>
        </p:nvSpPr>
        <p:spPr>
          <a:xfrm>
            <a:off x="7027920" y="2377440"/>
            <a:ext cx="97920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Arial"/>
                <a:ea typeface="Microsoft YaHei"/>
              </a:rPr>
              <a:t>= 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79" name="CustomShape 19"/>
          <p:cNvSpPr/>
          <p:nvPr/>
        </p:nvSpPr>
        <p:spPr>
          <a:xfrm>
            <a:off x="3087360" y="2070360"/>
            <a:ext cx="1850040" cy="107939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701"/>
              </a:spcBef>
            </a:pPr>
            <a:r>
              <a:rPr lang="it-IT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RIDUZIONE  DOVUTA DA 8 COMUNI  642.636 mq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80" name="CustomShape 20"/>
          <p:cNvSpPr/>
          <p:nvPr/>
        </p:nvSpPr>
        <p:spPr>
          <a:xfrm>
            <a:off x="396360" y="3717720"/>
            <a:ext cx="9204480" cy="1008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64"/>
              </a:spcBef>
            </a:pPr>
            <a:r>
              <a:rPr lang="it-IT" sz="2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Il “credito” di </a:t>
            </a:r>
            <a:r>
              <a:rPr lang="it-IT" sz="20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811.871</a:t>
            </a:r>
            <a:r>
              <a:rPr lang="it-IT" sz="2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mq è pari al </a:t>
            </a:r>
            <a:r>
              <a:rPr lang="it-IT" sz="20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28 %</a:t>
            </a:r>
            <a:r>
              <a:rPr lang="it-IT" sz="20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della riduzione da attuare di 2.900.301 mq; distribuito  fra tutti i Comuni, porta ogni Comune a  ridurre -28%, ovvero il 72% del dovuto in applicazione della rispettiva soglia comunale.</a:t>
            </a:r>
            <a:endParaRPr lang="it-IT" sz="2000" b="0" strike="noStrike" spc="-1" dirty="0">
              <a:latin typeface="Arial"/>
            </a:endParaRPr>
          </a:p>
        </p:txBody>
      </p:sp>
      <p:sp>
        <p:nvSpPr>
          <p:cNvPr id="181" name="CustomShape 21"/>
          <p:cNvSpPr/>
          <p:nvPr/>
        </p:nvSpPr>
        <p:spPr>
          <a:xfrm>
            <a:off x="4854312" y="4918680"/>
            <a:ext cx="228240" cy="471960"/>
          </a:xfrm>
          <a:custGeom>
            <a:avLst/>
            <a:gdLst/>
            <a:ahLst/>
            <a:cxnLst/>
            <a:rect l="l" t="t" r="r" b="b"/>
            <a:pathLst>
              <a:path w="637" h="1314">
                <a:moveTo>
                  <a:pt x="159" y="0"/>
                </a:moveTo>
                <a:lnTo>
                  <a:pt x="159" y="984"/>
                </a:lnTo>
                <a:lnTo>
                  <a:pt x="0" y="984"/>
                </a:lnTo>
                <a:lnTo>
                  <a:pt x="318" y="1313"/>
                </a:lnTo>
                <a:lnTo>
                  <a:pt x="636" y="984"/>
                </a:lnTo>
                <a:lnTo>
                  <a:pt x="477" y="984"/>
                </a:lnTo>
                <a:lnTo>
                  <a:pt x="477" y="0"/>
                </a:lnTo>
                <a:lnTo>
                  <a:pt x="159" y="0"/>
                </a:ln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1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61" name="Picture 3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62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63" name="CustomShape 2"/>
          <p:cNvSpPr/>
          <p:nvPr/>
        </p:nvSpPr>
        <p:spPr>
          <a:xfrm>
            <a:off x="200520" y="788319"/>
            <a:ext cx="9504360" cy="111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 dirty="0">
              <a:latin typeface="Arial"/>
            </a:endParaRPr>
          </a:p>
        </p:txBody>
      </p:sp>
      <p:sp>
        <p:nvSpPr>
          <p:cNvPr id="64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65" name="CustomShape 4"/>
          <p:cNvSpPr/>
          <p:nvPr/>
        </p:nvSpPr>
        <p:spPr>
          <a:xfrm>
            <a:off x="751500" y="1702173"/>
            <a:ext cx="8567640" cy="54211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15000"/>
              </a:lnSpc>
              <a:spcBef>
                <a:spcPts val="1366"/>
              </a:spcBef>
              <a:spcAft>
                <a:spcPts val="567"/>
              </a:spcAft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SimSun"/>
              </a:rPr>
              <a:t>La proposta di ripartizione della soglia  è formulata in assonanza al metodo utilizzato dal PTR per l’individuazione della soglia regionale, considerandone i medesimi elementi secondo un percorso metodologico finalizzato a </a:t>
            </a:r>
            <a:r>
              <a:rPr lang="it-IT" sz="2200" b="1" spc="-1" dirty="0">
                <a:solidFill>
                  <a:srgbClr val="990033"/>
                </a:solidFill>
                <a:latin typeface="Arial"/>
                <a:ea typeface="Calibri"/>
              </a:rPr>
              <a:t>caratterizzare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SimSun"/>
              </a:rPr>
              <a:t> i diversi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Comuni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SimSun"/>
              </a:rPr>
              <a:t> della Provincia di Mantova, in funzione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dello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stato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SimSun"/>
              </a:rPr>
              <a:t> e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delle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SimSun"/>
              </a:rPr>
              <a:t>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previsioni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SimSun"/>
              </a:rPr>
              <a:t> di consumo di suolo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e, in relazione a questi fattori,  assegnare </a:t>
            </a:r>
            <a:r>
              <a:rPr lang="it-IT" sz="22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valori differenziati di soglia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1366"/>
              </a:spcBef>
              <a:spcAft>
                <a:spcPts val="567"/>
              </a:spcAft>
            </a:pPr>
            <a:r>
              <a:rPr lang="it-IT" sz="2200" spc="-1" dirty="0">
                <a:solidFill>
                  <a:srgbClr val="000000"/>
                </a:solidFill>
                <a:latin typeface="Arial"/>
                <a:ea typeface="SimSun"/>
              </a:rPr>
              <a:t>Il valore di riferimento della </a:t>
            </a:r>
            <a:r>
              <a:rPr lang="it-IT" sz="2200" b="1" spc="-1" dirty="0">
                <a:solidFill>
                  <a:srgbClr val="990033"/>
                </a:solidFill>
                <a:latin typeface="Arial"/>
                <a:ea typeface="Calibri"/>
              </a:rPr>
              <a:t>soglia provinciale </a:t>
            </a:r>
            <a:r>
              <a:rPr lang="it-IT" sz="2200" spc="-1" dirty="0">
                <a:solidFill>
                  <a:srgbClr val="000000"/>
                </a:solidFill>
                <a:latin typeface="Arial"/>
                <a:ea typeface="SimSun"/>
              </a:rPr>
              <a:t>e delle soglie comunali, anche in considerazione della connotazione tendenziale data dal PTR, sarà quello minimo del </a:t>
            </a:r>
            <a:r>
              <a:rPr lang="it-IT" sz="2200" b="1" spc="-1" dirty="0">
                <a:solidFill>
                  <a:srgbClr val="990033"/>
                </a:solidFill>
                <a:latin typeface="Arial"/>
                <a:ea typeface="Calibri"/>
              </a:rPr>
              <a:t>20%</a:t>
            </a:r>
            <a:r>
              <a:rPr lang="it-IT" sz="2200" spc="-1" dirty="0">
                <a:solidFill>
                  <a:srgbClr val="000000"/>
                </a:solidFill>
                <a:latin typeface="Arial"/>
                <a:ea typeface="SimSun"/>
              </a:rPr>
              <a:t> degli AT che possono costituire consumo di suolo.</a:t>
            </a:r>
          </a:p>
          <a:p>
            <a:pPr algn="just">
              <a:lnSpc>
                <a:spcPct val="115000"/>
              </a:lnSpc>
              <a:spcBef>
                <a:spcPts val="1414"/>
              </a:spcBef>
              <a:spcAft>
                <a:spcPts val="567"/>
              </a:spcAft>
            </a:pPr>
            <a:endParaRPr lang="it-IT" sz="2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1_16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166" name="Picture 3_17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67" name="CustomShape 7"/>
          <p:cNvSpPr/>
          <p:nvPr/>
        </p:nvSpPr>
        <p:spPr>
          <a:xfrm>
            <a:off x="22320" y="736560"/>
            <a:ext cx="9883080" cy="147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68" name="CustomShape 8"/>
          <p:cNvSpPr/>
          <p:nvPr/>
        </p:nvSpPr>
        <p:spPr>
          <a:xfrm>
            <a:off x="200520" y="736560"/>
            <a:ext cx="9504360" cy="12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169" name="CustomShape 9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70" name="CustomShape 10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71" name="CustomShape 11"/>
          <p:cNvSpPr/>
          <p:nvPr/>
        </p:nvSpPr>
        <p:spPr>
          <a:xfrm>
            <a:off x="2412000" y="1440000"/>
            <a:ext cx="5003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 dirty="0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 dirty="0">
                <a:solidFill>
                  <a:srgbClr val="14A039"/>
                </a:solidFill>
                <a:latin typeface="Calibri"/>
                <a:ea typeface="Microsoft YaHei"/>
              </a:rPr>
              <a:t>Soglia comunale di riduzione</a:t>
            </a:r>
            <a:endParaRPr lang="it-IT" sz="2600" b="0" strike="noStrike" spc="-1" dirty="0">
              <a:latin typeface="Arial"/>
            </a:endParaRPr>
          </a:p>
        </p:txBody>
      </p:sp>
      <p:sp>
        <p:nvSpPr>
          <p:cNvPr id="25" name="CustomShape 5"/>
          <p:cNvSpPr/>
          <p:nvPr/>
        </p:nvSpPr>
        <p:spPr>
          <a:xfrm>
            <a:off x="380257" y="2316960"/>
            <a:ext cx="9167205" cy="206684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200" spc="-1" dirty="0">
                <a:solidFill>
                  <a:srgbClr val="000000"/>
                </a:solidFill>
                <a:latin typeface="Arial"/>
              </a:rPr>
              <a:t>Per esemplificare, se un Comune rientra nella terza classe dovrà applicare una soglia di riduzione ai propri AT pari al 20%, tale operazione porta alla determinazione di una superficie </a:t>
            </a:r>
            <a:r>
              <a:rPr lang="it-IT" sz="2400" dirty="0"/>
              <a:t>“</a:t>
            </a:r>
            <a:r>
              <a:rPr lang="it-IT" sz="2200" spc="-1" dirty="0">
                <a:solidFill>
                  <a:srgbClr val="000000"/>
                </a:solidFill>
                <a:latin typeface="Arial"/>
              </a:rPr>
              <a:t>x</a:t>
            </a:r>
            <a:r>
              <a:rPr lang="it-IT" sz="2400" dirty="0"/>
              <a:t>”</a:t>
            </a:r>
            <a:r>
              <a:rPr lang="it-IT" sz="2200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200" b="0" strike="noStrike" spc="-1" dirty="0">
                <a:solidFill>
                  <a:srgbClr val="000000"/>
                </a:solidFill>
                <a:latin typeface="Arial"/>
              </a:rPr>
              <a:t>Se il Comune ritiene opportuno operare una riduzione minore, può limitarsi a ridurre solo il 72% di tale superficie </a:t>
            </a:r>
            <a:r>
              <a:rPr lang="it-IT" sz="2400" dirty="0"/>
              <a:t>“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</a:rPr>
              <a:t>x</a:t>
            </a:r>
            <a:r>
              <a:rPr lang="it-IT" sz="2400" dirty="0"/>
              <a:t>”</a:t>
            </a:r>
            <a:r>
              <a:rPr lang="it-IT" sz="2200" b="0" strike="noStrike" spc="-1" dirty="0">
                <a:solidFill>
                  <a:srgbClr val="000000"/>
                </a:solidFill>
                <a:latin typeface="Arial"/>
              </a:rPr>
              <a:t>. </a:t>
            </a:r>
            <a:endParaRPr lang="it-IT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44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_10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183" name="Picture 3_11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84" name="CustomShape 1"/>
          <p:cNvSpPr/>
          <p:nvPr/>
        </p:nvSpPr>
        <p:spPr>
          <a:xfrm>
            <a:off x="22320" y="736560"/>
            <a:ext cx="9883080" cy="147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185" name="CustomShape 2"/>
          <p:cNvSpPr/>
          <p:nvPr/>
        </p:nvSpPr>
        <p:spPr>
          <a:xfrm>
            <a:off x="200520" y="736560"/>
            <a:ext cx="9504360" cy="12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186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1233360" y="1440000"/>
            <a:ext cx="720396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 - Schede comunali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272880" y="1860120"/>
            <a:ext cx="9359640" cy="21564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  <a:ea typeface="Calibri"/>
              </a:rPr>
              <a:t>Dal punto di vista operativo, i documenti preliminari predisposti per il confronto riassumono per ciascun Comune in forma di </a:t>
            </a: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Calibri"/>
              </a:rPr>
              <a:t>Scheda</a:t>
            </a:r>
            <a:r>
              <a:rPr lang="it-IT" sz="2000" b="0" strike="noStrike" spc="-1">
                <a:solidFill>
                  <a:srgbClr val="000000"/>
                </a:solidFill>
                <a:latin typeface="Arial"/>
                <a:ea typeface="Calibri"/>
              </a:rPr>
              <a:t> i dati e gli indicatori utilizzati per la definizione della soglia e, ad esito dell’applicazione della stessa agli AT, la prima ipotesi della quantità della riduzione da attuare.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it-IT" sz="2000" b="0" strike="noStrike" spc="-1">
              <a:latin typeface="Arial"/>
            </a:endParaRPr>
          </a:p>
        </p:txBody>
      </p:sp>
      <p:pic>
        <p:nvPicPr>
          <p:cNvPr id="189" name="Immagine 188"/>
          <p:cNvPicPr/>
          <p:nvPr/>
        </p:nvPicPr>
        <p:blipFill>
          <a:blip r:embed="rId4"/>
          <a:srcRect l="10765" t="33955" r="11469" b="17970"/>
          <a:stretch/>
        </p:blipFill>
        <p:spPr>
          <a:xfrm>
            <a:off x="180000" y="3285720"/>
            <a:ext cx="9483480" cy="3296520"/>
          </a:xfrm>
          <a:prstGeom prst="rect">
            <a:avLst/>
          </a:prstGeom>
          <a:ln w="36000">
            <a:noFill/>
          </a:ln>
        </p:spPr>
      </p:pic>
      <p:sp>
        <p:nvSpPr>
          <p:cNvPr id="190" name="CustomShape 6"/>
          <p:cNvSpPr/>
          <p:nvPr/>
        </p:nvSpPr>
        <p:spPr>
          <a:xfrm>
            <a:off x="4695120" y="5818320"/>
            <a:ext cx="1086840" cy="486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FF0000"/>
                </a:solidFill>
                <a:latin typeface="Arial"/>
              </a:rPr>
              <a:t> ←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91" name="CustomShape 7"/>
          <p:cNvSpPr/>
          <p:nvPr/>
        </p:nvSpPr>
        <p:spPr>
          <a:xfrm>
            <a:off x="4682520" y="5983920"/>
            <a:ext cx="1086840" cy="486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A933"/>
                </a:solidFill>
                <a:latin typeface="Arial"/>
              </a:rPr>
              <a:t> ←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1_11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193" name="Picture 3_12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1233360" y="720000"/>
            <a:ext cx="720396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Schede comunali</a:t>
            </a:r>
            <a:endParaRPr lang="it-IT" sz="2600" b="0" strike="noStrike" spc="-1">
              <a:latin typeface="Arial"/>
            </a:endParaRPr>
          </a:p>
        </p:txBody>
      </p:sp>
      <p:pic>
        <p:nvPicPr>
          <p:cNvPr id="196" name="Immagine 195"/>
          <p:cNvPicPr/>
          <p:nvPr/>
        </p:nvPicPr>
        <p:blipFill>
          <a:blip r:embed="rId4"/>
          <a:srcRect l="15271" t="15748" r="17141" b="5437"/>
          <a:stretch/>
        </p:blipFill>
        <p:spPr>
          <a:xfrm>
            <a:off x="681840" y="1149840"/>
            <a:ext cx="8276400" cy="5428440"/>
          </a:xfrm>
          <a:prstGeom prst="rect">
            <a:avLst/>
          </a:prstGeom>
          <a:ln w="36000">
            <a:noFill/>
          </a:ln>
        </p:spPr>
      </p:pic>
      <p:sp>
        <p:nvSpPr>
          <p:cNvPr id="197" name="CustomShape 3"/>
          <p:cNvSpPr/>
          <p:nvPr/>
        </p:nvSpPr>
        <p:spPr>
          <a:xfrm>
            <a:off x="1290960" y="1622880"/>
            <a:ext cx="4168080" cy="295200"/>
          </a:xfrm>
          <a:prstGeom prst="rect">
            <a:avLst/>
          </a:prstGeom>
          <a:solidFill>
            <a:srgbClr val="FFFFFF"/>
          </a:solidFill>
          <a:ln w="36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8" name="CustomShape 4"/>
          <p:cNvSpPr/>
          <p:nvPr/>
        </p:nvSpPr>
        <p:spPr>
          <a:xfrm>
            <a:off x="4636800" y="4365000"/>
            <a:ext cx="1086840" cy="486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A933"/>
                </a:solidFill>
                <a:latin typeface="Arial"/>
              </a:rPr>
              <a:t> ←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4636800" y="4149000"/>
            <a:ext cx="1086840" cy="486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A933"/>
                </a:solidFill>
                <a:latin typeface="Arial"/>
              </a:rPr>
              <a:t> </a:t>
            </a:r>
            <a:r>
              <a:rPr lang="it-IT" sz="2800" b="0" strike="noStrike" spc="-1">
                <a:solidFill>
                  <a:srgbClr val="FF0000"/>
                </a:solidFill>
                <a:latin typeface="Arial"/>
              </a:rPr>
              <a:t>←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200" name="CustomShape 6"/>
          <p:cNvSpPr/>
          <p:nvPr/>
        </p:nvSpPr>
        <p:spPr>
          <a:xfrm>
            <a:off x="4636800" y="3969000"/>
            <a:ext cx="1086840" cy="486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A933"/>
                </a:solidFill>
                <a:latin typeface="Arial"/>
              </a:rPr>
              <a:t> ←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_12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202" name="Picture 3_13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1233360" y="720000"/>
            <a:ext cx="720396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Schede comunali</a:t>
            </a:r>
            <a:endParaRPr lang="it-IT" sz="2600" b="0" strike="noStrike" spc="-1">
              <a:latin typeface="Arial"/>
            </a:endParaRPr>
          </a:p>
        </p:txBody>
      </p:sp>
      <p:pic>
        <p:nvPicPr>
          <p:cNvPr id="205" name="Immagine 204"/>
          <p:cNvPicPr/>
          <p:nvPr/>
        </p:nvPicPr>
        <p:blipFill>
          <a:blip r:embed="rId4"/>
          <a:srcRect l="13516" t="12638" r="14532" b="4676"/>
          <a:stretch/>
        </p:blipFill>
        <p:spPr>
          <a:xfrm>
            <a:off x="937800" y="1210320"/>
            <a:ext cx="8151840" cy="5268600"/>
          </a:xfrm>
          <a:prstGeom prst="rect">
            <a:avLst/>
          </a:prstGeom>
          <a:ln w="36000">
            <a:noFill/>
          </a:ln>
        </p:spPr>
      </p:pic>
      <p:sp>
        <p:nvSpPr>
          <p:cNvPr id="206" name="CustomShape 3"/>
          <p:cNvSpPr/>
          <p:nvPr/>
        </p:nvSpPr>
        <p:spPr>
          <a:xfrm>
            <a:off x="1541160" y="1658160"/>
            <a:ext cx="4168080" cy="295200"/>
          </a:xfrm>
          <a:prstGeom prst="rect">
            <a:avLst/>
          </a:prstGeom>
          <a:solidFill>
            <a:srgbClr val="FFFFFF"/>
          </a:solidFill>
          <a:ln w="36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4"/>
          <p:cNvSpPr/>
          <p:nvPr/>
        </p:nvSpPr>
        <p:spPr>
          <a:xfrm>
            <a:off x="4651560" y="3853080"/>
            <a:ext cx="1086840" cy="486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A933"/>
                </a:solidFill>
                <a:latin typeface="Arial"/>
              </a:rPr>
              <a:t> ←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208" name="CustomShape 5"/>
          <p:cNvSpPr/>
          <p:nvPr/>
        </p:nvSpPr>
        <p:spPr>
          <a:xfrm>
            <a:off x="4651560" y="4033080"/>
            <a:ext cx="1086840" cy="48636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2800" b="0" strike="noStrike" spc="-1">
                <a:solidFill>
                  <a:srgbClr val="00A933"/>
                </a:solidFill>
                <a:latin typeface="Arial"/>
              </a:rPr>
              <a:t> ←</a:t>
            </a: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_13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210" name="Picture 3_14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22320" y="736560"/>
            <a:ext cx="9883080" cy="14709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212" name="CustomShape 2"/>
          <p:cNvSpPr/>
          <p:nvPr/>
        </p:nvSpPr>
        <p:spPr>
          <a:xfrm>
            <a:off x="200520" y="736560"/>
            <a:ext cx="9504360" cy="126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213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214" name="CustomShape 4"/>
          <p:cNvSpPr/>
          <p:nvPr/>
        </p:nvSpPr>
        <p:spPr>
          <a:xfrm>
            <a:off x="1233360" y="1440000"/>
            <a:ext cx="720396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18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 </a:t>
            </a: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Microsoft YaHei"/>
              </a:rPr>
              <a:t>Soglia comunale di riduzione - Schede comunali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406800" y="2156760"/>
            <a:ext cx="5263920" cy="243108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799"/>
              </a:spcBef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  <a:ea typeface="Calibri"/>
              </a:rPr>
              <a:t>Inoltre, al fine di inquadrare la realtà comunale nel contesto territoriale di appartenenza, le analisi effettuate sono anche organizzate in forma aggregata per Circondario e per Ambito Geografico.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799"/>
              </a:spcBef>
            </a:pPr>
            <a:endParaRPr lang="it-IT" sz="2000" b="0" strike="noStrike" spc="-1">
              <a:latin typeface="Arial"/>
            </a:endParaRPr>
          </a:p>
        </p:txBody>
      </p:sp>
      <p:pic>
        <p:nvPicPr>
          <p:cNvPr id="216" name="Immagine 215"/>
          <p:cNvPicPr/>
          <p:nvPr/>
        </p:nvPicPr>
        <p:blipFill>
          <a:blip r:embed="rId4"/>
          <a:stretch/>
        </p:blipFill>
        <p:spPr>
          <a:xfrm>
            <a:off x="51840" y="4320000"/>
            <a:ext cx="9810360" cy="1835640"/>
          </a:xfrm>
          <a:prstGeom prst="rect">
            <a:avLst/>
          </a:prstGeom>
          <a:ln w="36000">
            <a:noFill/>
          </a:ln>
        </p:spPr>
      </p:pic>
      <p:pic>
        <p:nvPicPr>
          <p:cNvPr id="217" name="Immagine 216"/>
          <p:cNvPicPr/>
          <p:nvPr/>
        </p:nvPicPr>
        <p:blipFill>
          <a:blip r:embed="rId5"/>
          <a:stretch/>
        </p:blipFill>
        <p:spPr>
          <a:xfrm>
            <a:off x="6276240" y="1896840"/>
            <a:ext cx="3308040" cy="2278800"/>
          </a:xfrm>
          <a:prstGeom prst="rect">
            <a:avLst/>
          </a:prstGeom>
          <a:ln w="3600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1_0"/>
          <p:cNvPicPr/>
          <p:nvPr/>
        </p:nvPicPr>
        <p:blipFill>
          <a:blip r:embed="rId2"/>
          <a:stretch/>
        </p:blipFill>
        <p:spPr>
          <a:xfrm>
            <a:off x="0" y="627120"/>
            <a:ext cx="9905400" cy="6230160"/>
          </a:xfrm>
          <a:prstGeom prst="rect">
            <a:avLst/>
          </a:prstGeom>
          <a:ln w="9360">
            <a:noFill/>
          </a:ln>
        </p:spPr>
      </p:pic>
      <p:pic>
        <p:nvPicPr>
          <p:cNvPr id="67" name="Picture 3_1"/>
          <p:cNvPicPr/>
          <p:nvPr/>
        </p:nvPicPr>
        <p:blipFill>
          <a:blip r:embed="rId3"/>
          <a:stretch/>
        </p:blipFill>
        <p:spPr>
          <a:xfrm>
            <a:off x="8840880" y="15840"/>
            <a:ext cx="956520" cy="610560"/>
          </a:xfrm>
          <a:prstGeom prst="rect">
            <a:avLst/>
          </a:prstGeom>
          <a:ln w="9360">
            <a:noFill/>
          </a:ln>
        </p:spPr>
      </p:pic>
      <p:sp>
        <p:nvSpPr>
          <p:cNvPr id="68" name="CustomShape 1"/>
          <p:cNvSpPr/>
          <p:nvPr/>
        </p:nvSpPr>
        <p:spPr>
          <a:xfrm>
            <a:off x="22320" y="736560"/>
            <a:ext cx="9883080" cy="1014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99"/>
              </a:spcBef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>
              <a:latin typeface="Arial"/>
            </a:endParaRPr>
          </a:p>
        </p:txBody>
      </p:sp>
      <p:sp>
        <p:nvSpPr>
          <p:cNvPr id="69" name="CustomShape 2"/>
          <p:cNvSpPr/>
          <p:nvPr/>
        </p:nvSpPr>
        <p:spPr>
          <a:xfrm>
            <a:off x="200520" y="736560"/>
            <a:ext cx="9504360" cy="1522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7000"/>
              </a:lnSpc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r>
              <a:rPr lang="it-IT" sz="2200" b="1" strike="noStrike" spc="-1">
                <a:solidFill>
                  <a:srgbClr val="990033"/>
                </a:solidFill>
                <a:latin typeface="Arial"/>
                <a:ea typeface="SimSun"/>
              </a:rPr>
              <a:t>PERCORSO METODOLOGICO</a:t>
            </a:r>
            <a:endParaRPr lang="it-IT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it-IT" sz="2200" b="0" strike="noStrike" spc="-1">
              <a:latin typeface="Arial"/>
            </a:endParaRPr>
          </a:p>
        </p:txBody>
      </p:sp>
      <p:sp>
        <p:nvSpPr>
          <p:cNvPr id="70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71" name="CustomShape 4"/>
          <p:cNvSpPr/>
          <p:nvPr/>
        </p:nvSpPr>
        <p:spPr>
          <a:xfrm>
            <a:off x="2844000" y="1440000"/>
            <a:ext cx="4139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DejaVu Sans"/>
              </a:rPr>
              <a:t> Verifica delle quantità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72" name="CustomShape 5"/>
          <p:cNvSpPr/>
          <p:nvPr/>
        </p:nvSpPr>
        <p:spPr>
          <a:xfrm>
            <a:off x="2844000" y="1440000"/>
            <a:ext cx="4139640" cy="489600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598"/>
              </a:spcBef>
            </a:pPr>
            <a:r>
              <a:rPr lang="it-IT" sz="2600" b="1" i="1" strike="noStrike" spc="-1">
                <a:solidFill>
                  <a:srgbClr val="14A039"/>
                </a:solidFill>
                <a:latin typeface="Calibri"/>
                <a:ea typeface="DejaVu Sans"/>
              </a:rPr>
              <a:t> Verifica delle quantità</a:t>
            </a:r>
            <a:endParaRPr lang="it-IT" sz="2600" b="0" strike="noStrike" spc="-1">
              <a:latin typeface="Arial"/>
            </a:endParaRPr>
          </a:p>
        </p:txBody>
      </p:sp>
      <p:sp>
        <p:nvSpPr>
          <p:cNvPr id="73" name="CustomShape 6"/>
          <p:cNvSpPr/>
          <p:nvPr/>
        </p:nvSpPr>
        <p:spPr>
          <a:xfrm>
            <a:off x="272880" y="2019240"/>
            <a:ext cx="9359640" cy="3577519"/>
          </a:xfrm>
          <a:prstGeom prst="rect">
            <a:avLst/>
          </a:prstGeom>
          <a:noFill/>
          <a:ln w="36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La definizione della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soglia comunale 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di riduzione del consumo di suolo, prende avvio dalla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verifica</a:t>
            </a:r>
            <a:r>
              <a:rPr lang="it-IT" sz="1800" b="1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delle</a:t>
            </a:r>
            <a:r>
              <a:rPr lang="it-IT" sz="1800" b="1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quantità</a:t>
            </a:r>
            <a:r>
              <a:rPr lang="it-IT" sz="1800" b="1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da mettere in campo, che costituisce un primo momento del processo collaborativo con i Comuni, in particolare per la definizione di una base conoscitiva omogenea, utile sia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all’interpretazione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 del fenomeno del consumo di suolo, che, di conseguenza, alla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modulazione</a:t>
            </a:r>
            <a:r>
              <a:rPr lang="it-IT" sz="1800" b="1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delle</a:t>
            </a:r>
            <a:r>
              <a:rPr lang="it-IT" sz="1800" b="1" strike="noStrike" spc="-1" dirty="0">
                <a:solidFill>
                  <a:srgbClr val="000000"/>
                </a:solidFill>
                <a:latin typeface="Arial"/>
                <a:ea typeface="Calibri"/>
              </a:rPr>
              <a:t> </a:t>
            </a:r>
            <a:r>
              <a:rPr lang="it-IT" sz="1800" b="1" strike="noStrike" spc="-1" dirty="0">
                <a:solidFill>
                  <a:srgbClr val="990033"/>
                </a:solidFill>
                <a:latin typeface="Arial"/>
                <a:ea typeface="Calibri"/>
              </a:rPr>
              <a:t>soglie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.</a:t>
            </a:r>
            <a:endParaRPr lang="it-IT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Calibri"/>
              </a:rPr>
              <a:t>In prima istanza si è reso dunque necessario determinare le superfici degli AT da ridurre.</a:t>
            </a:r>
            <a:endParaRPr lang="it-IT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701"/>
              </a:spcBef>
            </a:pPr>
            <a:r>
              <a:rPr lang="it-IT" spc="-1" dirty="0">
                <a:solidFill>
                  <a:srgbClr val="000000"/>
                </a:solidFill>
                <a:ea typeface="Calibri"/>
              </a:rPr>
              <a:t>In questo senso la Provincia ha predisposto e messo a disposizione dei Comuni, quale strumento di conoscenza e di confronto, che affianca il modello regionale  chiamato “Indagine offerta PGT”, le </a:t>
            </a:r>
            <a:r>
              <a:rPr lang="it-IT" b="1" spc="-1" dirty="0">
                <a:solidFill>
                  <a:srgbClr val="990033"/>
                </a:solidFill>
                <a:ea typeface="Calibri"/>
              </a:rPr>
              <a:t>schede</a:t>
            </a:r>
            <a:r>
              <a:rPr lang="it-IT" b="1" spc="-1" dirty="0">
                <a:solidFill>
                  <a:srgbClr val="000000"/>
                </a:solidFill>
                <a:ea typeface="Calibri"/>
              </a:rPr>
              <a:t> </a:t>
            </a:r>
            <a:r>
              <a:rPr lang="it-IT" b="1" spc="-1" dirty="0">
                <a:solidFill>
                  <a:srgbClr val="990033"/>
                </a:solidFill>
                <a:ea typeface="Calibri"/>
              </a:rPr>
              <a:t>informative</a:t>
            </a:r>
            <a:r>
              <a:rPr lang="it-IT" b="1" spc="-1" dirty="0">
                <a:solidFill>
                  <a:srgbClr val="000000"/>
                </a:solidFill>
                <a:ea typeface="Calibri"/>
              </a:rPr>
              <a:t> </a:t>
            </a:r>
            <a:r>
              <a:rPr lang="it-IT" b="1" spc="-1" dirty="0">
                <a:solidFill>
                  <a:srgbClr val="990033"/>
                </a:solidFill>
                <a:ea typeface="Calibri"/>
              </a:rPr>
              <a:t>degli</a:t>
            </a:r>
            <a:r>
              <a:rPr lang="it-IT" b="1" spc="-1" dirty="0">
                <a:solidFill>
                  <a:srgbClr val="000000"/>
                </a:solidFill>
                <a:ea typeface="Calibri"/>
              </a:rPr>
              <a:t> </a:t>
            </a:r>
            <a:r>
              <a:rPr lang="it-IT" b="1" spc="-1" dirty="0">
                <a:solidFill>
                  <a:srgbClr val="990033"/>
                </a:solidFill>
                <a:ea typeface="Calibri"/>
              </a:rPr>
              <a:t>Ambiti di</a:t>
            </a:r>
            <a:r>
              <a:rPr lang="it-IT" b="1" spc="-1" dirty="0">
                <a:solidFill>
                  <a:srgbClr val="000000"/>
                </a:solidFill>
                <a:ea typeface="Calibri"/>
              </a:rPr>
              <a:t> </a:t>
            </a:r>
            <a:r>
              <a:rPr lang="it-IT" b="1" spc="-1" dirty="0">
                <a:solidFill>
                  <a:srgbClr val="990033"/>
                </a:solidFill>
                <a:ea typeface="Calibri"/>
              </a:rPr>
              <a:t>Trasformazione</a:t>
            </a:r>
            <a:r>
              <a:rPr lang="it-IT" spc="-1" dirty="0">
                <a:solidFill>
                  <a:srgbClr val="000000"/>
                </a:solidFill>
                <a:ea typeface="Calibri"/>
              </a:rPr>
              <a:t> che costituiscono una prima verifica delle quantità da computare per l’applicazione della soglia di riduzione delle previsioni insediative.</a:t>
            </a:r>
            <a:endParaRPr lang="it-IT" spc="-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990600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875"/>
            <a:ext cx="95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ttangolo 3"/>
          <p:cNvSpPr>
            <a:spLocks noChangeArrowheads="1"/>
          </p:cNvSpPr>
          <p:nvPr/>
        </p:nvSpPr>
        <p:spPr bwMode="auto">
          <a:xfrm>
            <a:off x="22225" y="736600"/>
            <a:ext cx="98837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Rettangolo 3"/>
          <p:cNvSpPr>
            <a:spLocks noChangeArrowheads="1"/>
          </p:cNvSpPr>
          <p:nvPr/>
        </p:nvSpPr>
        <p:spPr bwMode="auto">
          <a:xfrm>
            <a:off x="200025" y="736600"/>
            <a:ext cx="959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ClrTx/>
              <a:buSzTx/>
              <a:buFontTx/>
              <a:buNone/>
            </a:pPr>
            <a:endParaRPr lang="it-IT" altLang="it-IT" sz="8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endParaRPr lang="it-IT" altLang="it-IT" sz="2000" b="1">
              <a:solidFill>
                <a:srgbClr val="99003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487" name="Rettangolo 3"/>
          <p:cNvSpPr>
            <a:spLocks noChangeArrowheads="1"/>
          </p:cNvSpPr>
          <p:nvPr/>
        </p:nvSpPr>
        <p:spPr bwMode="auto">
          <a:xfrm>
            <a:off x="415925" y="820738"/>
            <a:ext cx="9074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</a:t>
            </a:r>
            <a:r>
              <a:rPr lang="it-IT" altLang="it-IT" sz="22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 Trasformazione ai fini della riduzione del consumo di suolo </a:t>
            </a:r>
          </a:p>
        </p:txBody>
      </p:sp>
      <p:pic>
        <p:nvPicPr>
          <p:cNvPr id="20488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2031134"/>
            <a:ext cx="432435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ettangolo 4"/>
          <p:cNvSpPr>
            <a:spLocks noChangeArrowheads="1"/>
          </p:cNvSpPr>
          <p:nvPr/>
        </p:nvSpPr>
        <p:spPr bwMode="auto">
          <a:xfrm>
            <a:off x="95250" y="1816822"/>
            <a:ext cx="4967288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ogni Comune è stata predisposta una scheda informativa degli Ambiti di Trasformazione dei PGT che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possono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comportare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consumo di suolo.</a:t>
            </a:r>
          </a:p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</a:rPr>
              <a:t>Le schede costituiscono una prima verifica delle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quantità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</a:rPr>
              <a:t> da computare per l’applicazione della soglia di riduzione delle previsioni insediative.</a:t>
            </a:r>
            <a:endParaRPr lang="it-IT" altLang="it-IT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schede sono state messe a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disposizione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dei Comuni sul sito della Provincia di Mantova a partire da settembre 2019.</a:t>
            </a:r>
          </a:p>
        </p:txBody>
      </p:sp>
      <p:sp>
        <p:nvSpPr>
          <p:cNvPr id="10" name="Rettangolo 9"/>
          <p:cNvSpPr/>
          <p:nvPr/>
        </p:nvSpPr>
        <p:spPr>
          <a:xfrm>
            <a:off x="22225" y="6030913"/>
            <a:ext cx="9701213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it-IT" altLang="it-IT" sz="2100" u="sng" spc="-150" dirty="0">
                <a:solidFill>
                  <a:srgbClr val="0357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http://www.provincia.mantova.it/context_docs.jsp?ID_LINK=1338&amp;page=2&amp;area=8&amp;id_context=18911</a:t>
            </a:r>
          </a:p>
        </p:txBody>
      </p:sp>
      <p:sp>
        <p:nvSpPr>
          <p:cNvPr id="11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363176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990600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875"/>
            <a:ext cx="95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ttangolo 3"/>
          <p:cNvSpPr>
            <a:spLocks noChangeArrowheads="1"/>
          </p:cNvSpPr>
          <p:nvPr/>
        </p:nvSpPr>
        <p:spPr bwMode="auto">
          <a:xfrm>
            <a:off x="22225" y="736600"/>
            <a:ext cx="98837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Rettangolo 3"/>
          <p:cNvSpPr>
            <a:spLocks noChangeArrowheads="1"/>
          </p:cNvSpPr>
          <p:nvPr/>
        </p:nvSpPr>
        <p:spPr bwMode="auto">
          <a:xfrm>
            <a:off x="200025" y="736600"/>
            <a:ext cx="959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ClrTx/>
              <a:buSzTx/>
              <a:buFontTx/>
              <a:buNone/>
            </a:pPr>
            <a:endParaRPr lang="it-IT" altLang="it-IT" sz="8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endParaRPr lang="it-IT" altLang="it-IT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088" y="1384300"/>
            <a:ext cx="2890837" cy="2014538"/>
          </a:xfrm>
          <a:prstGeom prst="rect">
            <a:avLst/>
          </a:prstGeom>
          <a:solidFill>
            <a:schemeClr val="accent1">
              <a:tint val="40000"/>
              <a:alpha val="10000"/>
            </a:schemeClr>
          </a:solidFill>
        </p:spPr>
      </p:pic>
      <p:sp>
        <p:nvSpPr>
          <p:cNvPr id="22536" name="Rettangolo 2"/>
          <p:cNvSpPr>
            <a:spLocks noChangeArrowheads="1"/>
          </p:cNvSpPr>
          <p:nvPr/>
        </p:nvSpPr>
        <p:spPr bwMode="auto">
          <a:xfrm>
            <a:off x="658813" y="866775"/>
            <a:ext cx="87582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</a:t>
            </a:r>
            <a:r>
              <a:rPr lang="it-IT" altLang="it-IT" sz="22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</a:t>
            </a:r>
            <a:r>
              <a:rPr lang="it-IT" altLang="it-IT" sz="22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Trasformazione ai fini della riduzione del consumo di suolo 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/>
          <a:srcRect l="60289" t="10375" r="1032" b="52507"/>
          <a:stretch/>
        </p:blipFill>
        <p:spPr>
          <a:xfrm>
            <a:off x="5457825" y="3668713"/>
            <a:ext cx="4305300" cy="2879725"/>
          </a:xfrm>
          <a:prstGeom prst="rect">
            <a:avLst/>
          </a:prstGeom>
          <a:solidFill>
            <a:schemeClr val="accent1">
              <a:tint val="40000"/>
              <a:alpha val="10000"/>
            </a:schemeClr>
          </a:solidFill>
          <a:ln>
            <a:noFill/>
          </a:ln>
        </p:spPr>
      </p:pic>
      <p:sp>
        <p:nvSpPr>
          <p:cNvPr id="22538" name="Rettangolo 3"/>
          <p:cNvSpPr>
            <a:spLocks noChangeArrowheads="1"/>
          </p:cNvSpPr>
          <p:nvPr/>
        </p:nvSpPr>
        <p:spPr bwMode="auto">
          <a:xfrm>
            <a:off x="203200" y="1311277"/>
            <a:ext cx="4894263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342900" indent="-34290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schede riportano per ciascun Comune i dati relativi agli Ambiti di Trasformazione del Documento di Piano previsti dai PGT, inseriti nel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sistema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informativo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territoriale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regionale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utilizzati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nel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PTR</a:t>
            </a:r>
            <a:r>
              <a:rPr lang="it-IT" alt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il calcolo della riduzione del consumo di suolo. Lo </a:t>
            </a:r>
            <a:r>
              <a:rPr lang="it-IT" altLang="it-IT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shapefile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riferimento è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C2_amb_tras</a:t>
            </a:r>
            <a:r>
              <a:rPr lang="it-IT" altLang="it-IT" sz="2000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rif.</a:t>
            </a: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previsioni al 31/08/2016) 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trasmesso da Regione e rappresentato nella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Tavola 04_C2 - CARATTERIZZAZIONE DEGLI AMBITI DI TRASFORMAZIONE.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coerenza con la caratterizzazione regionale, gli Ambiti di Trasformazione  sono differenziati in base alla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destinazione d’uso prevalente</a:t>
            </a:r>
            <a:r>
              <a:rPr lang="it-IT" altLang="it-IT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residenziale o altre funzioni urbane (non residenziale).  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endParaRPr lang="it-IT" altLang="it-IT" sz="2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9" name="Ovale 17"/>
          <p:cNvSpPr>
            <a:spLocks noChangeArrowheads="1"/>
          </p:cNvSpPr>
          <p:nvPr/>
        </p:nvSpPr>
        <p:spPr bwMode="auto">
          <a:xfrm>
            <a:off x="7977188" y="1566863"/>
            <a:ext cx="1603375" cy="854075"/>
          </a:xfrm>
          <a:prstGeom prst="ellipse">
            <a:avLst/>
          </a:prstGeom>
          <a:noFill/>
          <a:ln w="19050" algn="ctr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solidFill>
                <a:schemeClr val="bg1"/>
              </a:solidFill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59413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990600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875"/>
            <a:ext cx="95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ttangolo 3"/>
          <p:cNvSpPr>
            <a:spLocks noChangeArrowheads="1"/>
          </p:cNvSpPr>
          <p:nvPr/>
        </p:nvSpPr>
        <p:spPr bwMode="auto">
          <a:xfrm>
            <a:off x="22225" y="736600"/>
            <a:ext cx="98837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Rettangolo 3"/>
          <p:cNvSpPr>
            <a:spLocks noChangeArrowheads="1"/>
          </p:cNvSpPr>
          <p:nvPr/>
        </p:nvSpPr>
        <p:spPr bwMode="auto">
          <a:xfrm>
            <a:off x="200025" y="736600"/>
            <a:ext cx="959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ClrTx/>
              <a:buSzTx/>
              <a:buFontTx/>
              <a:buNone/>
            </a:pPr>
            <a:endParaRPr lang="it-IT" altLang="it-IT" sz="8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endParaRPr lang="it-IT" altLang="it-IT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6732" t="17802" r="26912" b="6869"/>
          <a:stretch/>
        </p:blipFill>
        <p:spPr>
          <a:xfrm>
            <a:off x="1080655" y="1297453"/>
            <a:ext cx="7992093" cy="5103346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591294" y="832361"/>
            <a:ext cx="7220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Tavola 04_C2 - CARATTERIZZAZIONE DEGLI AMBITI DI TRASFORMAZIONE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35075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990600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875"/>
            <a:ext cx="95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ttangolo 3"/>
          <p:cNvSpPr>
            <a:spLocks noChangeArrowheads="1"/>
          </p:cNvSpPr>
          <p:nvPr/>
        </p:nvSpPr>
        <p:spPr bwMode="auto">
          <a:xfrm>
            <a:off x="22225" y="736600"/>
            <a:ext cx="98837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582" name="Rettangolo 3"/>
          <p:cNvSpPr>
            <a:spLocks noChangeArrowheads="1"/>
          </p:cNvSpPr>
          <p:nvPr/>
        </p:nvSpPr>
        <p:spPr bwMode="auto">
          <a:xfrm>
            <a:off x="200025" y="736600"/>
            <a:ext cx="959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ClrTx/>
              <a:buSzTx/>
              <a:buFontTx/>
              <a:buNone/>
            </a:pPr>
            <a:endParaRPr lang="it-IT" altLang="it-IT" sz="8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endParaRPr lang="it-IT" altLang="it-IT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513" y="1268413"/>
            <a:ext cx="1960562" cy="1366837"/>
          </a:xfrm>
          <a:prstGeom prst="rect">
            <a:avLst/>
          </a:prstGeom>
          <a:solidFill>
            <a:schemeClr val="accent1">
              <a:tint val="40000"/>
              <a:alpha val="10000"/>
            </a:schemeClr>
          </a:solidFill>
        </p:spPr>
      </p:pic>
      <p:sp>
        <p:nvSpPr>
          <p:cNvPr id="24584" name="Rettangolo 2"/>
          <p:cNvSpPr>
            <a:spLocks noChangeArrowheads="1"/>
          </p:cNvSpPr>
          <p:nvPr/>
        </p:nvSpPr>
        <p:spPr bwMode="auto">
          <a:xfrm>
            <a:off x="660400" y="828675"/>
            <a:ext cx="87566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 di Trasformazione ai fini della riduzione del consumo di suolo </a:t>
            </a:r>
          </a:p>
        </p:txBody>
      </p:sp>
      <p:sp>
        <p:nvSpPr>
          <p:cNvPr id="7" name="Rettangolo 3"/>
          <p:cNvSpPr>
            <a:spLocks noChangeArrowheads="1"/>
          </p:cNvSpPr>
          <p:nvPr/>
        </p:nvSpPr>
        <p:spPr bwMode="auto">
          <a:xfrm>
            <a:off x="58738" y="1341438"/>
            <a:ext cx="5830887" cy="51546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9388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scheda si compone di una parte grafica e di una parte numerica:</a:t>
            </a: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parte cartografica evidenzia la </a:t>
            </a:r>
            <a:r>
              <a:rPr 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distribuzione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la morfologia delle superfici degli AT distinti per </a:t>
            </a:r>
            <a:r>
              <a:rPr 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destinazione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prevalente (residenziale/non residenziale)</a:t>
            </a:r>
          </a:p>
          <a:p>
            <a:pPr marL="342900" lvl="1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tabelle  riportano i valori delle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superfici</a:t>
            </a: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(in mq) dei singoli poligoni rappresentativi degli AT. Gli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 sono ordinati per </a:t>
            </a:r>
            <a:r>
              <a:rPr 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destinazione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prevalente (residenziale/non residenziale) e </a:t>
            </a:r>
            <a:r>
              <a:rPr 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nominati</a:t>
            </a:r>
            <a:r>
              <a:rPr lang="it-IT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da PGT. Sono inoltre indicati i totali delle superfici relative al complesso delle previsioni insediative comunali.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defRPr/>
            </a:pPr>
            <a:endParaRPr lang="it-IT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endParaRPr lang="it-IT" altLang="it-IT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/>
          <a:srcRect l="29739" t="49496" r="50012" b="29685"/>
          <a:stretch/>
        </p:blipFill>
        <p:spPr>
          <a:xfrm>
            <a:off x="6799263" y="2700338"/>
            <a:ext cx="2892425" cy="2071687"/>
          </a:xfrm>
          <a:prstGeom prst="rect">
            <a:avLst/>
          </a:prstGeom>
          <a:solidFill>
            <a:schemeClr val="accent1">
              <a:tint val="40000"/>
              <a:alpha val="10000"/>
            </a:schemeClr>
          </a:solidFill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5"/>
          <a:srcRect l="59999" t="38752" r="1251" b="20002"/>
          <a:stretch/>
        </p:blipFill>
        <p:spPr>
          <a:xfrm>
            <a:off x="5600700" y="4440238"/>
            <a:ext cx="2952750" cy="2189162"/>
          </a:xfrm>
          <a:prstGeom prst="rect">
            <a:avLst/>
          </a:prstGeom>
          <a:solidFill>
            <a:schemeClr val="accent1">
              <a:tint val="40000"/>
              <a:alpha val="10000"/>
            </a:schemeClr>
          </a:solidFill>
        </p:spPr>
      </p:pic>
      <p:sp>
        <p:nvSpPr>
          <p:cNvPr id="24588" name="Ovale 17"/>
          <p:cNvSpPr>
            <a:spLocks noChangeArrowheads="1"/>
          </p:cNvSpPr>
          <p:nvPr/>
        </p:nvSpPr>
        <p:spPr bwMode="auto">
          <a:xfrm>
            <a:off x="8697913" y="1628775"/>
            <a:ext cx="738187" cy="936625"/>
          </a:xfrm>
          <a:prstGeom prst="ellipse">
            <a:avLst/>
          </a:prstGeom>
          <a:noFill/>
          <a:ln w="19050" algn="ctr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solidFill>
                <a:schemeClr val="bg1"/>
              </a:solidFill>
            </a:endParaRPr>
          </a:p>
        </p:txBody>
      </p:sp>
      <p:sp>
        <p:nvSpPr>
          <p:cNvPr id="24589" name="Ovale 17"/>
          <p:cNvSpPr>
            <a:spLocks noChangeArrowheads="1"/>
          </p:cNvSpPr>
          <p:nvPr/>
        </p:nvSpPr>
        <p:spPr bwMode="auto">
          <a:xfrm>
            <a:off x="7761288" y="1890713"/>
            <a:ext cx="792162" cy="449262"/>
          </a:xfrm>
          <a:prstGeom prst="ellipse">
            <a:avLst/>
          </a:prstGeom>
          <a:noFill/>
          <a:ln w="19050" algn="ctr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it-IT" sz="1800">
              <a:solidFill>
                <a:schemeClr val="bg1"/>
              </a:solidFill>
            </a:endParaRPr>
          </a:p>
        </p:txBody>
      </p:sp>
      <p:sp>
        <p:nvSpPr>
          <p:cNvPr id="15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72204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075"/>
            <a:ext cx="9906000" cy="623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875"/>
            <a:ext cx="95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ttangolo 3"/>
          <p:cNvSpPr>
            <a:spLocks noChangeArrowheads="1"/>
          </p:cNvSpPr>
          <p:nvPr/>
        </p:nvSpPr>
        <p:spPr bwMode="auto">
          <a:xfrm>
            <a:off x="22225" y="736600"/>
            <a:ext cx="98837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630" name="Rettangolo 3"/>
          <p:cNvSpPr>
            <a:spLocks noChangeArrowheads="1"/>
          </p:cNvSpPr>
          <p:nvPr/>
        </p:nvSpPr>
        <p:spPr bwMode="auto">
          <a:xfrm>
            <a:off x="200025" y="736600"/>
            <a:ext cx="959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ClrTx/>
              <a:buSzTx/>
              <a:buFontTx/>
              <a:buNone/>
            </a:pPr>
            <a:endParaRPr lang="it-IT" altLang="it-IT" sz="8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endParaRPr lang="it-IT" altLang="it-IT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00025" y="4083050"/>
            <a:ext cx="9505950" cy="2246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base alla conoscenza diretta del territorio provinciale, sono stati individuati gli AT che, per diverse ragioni, </a:t>
            </a:r>
            <a:r>
              <a:rPr lang="it-IT" altLang="it-IT" sz="20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comportano consumo di suolo</a:t>
            </a: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pertanto non computabili ai fini della riduzione. Essi sono compresi nelle schede e rappresentati con specifica  simbologia, in particolare identificano quegli ambiti di trasformazione che: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 sono finalizzati alla realizzazione di insediamenti (ad es. aree a verde)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prevedono il recupero all’uso agricolo (ad es. cave)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it-IT" altLang="it-IT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insistono su aree già edificate.</a:t>
            </a:r>
          </a:p>
        </p:txBody>
      </p:sp>
      <p:sp>
        <p:nvSpPr>
          <p:cNvPr id="26632" name="Rettangolo 3"/>
          <p:cNvSpPr>
            <a:spLocks noChangeArrowheads="1"/>
          </p:cNvSpPr>
          <p:nvPr/>
        </p:nvSpPr>
        <p:spPr bwMode="auto">
          <a:xfrm>
            <a:off x="415925" y="820738"/>
            <a:ext cx="907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 di Trasformazione ai fini della riduzione del consumo di suolo </a:t>
            </a:r>
          </a:p>
        </p:txBody>
      </p:sp>
      <p:grpSp>
        <p:nvGrpSpPr>
          <p:cNvPr id="26633" name="Gruppo 5"/>
          <p:cNvGrpSpPr>
            <a:grpSpLocks/>
          </p:cNvGrpSpPr>
          <p:nvPr/>
        </p:nvGrpSpPr>
        <p:grpSpPr bwMode="auto">
          <a:xfrm>
            <a:off x="892175" y="1412875"/>
            <a:ext cx="7661275" cy="2592388"/>
            <a:chOff x="891728" y="1296256"/>
            <a:chExt cx="7661672" cy="2592176"/>
          </a:xfrm>
        </p:grpSpPr>
        <p:pic>
          <p:nvPicPr>
            <p:cNvPr id="26634" name="Immagin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0203" y="1296256"/>
              <a:ext cx="3343197" cy="2030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5" name="Immagin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6983" y="1755264"/>
              <a:ext cx="3364710" cy="2025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6" name="Immagin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28" y="1319891"/>
              <a:ext cx="3158181" cy="1900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7" name="Ovale 2"/>
            <p:cNvSpPr>
              <a:spLocks noChangeArrowheads="1"/>
            </p:cNvSpPr>
            <p:nvPr/>
          </p:nvSpPr>
          <p:spPr bwMode="auto">
            <a:xfrm>
              <a:off x="2720752" y="2736304"/>
              <a:ext cx="1440160" cy="559906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38" name="Ovale 17"/>
            <p:cNvSpPr>
              <a:spLocks noChangeArrowheads="1"/>
            </p:cNvSpPr>
            <p:nvPr/>
          </p:nvSpPr>
          <p:spPr bwMode="auto">
            <a:xfrm>
              <a:off x="4953000" y="3398590"/>
              <a:ext cx="1296144" cy="489842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39" name="Ovale 18"/>
            <p:cNvSpPr>
              <a:spLocks noChangeArrowheads="1"/>
            </p:cNvSpPr>
            <p:nvPr/>
          </p:nvSpPr>
          <p:spPr bwMode="auto">
            <a:xfrm>
              <a:off x="7113240" y="2808312"/>
              <a:ext cx="1440160" cy="559906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40" name="Ovale 19"/>
            <p:cNvSpPr>
              <a:spLocks noChangeArrowheads="1"/>
            </p:cNvSpPr>
            <p:nvPr/>
          </p:nvSpPr>
          <p:spPr bwMode="auto">
            <a:xfrm>
              <a:off x="2576736" y="1811187"/>
              <a:ext cx="864096" cy="236157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41" name="Ovale 20"/>
            <p:cNvSpPr>
              <a:spLocks noChangeArrowheads="1"/>
            </p:cNvSpPr>
            <p:nvPr/>
          </p:nvSpPr>
          <p:spPr bwMode="auto">
            <a:xfrm>
              <a:off x="4912127" y="2294602"/>
              <a:ext cx="864096" cy="236157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42" name="Ovale 21"/>
            <p:cNvSpPr>
              <a:spLocks noChangeArrowheads="1"/>
            </p:cNvSpPr>
            <p:nvPr/>
          </p:nvSpPr>
          <p:spPr bwMode="auto">
            <a:xfrm>
              <a:off x="7113240" y="1811187"/>
              <a:ext cx="864096" cy="236157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43" name="Ovale 22"/>
            <p:cNvSpPr>
              <a:spLocks noChangeArrowheads="1"/>
            </p:cNvSpPr>
            <p:nvPr/>
          </p:nvSpPr>
          <p:spPr bwMode="auto">
            <a:xfrm>
              <a:off x="1497310" y="1821670"/>
              <a:ext cx="560253" cy="725468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44" name="Ovale 23"/>
            <p:cNvSpPr>
              <a:spLocks noChangeArrowheads="1"/>
            </p:cNvSpPr>
            <p:nvPr/>
          </p:nvSpPr>
          <p:spPr bwMode="auto">
            <a:xfrm>
              <a:off x="6638442" y="2133711"/>
              <a:ext cx="358450" cy="314562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  <p:sp>
          <p:nvSpPr>
            <p:cNvPr id="26645" name="Ovale 24"/>
            <p:cNvSpPr>
              <a:spLocks noChangeArrowheads="1"/>
            </p:cNvSpPr>
            <p:nvPr/>
          </p:nvSpPr>
          <p:spPr bwMode="auto">
            <a:xfrm>
              <a:off x="4040084" y="2175589"/>
              <a:ext cx="307901" cy="416699"/>
            </a:xfrm>
            <a:prstGeom prst="ellipse">
              <a:avLst/>
            </a:prstGeom>
            <a:noFill/>
            <a:ln w="19050" algn="ctr">
              <a:solidFill>
                <a:srgbClr val="99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1pPr>
              <a:lvl2pPr marL="742950" indent="-285750" defTabSz="449263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2pPr>
              <a:lvl3pPr marL="1143000" indent="-228600" defTabSz="449263"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3pPr>
              <a:lvl4pPr marL="16002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4pPr>
              <a:lvl5pPr marL="2057400" indent="-228600" defTabSz="449263"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5pPr>
              <a:lvl6pPr marL="25146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6pPr>
              <a:lvl7pPr marL="29718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7pPr>
              <a:lvl8pPr marL="34290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8pPr>
              <a:lvl9pPr marL="3886200" indent="-228600" defTabSz="449263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SimSun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it-IT" altLang="it-IT" sz="1800">
                <a:solidFill>
                  <a:schemeClr val="bg1"/>
                </a:solidFill>
              </a:endParaRPr>
            </a:p>
          </p:txBody>
        </p:sp>
      </p:grpSp>
      <p:sp>
        <p:nvSpPr>
          <p:cNvPr id="22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19310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990600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5875"/>
            <a:ext cx="957262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ttangolo 3"/>
          <p:cNvSpPr>
            <a:spLocks noChangeArrowheads="1"/>
          </p:cNvSpPr>
          <p:nvPr/>
        </p:nvSpPr>
        <p:spPr bwMode="auto">
          <a:xfrm>
            <a:off x="22225" y="736600"/>
            <a:ext cx="9883775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 b="1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678" name="Rettangolo 3"/>
          <p:cNvSpPr>
            <a:spLocks noChangeArrowheads="1"/>
          </p:cNvSpPr>
          <p:nvPr/>
        </p:nvSpPr>
        <p:spPr bwMode="auto">
          <a:xfrm>
            <a:off x="200025" y="736600"/>
            <a:ext cx="9598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ClrTx/>
              <a:buSzTx/>
              <a:buFontTx/>
              <a:buNone/>
            </a:pPr>
            <a:endParaRPr lang="it-IT" altLang="it-IT" sz="800" b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Tx/>
              <a:buSzTx/>
              <a:buFontTx/>
              <a:buNone/>
            </a:pPr>
            <a:endParaRPr lang="it-IT" altLang="it-IT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8679" name="Rettangolo 3"/>
          <p:cNvSpPr>
            <a:spLocks noChangeArrowheads="1"/>
          </p:cNvSpPr>
          <p:nvPr/>
        </p:nvSpPr>
        <p:spPr bwMode="auto">
          <a:xfrm>
            <a:off x="415925" y="765175"/>
            <a:ext cx="907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793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it-IT" altLang="it-IT" sz="20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Ambiti di Trasformazione ai fini della riduzione del consumo di suolo </a:t>
            </a:r>
          </a:p>
        </p:txBody>
      </p:sp>
      <p:pic>
        <p:nvPicPr>
          <p:cNvPr id="28680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2997200"/>
            <a:ext cx="2471738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959225"/>
            <a:ext cx="222091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1311275"/>
            <a:ext cx="18002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0" y="5008563"/>
            <a:ext cx="21209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Immagin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2874963"/>
            <a:ext cx="119697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Immagin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5661025"/>
            <a:ext cx="131127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Immagin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530350"/>
            <a:ext cx="22987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Immagin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625725"/>
            <a:ext cx="15779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Immagin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" y="1268413"/>
            <a:ext cx="13573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Immagin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365625"/>
            <a:ext cx="11715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0" name="Immagin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449888"/>
            <a:ext cx="1500187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1" name="Immagin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4041775"/>
            <a:ext cx="12827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2" name="Rettangolo 20"/>
          <p:cNvSpPr>
            <a:spLocks noChangeArrowheads="1"/>
          </p:cNvSpPr>
          <p:nvPr/>
        </p:nvSpPr>
        <p:spPr bwMode="auto">
          <a:xfrm>
            <a:off x="2576513" y="1192213"/>
            <a:ext cx="5164137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lvl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riferimento agli </a:t>
            </a:r>
            <a:r>
              <a:rPr lang="it-IT" altLang="it-IT" sz="1800" b="1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</a:t>
            </a:r>
            <a:r>
              <a:rPr lang="it-IT" altLang="it-IT" sz="18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evidenziano diverse tipologie di previsioni comunali: Comuni con nessuna previsione; con previsioni esclusivamente residenziali; con previsioni esclusivamente per altre funzioni urbane; Comuni con molte previsioni, delle quali una parte non costituisce consumo di suolo; Comuni con molte previsioni insediative.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306638" y="3095625"/>
            <a:ext cx="5075237" cy="3694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Queste tipologie sono state confrontate con i criteri regionali in base ai quali la </a:t>
            </a:r>
            <a:r>
              <a:rPr lang="it-IT" altLang="it-IT" sz="18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soglia di riduzione</a:t>
            </a:r>
            <a:r>
              <a:rPr lang="it-IT" alt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</a:t>
            </a:r>
            <a:r>
              <a:rPr lang="it-IT" sz="18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più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elevata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nei Comuni dotati di PGT con forte eccedenza di previsioni di trasformazione su aree libere rispetto ai Comuni con scarsa eccedenza di previsioni o con previsioni prevalentemente attuate, nonché nei Comuni con maggior indice di urbanizzazione e scarsità di suolo utile netto;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prende atto del </a:t>
            </a:r>
            <a:r>
              <a:rPr lang="it-IT" sz="1800" b="1" dirty="0">
                <a:solidFill>
                  <a:srgbClr val="9900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ruolo</a:t>
            </a:r>
            <a:r>
              <a:rPr lang="it-IT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svolto dal Comuni nel sistema territoriale, considerando il ruolo di polarità rispetto al sistema dei servizi, produttivo e infrastrutturale.</a:t>
            </a:r>
          </a:p>
          <a:p>
            <a:pPr>
              <a:defRPr/>
            </a:pPr>
            <a:endParaRPr lang="it-IT" altLang="it-IT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694" name="Immagin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5300663"/>
            <a:ext cx="10477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ustomShape 3"/>
          <p:cNvSpPr/>
          <p:nvPr/>
        </p:nvSpPr>
        <p:spPr>
          <a:xfrm>
            <a:off x="22320" y="-33480"/>
            <a:ext cx="8709840" cy="703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Adeguamento PTCP al PTR integrato ai sensi della LR 31/2014</a:t>
            </a:r>
            <a:endParaRPr lang="it-IT" sz="2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0" strike="noStrike" spc="-1" dirty="0">
                <a:solidFill>
                  <a:srgbClr val="FFFFFF"/>
                </a:solidFill>
                <a:latin typeface="Calibri"/>
                <a:ea typeface="Calibri"/>
              </a:rPr>
              <a:t>Prima proposta della soglia comunale di riduzione del consumo di suolo</a:t>
            </a:r>
            <a:endParaRPr lang="it-IT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000817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3340</TotalTime>
  <Words>2651</Words>
  <Application>Microsoft Office PowerPoint</Application>
  <PresentationFormat>A4 (21x29,7 cm)</PresentationFormat>
  <Paragraphs>252</Paragraphs>
  <Slides>24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4" baseType="lpstr">
      <vt:lpstr>Microsoft YaHei</vt:lpstr>
      <vt:lpstr>SimSun</vt:lpstr>
      <vt:lpstr>Arial</vt:lpstr>
      <vt:lpstr>Calibri</vt:lpstr>
      <vt:lpstr>DejaVu Sans</vt:lpstr>
      <vt:lpstr>Symbol</vt:lpstr>
      <vt:lpstr>Times New Roman</vt:lpstr>
      <vt:lpstr>Trebuchet MS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Francesca</dc:creator>
  <dc:description/>
  <cp:lastModifiedBy>Giorgio Redolfi</cp:lastModifiedBy>
  <cp:revision>346</cp:revision>
  <cp:lastPrinted>2016-03-15T16:26:02Z</cp:lastPrinted>
  <dcterms:created xsi:type="dcterms:W3CDTF">2014-06-13T13:50:45Z</dcterms:created>
  <dcterms:modified xsi:type="dcterms:W3CDTF">2021-10-01T10:40:18Z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A4 (21x29,7 cm)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</Properties>
</file>