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88" r:id="rId2"/>
    <p:sldId id="299" r:id="rId3"/>
    <p:sldId id="303" r:id="rId4"/>
    <p:sldId id="309" r:id="rId5"/>
    <p:sldId id="310" r:id="rId6"/>
    <p:sldId id="308" r:id="rId7"/>
    <p:sldId id="311" r:id="rId8"/>
    <p:sldId id="312" r:id="rId9"/>
    <p:sldId id="313" r:id="rId10"/>
    <p:sldId id="314" r:id="rId11"/>
    <p:sldId id="315" r:id="rId12"/>
    <p:sldId id="316" r:id="rId13"/>
    <p:sldId id="317" r:id="rId14"/>
    <p:sldId id="318" r:id="rId15"/>
    <p:sldId id="319" r:id="rId16"/>
    <p:sldId id="302" r:id="rId17"/>
    <p:sldId id="320" r:id="rId18"/>
    <p:sldId id="321" r:id="rId19"/>
  </p:sldIdLst>
  <p:sldSz cx="9906000" cy="6858000" type="A4"/>
  <p:notesSz cx="7559675" cy="10691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6" autoAdjust="0"/>
    <p:restoredTop sz="94947" autoAdjust="0"/>
  </p:normalViewPr>
  <p:slideViewPr>
    <p:cSldViewPr snapToGrid="0">
      <p:cViewPr varScale="1">
        <p:scale>
          <a:sx n="108" d="100"/>
          <a:sy n="108" d="100"/>
        </p:scale>
        <p:origin x="1734" y="138"/>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D65381-9C68-4F73-8DB3-732B9A45F079}" type="doc">
      <dgm:prSet loTypeId="urn:microsoft.com/office/officeart/2009/layout/CircleArrowProcess" loCatId="cycle" qsTypeId="urn:microsoft.com/office/officeart/2005/8/quickstyle/simple4" qsCatId="simple" csTypeId="urn:microsoft.com/office/officeart/2005/8/colors/colorful1" csCatId="colorful" phldr="1"/>
      <dgm:spPr/>
      <dgm:t>
        <a:bodyPr/>
        <a:lstStyle/>
        <a:p>
          <a:endParaRPr lang="it-IT"/>
        </a:p>
      </dgm:t>
    </dgm:pt>
    <dgm:pt modelId="{35CF9348-C3B8-48C0-99EF-99AB2C5D5E69}">
      <dgm:prSet phldrT="[Testo]" custT="1"/>
      <dgm:spPr/>
      <dgm:t>
        <a:bodyPr/>
        <a:lstStyle/>
        <a:p>
          <a:r>
            <a:rPr lang="it-IT" sz="1200" b="1" dirty="0">
              <a:latin typeface="Calibri" panose="020F0502020204030204" pitchFamily="34" charset="0"/>
              <a:ea typeface="Calibri" panose="020F0502020204030204" pitchFamily="34" charset="0"/>
              <a:cs typeface="Calibri" panose="020F0502020204030204" pitchFamily="34" charset="0"/>
            </a:rPr>
            <a:t>RETE</a:t>
          </a:r>
        </a:p>
        <a:p>
          <a:r>
            <a:rPr lang="it-IT" sz="1200" b="1" dirty="0">
              <a:latin typeface="Calibri" panose="020F0502020204030204" pitchFamily="34" charset="0"/>
              <a:ea typeface="Calibri" panose="020F0502020204030204" pitchFamily="34" charset="0"/>
              <a:cs typeface="Calibri" panose="020F0502020204030204" pitchFamily="34" charset="0"/>
            </a:rPr>
            <a:t>ECOLOGICA</a:t>
          </a:r>
          <a:r>
            <a:rPr lang="it-IT" sz="900" dirty="0">
              <a:latin typeface="Calibri" panose="020F0502020204030204" pitchFamily="34" charset="0"/>
              <a:ea typeface="Calibri" panose="020F0502020204030204" pitchFamily="34" charset="0"/>
              <a:cs typeface="Calibri" panose="020F0502020204030204" pitchFamily="34" charset="0"/>
            </a:rPr>
            <a:t> </a:t>
          </a:r>
          <a:endParaRPr lang="it-IT" sz="900" dirty="0"/>
        </a:p>
      </dgm:t>
    </dgm:pt>
    <dgm:pt modelId="{D33B652C-E776-4F25-9F7C-5C8578215D06}" type="parTrans" cxnId="{AE08DB18-599F-47C0-973C-AEEDE2FD2DA0}">
      <dgm:prSet/>
      <dgm:spPr/>
      <dgm:t>
        <a:bodyPr/>
        <a:lstStyle/>
        <a:p>
          <a:endParaRPr lang="it-IT"/>
        </a:p>
      </dgm:t>
    </dgm:pt>
    <dgm:pt modelId="{9429EC01-53A0-4200-915F-312B94E41AEB}" type="sibTrans" cxnId="{AE08DB18-599F-47C0-973C-AEEDE2FD2DA0}">
      <dgm:prSet/>
      <dgm:spPr/>
      <dgm:t>
        <a:bodyPr/>
        <a:lstStyle/>
        <a:p>
          <a:endParaRPr lang="it-IT"/>
        </a:p>
      </dgm:t>
    </dgm:pt>
    <dgm:pt modelId="{61F66C35-047F-4FBC-928E-9A7F727713A3}">
      <dgm:prSet phldrT="[Testo]" custT="1"/>
      <dgm:spPr/>
      <dgm:t>
        <a:bodyPr/>
        <a:lstStyle/>
        <a:p>
          <a:r>
            <a:rPr lang="it-IT" sz="1200" b="1" dirty="0">
              <a:latin typeface="Calibri" panose="020F0502020204030204" pitchFamily="34" charset="0"/>
              <a:ea typeface="Calibri" panose="020F0502020204030204" pitchFamily="34" charset="0"/>
              <a:cs typeface="Calibri" panose="020F0502020204030204" pitchFamily="34" charset="0"/>
            </a:rPr>
            <a:t>RETE</a:t>
          </a:r>
          <a:r>
            <a:rPr lang="it-IT" sz="900" dirty="0">
              <a:latin typeface="Calibri" panose="020F0502020204030204" pitchFamily="34" charset="0"/>
              <a:ea typeface="Calibri" panose="020F0502020204030204" pitchFamily="34" charset="0"/>
              <a:cs typeface="Calibri" panose="020F0502020204030204" pitchFamily="34" charset="0"/>
            </a:rPr>
            <a:t> </a:t>
          </a:r>
          <a:r>
            <a:rPr lang="it-IT" sz="1200" b="1" dirty="0">
              <a:latin typeface="Calibri" panose="020F0502020204030204" pitchFamily="34" charset="0"/>
              <a:ea typeface="Calibri" panose="020F0502020204030204" pitchFamily="34" charset="0"/>
              <a:cs typeface="Calibri" panose="020F0502020204030204" pitchFamily="34" charset="0"/>
            </a:rPr>
            <a:t>VERDE</a:t>
          </a:r>
        </a:p>
      </dgm:t>
    </dgm:pt>
    <dgm:pt modelId="{56F17DB1-1DCC-4258-9630-CEDC6BE65F08}" type="parTrans" cxnId="{7548BB54-BC78-4D2C-8BB2-831D0CAE239F}">
      <dgm:prSet/>
      <dgm:spPr/>
      <dgm:t>
        <a:bodyPr/>
        <a:lstStyle/>
        <a:p>
          <a:endParaRPr lang="it-IT"/>
        </a:p>
      </dgm:t>
    </dgm:pt>
    <dgm:pt modelId="{8CA80848-3CA5-4F74-A293-6FEE7A1A7DE0}" type="sibTrans" cxnId="{7548BB54-BC78-4D2C-8BB2-831D0CAE239F}">
      <dgm:prSet/>
      <dgm:spPr/>
      <dgm:t>
        <a:bodyPr/>
        <a:lstStyle/>
        <a:p>
          <a:endParaRPr lang="it-IT"/>
        </a:p>
      </dgm:t>
    </dgm:pt>
    <dgm:pt modelId="{37CBD34A-177A-4CD7-81FD-D6A0EBECDE9A}">
      <dgm:prSet phldrT="[Testo]" custT="1"/>
      <dgm:spPr/>
      <dgm:t>
        <a:bodyPr/>
        <a:lstStyle/>
        <a:p>
          <a:r>
            <a:rPr lang="it-IT" sz="1200" b="1" dirty="0">
              <a:latin typeface="Calibri" panose="020F0502020204030204" pitchFamily="34" charset="0"/>
              <a:ea typeface="Calibri" panose="020F0502020204030204" pitchFamily="34" charset="0"/>
              <a:cs typeface="Calibri" panose="020F0502020204030204" pitchFamily="34" charset="0"/>
            </a:rPr>
            <a:t>RETE</a:t>
          </a:r>
          <a:r>
            <a:rPr lang="it-IT" sz="900" b="1" dirty="0">
              <a:latin typeface="Calibri" panose="020F0502020204030204" pitchFamily="34" charset="0"/>
              <a:ea typeface="Calibri" panose="020F0502020204030204" pitchFamily="34" charset="0"/>
              <a:cs typeface="Calibri" panose="020F0502020204030204" pitchFamily="34" charset="0"/>
            </a:rPr>
            <a:t> </a:t>
          </a:r>
          <a:r>
            <a:rPr lang="it-IT" sz="1200" b="1" spc="-20" baseline="0" dirty="0">
              <a:latin typeface="Calibri" panose="020F0502020204030204" pitchFamily="34" charset="0"/>
              <a:ea typeface="Calibri" panose="020F0502020204030204" pitchFamily="34" charset="0"/>
              <a:cs typeface="Calibri" panose="020F0502020204030204" pitchFamily="34" charset="0"/>
            </a:rPr>
            <a:t>ECOPAESISTICA</a:t>
          </a:r>
          <a:r>
            <a:rPr lang="it-IT" sz="900" b="1" dirty="0">
              <a:latin typeface="Calibri" panose="020F0502020204030204" pitchFamily="34" charset="0"/>
              <a:ea typeface="Calibri" panose="020F0502020204030204" pitchFamily="34" charset="0"/>
              <a:cs typeface="Calibri" panose="020F0502020204030204" pitchFamily="34" charset="0"/>
            </a:rPr>
            <a:t> </a:t>
          </a:r>
          <a:endParaRPr lang="it-IT" sz="900" dirty="0"/>
        </a:p>
      </dgm:t>
    </dgm:pt>
    <dgm:pt modelId="{7750B080-D280-425A-9292-923A896A100E}" type="parTrans" cxnId="{B22E01CA-B257-4154-B576-A97C100B827E}">
      <dgm:prSet/>
      <dgm:spPr/>
      <dgm:t>
        <a:bodyPr/>
        <a:lstStyle/>
        <a:p>
          <a:endParaRPr lang="it-IT"/>
        </a:p>
      </dgm:t>
    </dgm:pt>
    <dgm:pt modelId="{AECF979E-9E21-4969-AD52-1A48609856A2}" type="sibTrans" cxnId="{B22E01CA-B257-4154-B576-A97C100B827E}">
      <dgm:prSet/>
      <dgm:spPr/>
      <dgm:t>
        <a:bodyPr/>
        <a:lstStyle/>
        <a:p>
          <a:endParaRPr lang="it-IT"/>
        </a:p>
      </dgm:t>
    </dgm:pt>
    <dgm:pt modelId="{DB4F3742-3818-46BA-A6AA-48F28C697371}" type="pres">
      <dgm:prSet presAssocID="{B3D65381-9C68-4F73-8DB3-732B9A45F079}" presName="Name0" presStyleCnt="0">
        <dgm:presLayoutVars>
          <dgm:chMax val="7"/>
          <dgm:chPref val="7"/>
          <dgm:dir/>
          <dgm:animLvl val="lvl"/>
        </dgm:presLayoutVars>
      </dgm:prSet>
      <dgm:spPr/>
    </dgm:pt>
    <dgm:pt modelId="{309E4F48-39E0-4B2F-9444-CD6A59D1CC98}" type="pres">
      <dgm:prSet presAssocID="{35CF9348-C3B8-48C0-99EF-99AB2C5D5E69}" presName="Accent1" presStyleCnt="0"/>
      <dgm:spPr/>
    </dgm:pt>
    <dgm:pt modelId="{059529DB-0C06-4B72-A011-934B97A8196D}" type="pres">
      <dgm:prSet presAssocID="{35CF9348-C3B8-48C0-99EF-99AB2C5D5E69}" presName="Accent" presStyleLbl="node1" presStyleIdx="0" presStyleCnt="3"/>
      <dgm:spPr/>
    </dgm:pt>
    <dgm:pt modelId="{FDDE89EB-77B1-4B48-8650-832168575CEB}" type="pres">
      <dgm:prSet presAssocID="{35CF9348-C3B8-48C0-99EF-99AB2C5D5E69}" presName="Parent1" presStyleLbl="revTx" presStyleIdx="0" presStyleCnt="3">
        <dgm:presLayoutVars>
          <dgm:chMax val="1"/>
          <dgm:chPref val="1"/>
          <dgm:bulletEnabled val="1"/>
        </dgm:presLayoutVars>
      </dgm:prSet>
      <dgm:spPr/>
    </dgm:pt>
    <dgm:pt modelId="{11FF74CE-F1E9-47D6-AB6B-E93BA122FD10}" type="pres">
      <dgm:prSet presAssocID="{61F66C35-047F-4FBC-928E-9A7F727713A3}" presName="Accent2" presStyleCnt="0"/>
      <dgm:spPr/>
    </dgm:pt>
    <dgm:pt modelId="{0C8355E0-0DB2-4AAC-8677-D5B6B7F76BF6}" type="pres">
      <dgm:prSet presAssocID="{61F66C35-047F-4FBC-928E-9A7F727713A3}" presName="Accent" presStyleLbl="node1" presStyleIdx="1" presStyleCnt="3"/>
      <dgm:spPr/>
    </dgm:pt>
    <dgm:pt modelId="{A0E8BCA2-EFE4-430B-94C0-A82C5150D165}" type="pres">
      <dgm:prSet presAssocID="{61F66C35-047F-4FBC-928E-9A7F727713A3}" presName="Parent2" presStyleLbl="revTx" presStyleIdx="1" presStyleCnt="3">
        <dgm:presLayoutVars>
          <dgm:chMax val="1"/>
          <dgm:chPref val="1"/>
          <dgm:bulletEnabled val="1"/>
        </dgm:presLayoutVars>
      </dgm:prSet>
      <dgm:spPr/>
    </dgm:pt>
    <dgm:pt modelId="{09A7742C-67E0-4DC2-8C6A-585822123B02}" type="pres">
      <dgm:prSet presAssocID="{37CBD34A-177A-4CD7-81FD-D6A0EBECDE9A}" presName="Accent3" presStyleCnt="0"/>
      <dgm:spPr/>
    </dgm:pt>
    <dgm:pt modelId="{325B56DE-CB83-4711-B4C3-35463573F442}" type="pres">
      <dgm:prSet presAssocID="{37CBD34A-177A-4CD7-81FD-D6A0EBECDE9A}" presName="Accent" presStyleLbl="node1" presStyleIdx="2" presStyleCnt="3"/>
      <dgm:spPr/>
    </dgm:pt>
    <dgm:pt modelId="{60F3E70E-3DF7-4BB6-92D8-FC90447E8C6C}" type="pres">
      <dgm:prSet presAssocID="{37CBD34A-177A-4CD7-81FD-D6A0EBECDE9A}" presName="Parent3" presStyleLbl="revTx" presStyleIdx="2" presStyleCnt="3" custScaleX="127440" custScaleY="84915" custLinFactNeighborY="-14010">
        <dgm:presLayoutVars>
          <dgm:chMax val="1"/>
          <dgm:chPref val="1"/>
          <dgm:bulletEnabled val="1"/>
        </dgm:presLayoutVars>
      </dgm:prSet>
      <dgm:spPr/>
    </dgm:pt>
  </dgm:ptLst>
  <dgm:cxnLst>
    <dgm:cxn modelId="{04055C0F-B749-4AC6-AC3F-C46A7316984E}" type="presOf" srcId="{B3D65381-9C68-4F73-8DB3-732B9A45F079}" destId="{DB4F3742-3818-46BA-A6AA-48F28C697371}" srcOrd="0" destOrd="0" presId="urn:microsoft.com/office/officeart/2009/layout/CircleArrowProcess"/>
    <dgm:cxn modelId="{AE08DB18-599F-47C0-973C-AEEDE2FD2DA0}" srcId="{B3D65381-9C68-4F73-8DB3-732B9A45F079}" destId="{35CF9348-C3B8-48C0-99EF-99AB2C5D5E69}" srcOrd="0" destOrd="0" parTransId="{D33B652C-E776-4F25-9F7C-5C8578215D06}" sibTransId="{9429EC01-53A0-4200-915F-312B94E41AEB}"/>
    <dgm:cxn modelId="{7548BB54-BC78-4D2C-8BB2-831D0CAE239F}" srcId="{B3D65381-9C68-4F73-8DB3-732B9A45F079}" destId="{61F66C35-047F-4FBC-928E-9A7F727713A3}" srcOrd="1" destOrd="0" parTransId="{56F17DB1-1DCC-4258-9630-CEDC6BE65F08}" sibTransId="{8CA80848-3CA5-4F74-A293-6FEE7A1A7DE0}"/>
    <dgm:cxn modelId="{F8DB2198-8EA7-476F-BB55-0BE5AD7DEDE9}" type="presOf" srcId="{37CBD34A-177A-4CD7-81FD-D6A0EBECDE9A}" destId="{60F3E70E-3DF7-4BB6-92D8-FC90447E8C6C}" srcOrd="0" destOrd="0" presId="urn:microsoft.com/office/officeart/2009/layout/CircleArrowProcess"/>
    <dgm:cxn modelId="{D77BEAA4-D8A5-4510-944A-D160A316D584}" type="presOf" srcId="{35CF9348-C3B8-48C0-99EF-99AB2C5D5E69}" destId="{FDDE89EB-77B1-4B48-8650-832168575CEB}" srcOrd="0" destOrd="0" presId="urn:microsoft.com/office/officeart/2009/layout/CircleArrowProcess"/>
    <dgm:cxn modelId="{B22E01CA-B257-4154-B576-A97C100B827E}" srcId="{B3D65381-9C68-4F73-8DB3-732B9A45F079}" destId="{37CBD34A-177A-4CD7-81FD-D6A0EBECDE9A}" srcOrd="2" destOrd="0" parTransId="{7750B080-D280-425A-9292-923A896A100E}" sibTransId="{AECF979E-9E21-4969-AD52-1A48609856A2}"/>
    <dgm:cxn modelId="{2325A2DD-D618-4ACD-8C38-374A08E210A8}" type="presOf" srcId="{61F66C35-047F-4FBC-928E-9A7F727713A3}" destId="{A0E8BCA2-EFE4-430B-94C0-A82C5150D165}" srcOrd="0" destOrd="0" presId="urn:microsoft.com/office/officeart/2009/layout/CircleArrowProcess"/>
    <dgm:cxn modelId="{E8F73153-A717-4D06-B9B1-E3D8F061956E}" type="presParOf" srcId="{DB4F3742-3818-46BA-A6AA-48F28C697371}" destId="{309E4F48-39E0-4B2F-9444-CD6A59D1CC98}" srcOrd="0" destOrd="0" presId="urn:microsoft.com/office/officeart/2009/layout/CircleArrowProcess"/>
    <dgm:cxn modelId="{A6FBFF6D-AA67-4559-A085-D340C3C3D1D4}" type="presParOf" srcId="{309E4F48-39E0-4B2F-9444-CD6A59D1CC98}" destId="{059529DB-0C06-4B72-A011-934B97A8196D}" srcOrd="0" destOrd="0" presId="urn:microsoft.com/office/officeart/2009/layout/CircleArrowProcess"/>
    <dgm:cxn modelId="{DF56C51B-54EE-4497-AC0F-06A08F29AF73}" type="presParOf" srcId="{DB4F3742-3818-46BA-A6AA-48F28C697371}" destId="{FDDE89EB-77B1-4B48-8650-832168575CEB}" srcOrd="1" destOrd="0" presId="urn:microsoft.com/office/officeart/2009/layout/CircleArrowProcess"/>
    <dgm:cxn modelId="{7C5CDAC7-0C28-492C-9335-B35B6BEC4D9B}" type="presParOf" srcId="{DB4F3742-3818-46BA-A6AA-48F28C697371}" destId="{11FF74CE-F1E9-47D6-AB6B-E93BA122FD10}" srcOrd="2" destOrd="0" presId="urn:microsoft.com/office/officeart/2009/layout/CircleArrowProcess"/>
    <dgm:cxn modelId="{223A3405-F0E1-4D05-B003-18CAAD461E34}" type="presParOf" srcId="{11FF74CE-F1E9-47D6-AB6B-E93BA122FD10}" destId="{0C8355E0-0DB2-4AAC-8677-D5B6B7F76BF6}" srcOrd="0" destOrd="0" presId="urn:microsoft.com/office/officeart/2009/layout/CircleArrowProcess"/>
    <dgm:cxn modelId="{15DC042D-24E5-4D4A-B93D-708390143357}" type="presParOf" srcId="{DB4F3742-3818-46BA-A6AA-48F28C697371}" destId="{A0E8BCA2-EFE4-430B-94C0-A82C5150D165}" srcOrd="3" destOrd="0" presId="urn:microsoft.com/office/officeart/2009/layout/CircleArrowProcess"/>
    <dgm:cxn modelId="{E5D80E56-7EFF-42FB-A29F-5E6B06EF4854}" type="presParOf" srcId="{DB4F3742-3818-46BA-A6AA-48F28C697371}" destId="{09A7742C-67E0-4DC2-8C6A-585822123B02}" srcOrd="4" destOrd="0" presId="urn:microsoft.com/office/officeart/2009/layout/CircleArrowProcess"/>
    <dgm:cxn modelId="{F91D5A7F-BDAC-4C45-8321-2875EDBAA151}" type="presParOf" srcId="{09A7742C-67E0-4DC2-8C6A-585822123B02}" destId="{325B56DE-CB83-4711-B4C3-35463573F442}" srcOrd="0" destOrd="0" presId="urn:microsoft.com/office/officeart/2009/layout/CircleArrowProcess"/>
    <dgm:cxn modelId="{654854E8-384C-4A45-A1AC-21E88196B8EC}" type="presParOf" srcId="{DB4F3742-3818-46BA-A6AA-48F28C697371}" destId="{60F3E70E-3DF7-4BB6-92D8-FC90447E8C6C}" srcOrd="5" destOrd="0" presId="urn:microsoft.com/office/officeart/2009/layout/CircleArrowProcess"/>
  </dgm:cxnLst>
  <dgm:bg>
    <a:effectLst>
      <a:outerShdw blurRad="50800" dist="38100" dir="16200000" rotWithShape="0">
        <a:prstClr val="black">
          <a:alpha val="40000"/>
        </a:prstClr>
      </a:outerShdw>
    </a:effect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529DB-0C06-4B72-A011-934B97A8196D}">
      <dsp:nvSpPr>
        <dsp:cNvPr id="0" name=""/>
        <dsp:cNvSpPr/>
      </dsp:nvSpPr>
      <dsp:spPr>
        <a:xfrm>
          <a:off x="1453245" y="0"/>
          <a:ext cx="1748204" cy="1748470"/>
        </a:xfrm>
        <a:prstGeom prst="circularArrow">
          <a:avLst>
            <a:gd name="adj1" fmla="val 10980"/>
            <a:gd name="adj2" fmla="val 1142322"/>
            <a:gd name="adj3" fmla="val 4500000"/>
            <a:gd name="adj4" fmla="val 10800000"/>
            <a:gd name="adj5" fmla="val 125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DDE89EB-77B1-4B48-8650-832168575CEB}">
      <dsp:nvSpPr>
        <dsp:cNvPr id="0" name=""/>
        <dsp:cNvSpPr/>
      </dsp:nvSpPr>
      <dsp:spPr>
        <a:xfrm>
          <a:off x="1839656" y="631250"/>
          <a:ext cx="971443" cy="485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dirty="0">
              <a:latin typeface="Calibri" panose="020F0502020204030204" pitchFamily="34" charset="0"/>
              <a:ea typeface="Calibri" panose="020F0502020204030204" pitchFamily="34" charset="0"/>
              <a:cs typeface="Calibri" panose="020F0502020204030204" pitchFamily="34" charset="0"/>
            </a:rPr>
            <a:t>RETE</a:t>
          </a:r>
        </a:p>
        <a:p>
          <a:pPr marL="0" lvl="0" indent="0" algn="ctr" defTabSz="533400">
            <a:lnSpc>
              <a:spcPct val="90000"/>
            </a:lnSpc>
            <a:spcBef>
              <a:spcPct val="0"/>
            </a:spcBef>
            <a:spcAft>
              <a:spcPct val="35000"/>
            </a:spcAft>
            <a:buNone/>
          </a:pPr>
          <a:r>
            <a:rPr lang="it-IT" sz="1200" b="1" kern="1200" dirty="0">
              <a:latin typeface="Calibri" panose="020F0502020204030204" pitchFamily="34" charset="0"/>
              <a:ea typeface="Calibri" panose="020F0502020204030204" pitchFamily="34" charset="0"/>
              <a:cs typeface="Calibri" panose="020F0502020204030204" pitchFamily="34" charset="0"/>
            </a:rPr>
            <a:t>ECOLOGICA</a:t>
          </a:r>
          <a:r>
            <a:rPr lang="it-IT" sz="900" kern="1200" dirty="0">
              <a:latin typeface="Calibri" panose="020F0502020204030204" pitchFamily="34" charset="0"/>
              <a:ea typeface="Calibri" panose="020F0502020204030204" pitchFamily="34" charset="0"/>
              <a:cs typeface="Calibri" panose="020F0502020204030204" pitchFamily="34" charset="0"/>
            </a:rPr>
            <a:t> </a:t>
          </a:r>
          <a:endParaRPr lang="it-IT" sz="900" kern="1200" dirty="0"/>
        </a:p>
      </dsp:txBody>
      <dsp:txXfrm>
        <a:off x="1839656" y="631250"/>
        <a:ext cx="971443" cy="485605"/>
      </dsp:txXfrm>
    </dsp:sp>
    <dsp:sp modelId="{0C8355E0-0DB2-4AAC-8677-D5B6B7F76BF6}">
      <dsp:nvSpPr>
        <dsp:cNvPr id="0" name=""/>
        <dsp:cNvSpPr/>
      </dsp:nvSpPr>
      <dsp:spPr>
        <a:xfrm>
          <a:off x="967688" y="1004625"/>
          <a:ext cx="1748204" cy="1748470"/>
        </a:xfrm>
        <a:prstGeom prst="leftCircularArrow">
          <a:avLst>
            <a:gd name="adj1" fmla="val 10980"/>
            <a:gd name="adj2" fmla="val 1142322"/>
            <a:gd name="adj3" fmla="val 6300000"/>
            <a:gd name="adj4" fmla="val 18900000"/>
            <a:gd name="adj5" fmla="val 125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0E8BCA2-EFE4-430B-94C0-A82C5150D165}">
      <dsp:nvSpPr>
        <dsp:cNvPr id="0" name=""/>
        <dsp:cNvSpPr/>
      </dsp:nvSpPr>
      <dsp:spPr>
        <a:xfrm>
          <a:off x="1356068" y="1641687"/>
          <a:ext cx="971443" cy="485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dirty="0">
              <a:latin typeface="Calibri" panose="020F0502020204030204" pitchFamily="34" charset="0"/>
              <a:ea typeface="Calibri" panose="020F0502020204030204" pitchFamily="34" charset="0"/>
              <a:cs typeface="Calibri" panose="020F0502020204030204" pitchFamily="34" charset="0"/>
            </a:rPr>
            <a:t>RETE</a:t>
          </a:r>
          <a:r>
            <a:rPr lang="it-IT" sz="900" kern="1200" dirty="0">
              <a:latin typeface="Calibri" panose="020F0502020204030204" pitchFamily="34" charset="0"/>
              <a:ea typeface="Calibri" panose="020F0502020204030204" pitchFamily="34" charset="0"/>
              <a:cs typeface="Calibri" panose="020F0502020204030204" pitchFamily="34" charset="0"/>
            </a:rPr>
            <a:t> </a:t>
          </a:r>
          <a:r>
            <a:rPr lang="it-IT" sz="1200" b="1" kern="1200" dirty="0">
              <a:latin typeface="Calibri" panose="020F0502020204030204" pitchFamily="34" charset="0"/>
              <a:ea typeface="Calibri" panose="020F0502020204030204" pitchFamily="34" charset="0"/>
              <a:cs typeface="Calibri" panose="020F0502020204030204" pitchFamily="34" charset="0"/>
            </a:rPr>
            <a:t>VERDE</a:t>
          </a:r>
        </a:p>
      </dsp:txBody>
      <dsp:txXfrm>
        <a:off x="1356068" y="1641687"/>
        <a:ext cx="971443" cy="485605"/>
      </dsp:txXfrm>
    </dsp:sp>
    <dsp:sp modelId="{325B56DE-CB83-4711-B4C3-35463573F442}">
      <dsp:nvSpPr>
        <dsp:cNvPr id="0" name=""/>
        <dsp:cNvSpPr/>
      </dsp:nvSpPr>
      <dsp:spPr>
        <a:xfrm>
          <a:off x="1577671" y="2129472"/>
          <a:ext cx="1501978" cy="1502580"/>
        </a:xfrm>
        <a:prstGeom prst="blockArc">
          <a:avLst>
            <a:gd name="adj1" fmla="val 13500000"/>
            <a:gd name="adj2" fmla="val 10800000"/>
            <a:gd name="adj3" fmla="val 1274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0F3E70E-3DF7-4BB6-92D8-FC90447E8C6C}">
      <dsp:nvSpPr>
        <dsp:cNvPr id="0" name=""/>
        <dsp:cNvSpPr/>
      </dsp:nvSpPr>
      <dsp:spPr>
        <a:xfrm>
          <a:off x="1708672" y="2622171"/>
          <a:ext cx="1238007" cy="412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dirty="0">
              <a:latin typeface="Calibri" panose="020F0502020204030204" pitchFamily="34" charset="0"/>
              <a:ea typeface="Calibri" panose="020F0502020204030204" pitchFamily="34" charset="0"/>
              <a:cs typeface="Calibri" panose="020F0502020204030204" pitchFamily="34" charset="0"/>
            </a:rPr>
            <a:t>RETE</a:t>
          </a:r>
          <a:r>
            <a:rPr lang="it-IT" sz="900" b="1" kern="1200" dirty="0">
              <a:latin typeface="Calibri" panose="020F0502020204030204" pitchFamily="34" charset="0"/>
              <a:ea typeface="Calibri" panose="020F0502020204030204" pitchFamily="34" charset="0"/>
              <a:cs typeface="Calibri" panose="020F0502020204030204" pitchFamily="34" charset="0"/>
            </a:rPr>
            <a:t> </a:t>
          </a:r>
          <a:r>
            <a:rPr lang="it-IT" sz="1200" b="1" kern="1200" spc="-20" baseline="0" dirty="0">
              <a:latin typeface="Calibri" panose="020F0502020204030204" pitchFamily="34" charset="0"/>
              <a:ea typeface="Calibri" panose="020F0502020204030204" pitchFamily="34" charset="0"/>
              <a:cs typeface="Calibri" panose="020F0502020204030204" pitchFamily="34" charset="0"/>
            </a:rPr>
            <a:t>ECOPAESISTICA</a:t>
          </a:r>
          <a:r>
            <a:rPr lang="it-IT" sz="900" b="1" kern="1200" dirty="0">
              <a:latin typeface="Calibri" panose="020F0502020204030204" pitchFamily="34" charset="0"/>
              <a:ea typeface="Calibri" panose="020F0502020204030204" pitchFamily="34" charset="0"/>
              <a:cs typeface="Calibri" panose="020F0502020204030204" pitchFamily="34" charset="0"/>
            </a:rPr>
            <a:t> </a:t>
          </a:r>
          <a:endParaRPr lang="it-IT" sz="900" kern="1200" dirty="0"/>
        </a:p>
      </dsp:txBody>
      <dsp:txXfrm>
        <a:off x="1708672" y="2622171"/>
        <a:ext cx="1238007" cy="412351"/>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1E1C6837-A806-4E69-A4B3-18CBBE779ECB}" type="datetimeFigureOut">
              <a:rPr lang="it-IT" smtClean="0"/>
              <a:pPr/>
              <a:t>03/12/2021</a:t>
            </a:fld>
            <a:endParaRPr lang="it-IT"/>
          </a:p>
        </p:txBody>
      </p:sp>
      <p:sp>
        <p:nvSpPr>
          <p:cNvPr id="4" name="Segnaposto immagine diapositiva 3"/>
          <p:cNvSpPr>
            <a:spLocks noGrp="1" noRot="1" noChangeAspect="1"/>
          </p:cNvSpPr>
          <p:nvPr>
            <p:ph type="sldImg" idx="2"/>
          </p:nvPr>
        </p:nvSpPr>
        <p:spPr>
          <a:xfrm>
            <a:off x="1173163" y="1336675"/>
            <a:ext cx="5213350" cy="3608388"/>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60E524D2-5C51-4036-B169-18C0EF6D917F}" type="slidenum">
              <a:rPr lang="it-IT" smtClean="0"/>
              <a:pPr/>
              <a:t>‹N›</a:t>
            </a:fld>
            <a:endParaRPr lang="it-IT"/>
          </a:p>
        </p:txBody>
      </p:sp>
    </p:spTree>
    <p:extLst>
      <p:ext uri="{BB962C8B-B14F-4D97-AF65-F5344CB8AC3E}">
        <p14:creationId xmlns:p14="http://schemas.microsoft.com/office/powerpoint/2010/main" val="994243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it-IT" sz="4400" b="0" strike="noStrike" spc="-1">
              <a:latin typeface="Arial"/>
            </a:endParaRPr>
          </a:p>
        </p:txBody>
      </p:sp>
      <p:sp>
        <p:nvSpPr>
          <p:cNvPr id="24" name="PlaceHolder 2"/>
          <p:cNvSpPr>
            <a:spLocks noGrp="1"/>
          </p:cNvSpPr>
          <p:nvPr>
            <p:ph type="body"/>
          </p:nvPr>
        </p:nvSpPr>
        <p:spPr>
          <a:xfrm>
            <a:off x="495000" y="1604520"/>
            <a:ext cx="8915040" cy="1896840"/>
          </a:xfrm>
          <a:prstGeom prst="rect">
            <a:avLst/>
          </a:prstGeom>
        </p:spPr>
        <p:txBody>
          <a:bodyPr lIns="0" tIns="0" rIns="0" bIns="0">
            <a:normAutofit/>
          </a:bodyPr>
          <a:lstStyle/>
          <a:p>
            <a:endParaRPr lang="it-IT" sz="3200" b="0" strike="noStrike" spc="-1">
              <a:latin typeface="Arial"/>
            </a:endParaRPr>
          </a:p>
        </p:txBody>
      </p:sp>
      <p:sp>
        <p:nvSpPr>
          <p:cNvPr id="25" name="PlaceHolder 3"/>
          <p:cNvSpPr>
            <a:spLocks noGrp="1"/>
          </p:cNvSpPr>
          <p:nvPr>
            <p:ph type="body"/>
          </p:nvPr>
        </p:nvSpPr>
        <p:spPr>
          <a:xfrm>
            <a:off x="495000" y="3682080"/>
            <a:ext cx="891504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it-IT" sz="4400" b="0" strike="noStrike" spc="-1">
              <a:latin typeface="Arial"/>
            </a:endParaRPr>
          </a:p>
        </p:txBody>
      </p:sp>
      <p:sp>
        <p:nvSpPr>
          <p:cNvPr id="27"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it-IT" sz="3200" b="0" strike="noStrike" spc="-1">
              <a:latin typeface="Arial"/>
            </a:endParaRPr>
          </a:p>
        </p:txBody>
      </p:sp>
      <p:sp>
        <p:nvSpPr>
          <p:cNvPr id="28"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it-IT" sz="3200" b="0" strike="noStrike" spc="-1">
              <a:latin typeface="Arial"/>
            </a:endParaRPr>
          </a:p>
        </p:txBody>
      </p:sp>
      <p:sp>
        <p:nvSpPr>
          <p:cNvPr id="29"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it-IT" sz="3200" b="0" strike="noStrike" spc="-1">
              <a:latin typeface="Arial"/>
            </a:endParaRPr>
          </a:p>
        </p:txBody>
      </p:sp>
      <p:sp>
        <p:nvSpPr>
          <p:cNvPr id="30" name="PlaceHolder 5"/>
          <p:cNvSpPr>
            <a:spLocks noGrp="1"/>
          </p:cNvSpPr>
          <p:nvPr>
            <p:ph type="body"/>
          </p:nvPr>
        </p:nvSpPr>
        <p:spPr>
          <a:xfrm>
            <a:off x="5063040" y="3682080"/>
            <a:ext cx="435024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it-IT" sz="4400" b="0" strike="noStrike" spc="-1">
              <a:latin typeface="Arial"/>
            </a:endParaRPr>
          </a:p>
        </p:txBody>
      </p:sp>
      <p:sp>
        <p:nvSpPr>
          <p:cNvPr id="32" name="PlaceHolder 2"/>
          <p:cNvSpPr>
            <a:spLocks noGrp="1"/>
          </p:cNvSpPr>
          <p:nvPr>
            <p:ph type="body"/>
          </p:nvPr>
        </p:nvSpPr>
        <p:spPr>
          <a:xfrm>
            <a:off x="495000" y="1604520"/>
            <a:ext cx="2870280" cy="1896840"/>
          </a:xfrm>
          <a:prstGeom prst="rect">
            <a:avLst/>
          </a:prstGeom>
        </p:spPr>
        <p:txBody>
          <a:bodyPr lIns="0" tIns="0" rIns="0" bIns="0">
            <a:normAutofit/>
          </a:bodyPr>
          <a:lstStyle/>
          <a:p>
            <a:endParaRPr lang="it-IT" sz="3200" b="0" strike="noStrike" spc="-1">
              <a:latin typeface="Arial"/>
            </a:endParaRPr>
          </a:p>
        </p:txBody>
      </p:sp>
      <p:sp>
        <p:nvSpPr>
          <p:cNvPr id="33" name="PlaceHolder 3"/>
          <p:cNvSpPr>
            <a:spLocks noGrp="1"/>
          </p:cNvSpPr>
          <p:nvPr>
            <p:ph type="body"/>
          </p:nvPr>
        </p:nvSpPr>
        <p:spPr>
          <a:xfrm>
            <a:off x="3509280" y="1604520"/>
            <a:ext cx="2870280" cy="1896840"/>
          </a:xfrm>
          <a:prstGeom prst="rect">
            <a:avLst/>
          </a:prstGeom>
        </p:spPr>
        <p:txBody>
          <a:bodyPr lIns="0" tIns="0" rIns="0" bIns="0">
            <a:normAutofit/>
          </a:bodyPr>
          <a:lstStyle/>
          <a:p>
            <a:endParaRPr lang="it-IT" sz="3200" b="0" strike="noStrike" spc="-1">
              <a:latin typeface="Arial"/>
            </a:endParaRPr>
          </a:p>
        </p:txBody>
      </p:sp>
      <p:sp>
        <p:nvSpPr>
          <p:cNvPr id="34" name="PlaceHolder 4"/>
          <p:cNvSpPr>
            <a:spLocks noGrp="1"/>
          </p:cNvSpPr>
          <p:nvPr>
            <p:ph type="body"/>
          </p:nvPr>
        </p:nvSpPr>
        <p:spPr>
          <a:xfrm>
            <a:off x="6523200" y="1604520"/>
            <a:ext cx="2870280" cy="1896840"/>
          </a:xfrm>
          <a:prstGeom prst="rect">
            <a:avLst/>
          </a:prstGeom>
        </p:spPr>
        <p:txBody>
          <a:bodyPr lIns="0" tIns="0" rIns="0" bIns="0">
            <a:normAutofit/>
          </a:bodyPr>
          <a:lstStyle/>
          <a:p>
            <a:endParaRPr lang="it-IT" sz="3200" b="0" strike="noStrike" spc="-1">
              <a:latin typeface="Arial"/>
            </a:endParaRPr>
          </a:p>
        </p:txBody>
      </p:sp>
      <p:sp>
        <p:nvSpPr>
          <p:cNvPr id="35" name="PlaceHolder 5"/>
          <p:cNvSpPr>
            <a:spLocks noGrp="1"/>
          </p:cNvSpPr>
          <p:nvPr>
            <p:ph type="body"/>
          </p:nvPr>
        </p:nvSpPr>
        <p:spPr>
          <a:xfrm>
            <a:off x="495000" y="3682080"/>
            <a:ext cx="2870280" cy="1896840"/>
          </a:xfrm>
          <a:prstGeom prst="rect">
            <a:avLst/>
          </a:prstGeom>
        </p:spPr>
        <p:txBody>
          <a:bodyPr lIns="0" tIns="0" rIns="0" bIns="0">
            <a:normAutofit/>
          </a:bodyPr>
          <a:lstStyle/>
          <a:p>
            <a:endParaRPr lang="it-IT" sz="3200" b="0" strike="noStrike" spc="-1">
              <a:latin typeface="Arial"/>
            </a:endParaRPr>
          </a:p>
        </p:txBody>
      </p:sp>
      <p:sp>
        <p:nvSpPr>
          <p:cNvPr id="36" name="PlaceHolder 6"/>
          <p:cNvSpPr>
            <a:spLocks noGrp="1"/>
          </p:cNvSpPr>
          <p:nvPr>
            <p:ph type="body"/>
          </p:nvPr>
        </p:nvSpPr>
        <p:spPr>
          <a:xfrm>
            <a:off x="3509280" y="3682080"/>
            <a:ext cx="2870280" cy="1896840"/>
          </a:xfrm>
          <a:prstGeom prst="rect">
            <a:avLst/>
          </a:prstGeom>
        </p:spPr>
        <p:txBody>
          <a:bodyPr lIns="0" tIns="0" rIns="0" bIns="0">
            <a:normAutofit/>
          </a:bodyPr>
          <a:lstStyle/>
          <a:p>
            <a:endParaRPr lang="it-IT" sz="3200" b="0" strike="noStrike" spc="-1">
              <a:latin typeface="Arial"/>
            </a:endParaRPr>
          </a:p>
        </p:txBody>
      </p:sp>
      <p:sp>
        <p:nvSpPr>
          <p:cNvPr id="37" name="PlaceHolder 7"/>
          <p:cNvSpPr>
            <a:spLocks noGrp="1"/>
          </p:cNvSpPr>
          <p:nvPr>
            <p:ph type="body"/>
          </p:nvPr>
        </p:nvSpPr>
        <p:spPr>
          <a:xfrm>
            <a:off x="6523200" y="3682080"/>
            <a:ext cx="287028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it-IT" sz="4400" b="0" strike="noStrike" spc="-1">
              <a:latin typeface="Arial"/>
            </a:endParaRPr>
          </a:p>
        </p:txBody>
      </p:sp>
      <p:sp>
        <p:nvSpPr>
          <p:cNvPr id="3" name="PlaceHolder 2"/>
          <p:cNvSpPr>
            <a:spLocks noGrp="1"/>
          </p:cNvSpPr>
          <p:nvPr>
            <p:ph type="subTitle"/>
          </p:nvPr>
        </p:nvSpPr>
        <p:spPr>
          <a:xfrm>
            <a:off x="495000" y="1604520"/>
            <a:ext cx="8915040" cy="397728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it-IT" sz="4400" b="0" strike="noStrike" spc="-1">
              <a:latin typeface="Arial"/>
            </a:endParaRPr>
          </a:p>
        </p:txBody>
      </p:sp>
      <p:sp>
        <p:nvSpPr>
          <p:cNvPr id="5" name="PlaceHolder 2"/>
          <p:cNvSpPr>
            <a:spLocks noGrp="1"/>
          </p:cNvSpPr>
          <p:nvPr>
            <p:ph type="body"/>
          </p:nvPr>
        </p:nvSpPr>
        <p:spPr>
          <a:xfrm>
            <a:off x="495000" y="1604520"/>
            <a:ext cx="8915040" cy="39772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it-IT" sz="4400" b="0" strike="noStrike" spc="-1">
              <a:latin typeface="Arial"/>
            </a:endParaRPr>
          </a:p>
        </p:txBody>
      </p:sp>
      <p:sp>
        <p:nvSpPr>
          <p:cNvPr id="7" name="PlaceHolder 2"/>
          <p:cNvSpPr>
            <a:spLocks noGrp="1"/>
          </p:cNvSpPr>
          <p:nvPr>
            <p:ph type="body"/>
          </p:nvPr>
        </p:nvSpPr>
        <p:spPr>
          <a:xfrm>
            <a:off x="495000" y="1604520"/>
            <a:ext cx="4350240" cy="3977280"/>
          </a:xfrm>
          <a:prstGeom prst="rect">
            <a:avLst/>
          </a:prstGeom>
        </p:spPr>
        <p:txBody>
          <a:bodyPr lIns="0" tIns="0" rIns="0" bIns="0">
            <a:normAutofit/>
          </a:bodyPr>
          <a:lstStyle/>
          <a:p>
            <a:endParaRPr lang="it-IT" sz="3200" b="0" strike="noStrike" spc="-1">
              <a:latin typeface="Arial"/>
            </a:endParaRPr>
          </a:p>
        </p:txBody>
      </p:sp>
      <p:sp>
        <p:nvSpPr>
          <p:cNvPr id="8" name="PlaceHolder 3"/>
          <p:cNvSpPr>
            <a:spLocks noGrp="1"/>
          </p:cNvSpPr>
          <p:nvPr>
            <p:ph type="body"/>
          </p:nvPr>
        </p:nvSpPr>
        <p:spPr>
          <a:xfrm>
            <a:off x="5063040" y="1604520"/>
            <a:ext cx="4350240" cy="39772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it-IT"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95000" y="273600"/>
            <a:ext cx="8915040" cy="530784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it-IT" sz="4400" b="0" strike="noStrike" spc="-1">
              <a:latin typeface="Arial"/>
            </a:endParaRPr>
          </a:p>
        </p:txBody>
      </p:sp>
      <p:sp>
        <p:nvSpPr>
          <p:cNvPr id="12"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it-IT" sz="3200" b="0" strike="noStrike" spc="-1">
              <a:latin typeface="Arial"/>
            </a:endParaRPr>
          </a:p>
        </p:txBody>
      </p:sp>
      <p:sp>
        <p:nvSpPr>
          <p:cNvPr id="13" name="PlaceHolder 3"/>
          <p:cNvSpPr>
            <a:spLocks noGrp="1"/>
          </p:cNvSpPr>
          <p:nvPr>
            <p:ph type="body"/>
          </p:nvPr>
        </p:nvSpPr>
        <p:spPr>
          <a:xfrm>
            <a:off x="5063040" y="1604520"/>
            <a:ext cx="4350240" cy="3977280"/>
          </a:xfrm>
          <a:prstGeom prst="rect">
            <a:avLst/>
          </a:prstGeom>
        </p:spPr>
        <p:txBody>
          <a:bodyPr lIns="0" tIns="0" rIns="0" bIns="0">
            <a:normAutofit/>
          </a:bodyPr>
          <a:lstStyle/>
          <a:p>
            <a:endParaRPr lang="it-IT" sz="3200" b="0" strike="noStrike" spc="-1">
              <a:latin typeface="Arial"/>
            </a:endParaRPr>
          </a:p>
        </p:txBody>
      </p:sp>
      <p:sp>
        <p:nvSpPr>
          <p:cNvPr id="14"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it-IT" sz="4400" b="0" strike="noStrike" spc="-1">
              <a:latin typeface="Arial"/>
            </a:endParaRPr>
          </a:p>
        </p:txBody>
      </p:sp>
      <p:sp>
        <p:nvSpPr>
          <p:cNvPr id="16" name="PlaceHolder 2"/>
          <p:cNvSpPr>
            <a:spLocks noGrp="1"/>
          </p:cNvSpPr>
          <p:nvPr>
            <p:ph type="body"/>
          </p:nvPr>
        </p:nvSpPr>
        <p:spPr>
          <a:xfrm>
            <a:off x="495000" y="1604520"/>
            <a:ext cx="4350240" cy="3977280"/>
          </a:xfrm>
          <a:prstGeom prst="rect">
            <a:avLst/>
          </a:prstGeom>
        </p:spPr>
        <p:txBody>
          <a:bodyPr lIns="0" tIns="0" rIns="0" bIns="0">
            <a:normAutofit/>
          </a:bodyPr>
          <a:lstStyle/>
          <a:p>
            <a:endParaRPr lang="it-IT" sz="3200" b="0" strike="noStrike" spc="-1">
              <a:latin typeface="Arial"/>
            </a:endParaRPr>
          </a:p>
        </p:txBody>
      </p:sp>
      <p:sp>
        <p:nvSpPr>
          <p:cNvPr id="17"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it-IT" sz="3200" b="0" strike="noStrike" spc="-1">
              <a:latin typeface="Arial"/>
            </a:endParaRPr>
          </a:p>
        </p:txBody>
      </p:sp>
      <p:sp>
        <p:nvSpPr>
          <p:cNvPr id="18" name="PlaceHolder 4"/>
          <p:cNvSpPr>
            <a:spLocks noGrp="1"/>
          </p:cNvSpPr>
          <p:nvPr>
            <p:ph type="body"/>
          </p:nvPr>
        </p:nvSpPr>
        <p:spPr>
          <a:xfrm>
            <a:off x="5063040" y="3682080"/>
            <a:ext cx="435024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it-IT" sz="4400" b="0" strike="noStrike" spc="-1">
              <a:latin typeface="Arial"/>
            </a:endParaRPr>
          </a:p>
        </p:txBody>
      </p:sp>
      <p:sp>
        <p:nvSpPr>
          <p:cNvPr id="20"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it-IT" sz="3200" b="0" strike="noStrike" spc="-1">
              <a:latin typeface="Arial"/>
            </a:endParaRPr>
          </a:p>
        </p:txBody>
      </p:sp>
      <p:sp>
        <p:nvSpPr>
          <p:cNvPr id="21"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it-IT" sz="3200" b="0" strike="noStrike" spc="-1">
              <a:latin typeface="Arial"/>
            </a:endParaRPr>
          </a:p>
        </p:txBody>
      </p:sp>
      <p:sp>
        <p:nvSpPr>
          <p:cNvPr id="22" name="PlaceHolder 4"/>
          <p:cNvSpPr>
            <a:spLocks noGrp="1"/>
          </p:cNvSpPr>
          <p:nvPr>
            <p:ph type="body"/>
          </p:nvPr>
        </p:nvSpPr>
        <p:spPr>
          <a:xfrm>
            <a:off x="495000" y="3682080"/>
            <a:ext cx="891504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9800"/>
            </a:gs>
            <a:gs pos="100000">
              <a:srgbClr val="F47101"/>
            </a:gs>
          </a:gsLst>
          <a:lin ang="10800000"/>
        </a:gra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r>
              <a:rPr lang="it-IT" sz="4400" b="0" strike="noStrike" spc="-1">
                <a:latin typeface="Arial"/>
              </a:rPr>
              <a:t>Fai clic per modificare il formato del testo del titolo</a:t>
            </a:r>
          </a:p>
        </p:txBody>
      </p:sp>
      <p:sp>
        <p:nvSpPr>
          <p:cNvPr id="3" name="PlaceHolder 2"/>
          <p:cNvSpPr>
            <a:spLocks noGrp="1"/>
          </p:cNvSpPr>
          <p:nvPr>
            <p:ph type="body"/>
          </p:nvPr>
        </p:nvSpPr>
        <p:spPr>
          <a:xfrm>
            <a:off x="495000" y="1604520"/>
            <a:ext cx="89150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3200" b="0" strike="noStrike" spc="-1">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800" b="0" strike="noStrike" spc="-1">
                <a:latin typeface="Arial"/>
              </a:rPr>
              <a:t>Secondo livello struttura</a:t>
            </a:r>
          </a:p>
          <a:p>
            <a:pPr marL="1296000" lvl="2" indent="-288000">
              <a:spcBef>
                <a:spcPts val="850"/>
              </a:spcBef>
              <a:buClr>
                <a:srgbClr val="000000"/>
              </a:buClr>
              <a:buSzPct val="45000"/>
              <a:buFont typeface="Wingdings" charset="2"/>
              <a:buChar char=""/>
            </a:pPr>
            <a:r>
              <a:rPr lang="it-IT" sz="2400" b="0" strike="noStrike" spc="-1">
                <a:latin typeface="Arial"/>
              </a:rPr>
              <a:t>Terzo livello struttura</a:t>
            </a:r>
          </a:p>
          <a:p>
            <a:pPr marL="1728000" lvl="3" indent="-216000">
              <a:spcBef>
                <a:spcPts val="567"/>
              </a:spcBef>
              <a:buClr>
                <a:srgbClr val="000000"/>
              </a:buClr>
              <a:buSzPct val="75000"/>
              <a:buFont typeface="Symbol" charset="2"/>
              <a:buChar char=""/>
            </a:pPr>
            <a:r>
              <a:rPr lang="it-IT" sz="2000" b="0" strike="noStrike" spc="-1">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provincia.mantova.it/context_docs.jsp?ID_LINK=1338&amp;area=8&amp;page=1&amp;id_context=12422"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bosettiegatti.com/info/norme/statali/1933_1775.ht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1"/>
          <p:cNvPicPr/>
          <p:nvPr/>
        </p:nvPicPr>
        <p:blipFill>
          <a:blip r:embed="rId2" cstate="print"/>
          <a:stretch/>
        </p:blipFill>
        <p:spPr>
          <a:xfrm>
            <a:off x="0" y="627840"/>
            <a:ext cx="9905400" cy="6230160"/>
          </a:xfrm>
          <a:prstGeom prst="rect">
            <a:avLst/>
          </a:prstGeom>
          <a:ln w="9360">
            <a:noFill/>
          </a:ln>
        </p:spPr>
      </p:pic>
      <p:pic>
        <p:nvPicPr>
          <p:cNvPr id="43" name="Picture 3"/>
          <p:cNvPicPr/>
          <p:nvPr/>
        </p:nvPicPr>
        <p:blipFill>
          <a:blip r:embed="rId3" cstate="print"/>
          <a:stretch/>
        </p:blipFill>
        <p:spPr>
          <a:xfrm>
            <a:off x="8840880" y="15840"/>
            <a:ext cx="956520" cy="610560"/>
          </a:xfrm>
          <a:prstGeom prst="rect">
            <a:avLst/>
          </a:prstGeom>
          <a:ln w="9360">
            <a:noFill/>
          </a:ln>
        </p:spPr>
      </p:pic>
      <p:sp>
        <p:nvSpPr>
          <p:cNvPr id="44" name="CustomShape 1"/>
          <p:cNvSpPr/>
          <p:nvPr/>
        </p:nvSpPr>
        <p:spPr>
          <a:xfrm>
            <a:off x="22320" y="736560"/>
            <a:ext cx="9883080" cy="1014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it-IT" sz="1800" b="0" strike="noStrike" spc="-1" dirty="0">
              <a:latin typeface="Arial"/>
            </a:endParaRPr>
          </a:p>
          <a:p>
            <a:pPr algn="ctr">
              <a:lnSpc>
                <a:spcPct val="100000"/>
              </a:lnSpc>
              <a:spcBef>
                <a:spcPts val="799"/>
              </a:spcBef>
            </a:pPr>
            <a:endParaRPr lang="it-IT" sz="1800" b="0" strike="noStrike" spc="-1" dirty="0">
              <a:latin typeface="Arial"/>
            </a:endParaRPr>
          </a:p>
          <a:p>
            <a:pPr algn="ctr">
              <a:lnSpc>
                <a:spcPct val="100000"/>
              </a:lnSpc>
            </a:pPr>
            <a:endParaRPr lang="it-IT" sz="1800" b="0" strike="noStrike" spc="-1" dirty="0">
              <a:latin typeface="Arial"/>
            </a:endParaRPr>
          </a:p>
        </p:txBody>
      </p:sp>
      <p:sp>
        <p:nvSpPr>
          <p:cNvPr id="45" name="CustomShape 2"/>
          <p:cNvSpPr/>
          <p:nvPr/>
        </p:nvSpPr>
        <p:spPr>
          <a:xfrm>
            <a:off x="111967" y="0"/>
            <a:ext cx="8709840" cy="648512"/>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spAutoFit/>
          </a:bodyPr>
          <a:lstStyle/>
          <a:p>
            <a:pPr algn="ctr">
              <a:lnSpc>
                <a:spcPct val="100000"/>
              </a:lnSpc>
            </a:pPr>
            <a:r>
              <a:rPr lang="it-IT" sz="3600" b="0" strike="noStrike" spc="-1" dirty="0">
                <a:solidFill>
                  <a:srgbClr val="FFFFFF"/>
                </a:solidFill>
                <a:latin typeface="Calibri"/>
                <a:ea typeface="Calibri"/>
              </a:rPr>
              <a:t>provincia di </a:t>
            </a:r>
            <a:r>
              <a:rPr lang="it-IT" sz="3600" b="0" strike="noStrike" spc="-1" dirty="0" err="1">
                <a:solidFill>
                  <a:srgbClr val="FFFFFF"/>
                </a:solidFill>
                <a:latin typeface="Calibri"/>
                <a:ea typeface="Calibri"/>
              </a:rPr>
              <a:t>mantova</a:t>
            </a:r>
            <a:endParaRPr lang="it-IT" sz="3600" b="1" spc="-1" dirty="0">
              <a:solidFill>
                <a:schemeClr val="bg1"/>
              </a:solidFill>
            </a:endParaRPr>
          </a:p>
        </p:txBody>
      </p:sp>
      <p:sp>
        <p:nvSpPr>
          <p:cNvPr id="2" name="CasellaDiTesto 1"/>
          <p:cNvSpPr txBox="1"/>
          <p:nvPr/>
        </p:nvSpPr>
        <p:spPr>
          <a:xfrm>
            <a:off x="0" y="816085"/>
            <a:ext cx="9923688" cy="4198009"/>
          </a:xfrm>
          <a:prstGeom prst="rect">
            <a:avLst/>
          </a:prstGeom>
          <a:noFill/>
        </p:spPr>
        <p:txBody>
          <a:bodyPr wrap="square" rtlCol="0">
            <a:spAutoFit/>
          </a:bodyPr>
          <a:lstStyle/>
          <a:p>
            <a:pPr algn="ctr"/>
            <a:endParaRPr lang="it-IT" sz="1600" b="1" i="1" cap="all" dirty="0">
              <a:solidFill>
                <a:srgbClr val="C00000"/>
              </a:solidFill>
              <a:latin typeface="Calibri" pitchFamily="34" charset="0"/>
              <a:cs typeface="Calibri" pitchFamily="34" charset="0"/>
            </a:endParaRPr>
          </a:p>
          <a:p>
            <a:pPr algn="ctr"/>
            <a:r>
              <a:rPr lang="it-IT" sz="2800" b="1" i="1" cap="all" dirty="0">
                <a:solidFill>
                  <a:srgbClr val="C00000"/>
                </a:solidFill>
                <a:latin typeface="Calibri" pitchFamily="34" charset="0"/>
                <a:cs typeface="Calibri" pitchFamily="34" charset="0"/>
              </a:rPr>
              <a:t>CORSO DI DEONTOLOGIA PROFESSIONALE</a:t>
            </a:r>
          </a:p>
          <a:p>
            <a:pPr algn="ctr"/>
            <a:r>
              <a:rPr lang="it-IT" sz="2000" b="1" i="1" dirty="0">
                <a:solidFill>
                  <a:srgbClr val="C00000"/>
                </a:solidFill>
                <a:latin typeface="Calibri" pitchFamily="34" charset="0"/>
                <a:cs typeface="Calibri" pitchFamily="34" charset="0"/>
              </a:rPr>
              <a:t>Ordine Architetti Mantova</a:t>
            </a:r>
            <a:endParaRPr lang="it-IT" sz="2000" i="1" dirty="0">
              <a:solidFill>
                <a:srgbClr val="C00000"/>
              </a:solidFill>
              <a:latin typeface="Calibri" pitchFamily="34" charset="0"/>
              <a:cs typeface="Calibri" pitchFamily="34" charset="0"/>
            </a:endParaRPr>
          </a:p>
          <a:p>
            <a:pPr algn="ctr"/>
            <a:r>
              <a:rPr lang="it-IT" sz="2000" b="1" i="1" cap="all" dirty="0">
                <a:solidFill>
                  <a:srgbClr val="C00000"/>
                </a:solidFill>
              </a:rPr>
              <a:t>3 dicembre 2021</a:t>
            </a:r>
          </a:p>
          <a:p>
            <a:endParaRPr lang="it-IT" dirty="0"/>
          </a:p>
          <a:p>
            <a:pPr marL="108000">
              <a:lnSpc>
                <a:spcPct val="120000"/>
              </a:lnSpc>
              <a:spcAft>
                <a:spcPts val="600"/>
              </a:spcAft>
            </a:pPr>
            <a:endParaRPr lang="it-IT" sz="2000" dirty="0">
              <a:solidFill>
                <a:srgbClr val="002060"/>
              </a:solidFill>
            </a:endParaRPr>
          </a:p>
          <a:p>
            <a:pPr marL="108000">
              <a:lnSpc>
                <a:spcPct val="120000"/>
              </a:lnSpc>
              <a:spcAft>
                <a:spcPts val="600"/>
              </a:spcAft>
            </a:pPr>
            <a:endParaRPr lang="it-IT" sz="2000" dirty="0">
              <a:solidFill>
                <a:srgbClr val="00206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1" normalizeH="0" baseline="0" noProof="0" dirty="0">
                <a:ln>
                  <a:noFill/>
                </a:ln>
                <a:solidFill>
                  <a:srgbClr val="C00000"/>
                </a:solidFill>
                <a:effectLst/>
                <a:uLnTx/>
                <a:uFillTx/>
                <a:latin typeface="Calibri" pitchFamily="34" charset="0"/>
                <a:ea typeface="Calibri"/>
                <a:cs typeface="Calibri" pitchFamily="34" charset="0"/>
              </a:rPr>
              <a:t>Adeguamento PTCP al PTR integrato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1" normalizeH="0" baseline="0" noProof="0" dirty="0">
                <a:ln>
                  <a:noFill/>
                </a:ln>
                <a:solidFill>
                  <a:srgbClr val="C00000"/>
                </a:solidFill>
                <a:effectLst/>
                <a:uLnTx/>
                <a:uFillTx/>
                <a:latin typeface="Calibri" pitchFamily="34" charset="0"/>
                <a:ea typeface="Calibri"/>
                <a:cs typeface="Calibri" pitchFamily="34" charset="0"/>
              </a:rPr>
              <a:t>ai sensi della LR 31/2014 sul consumo di suolo</a:t>
            </a:r>
            <a:endParaRPr kumimoji="0" lang="it-IT" sz="2800" b="1" i="0" u="none" strike="noStrike" kern="1200" cap="none" spc="-1" normalizeH="0" baseline="0" noProof="0" dirty="0">
              <a:ln>
                <a:noFill/>
              </a:ln>
              <a:solidFill>
                <a:srgbClr val="C00000"/>
              </a:solidFill>
              <a:effectLst/>
              <a:uLnTx/>
              <a:uFillTx/>
              <a:latin typeface="Calibri" pitchFamily="34" charset="0"/>
              <a:ea typeface="DejaVu Sans"/>
              <a:cs typeface="Calibri" pitchFamily="34" charset="0"/>
            </a:endParaRPr>
          </a:p>
          <a:p>
            <a:pPr marL="108000">
              <a:lnSpc>
                <a:spcPct val="120000"/>
              </a:lnSpc>
              <a:spcAft>
                <a:spcPts val="600"/>
              </a:spcAft>
            </a:pPr>
            <a:endParaRPr lang="it-IT" sz="2000" dirty="0">
              <a:solidFill>
                <a:srgbClr val="002060"/>
              </a:solidFill>
            </a:endParaRPr>
          </a:p>
          <a:p>
            <a:pPr marL="108000">
              <a:lnSpc>
                <a:spcPct val="120000"/>
              </a:lnSpc>
              <a:spcAft>
                <a:spcPts val="600"/>
              </a:spcAft>
            </a:pPr>
            <a:r>
              <a:rPr lang="it-IT" sz="2000" dirty="0">
                <a:solidFill>
                  <a:srgbClr val="002060"/>
                </a:solidFill>
              </a:rPr>
              <a:t>SINTESI DEL PERCORSO DI ADEGUAMENTO E DEI CONTENUTI DEL PTCP</a:t>
            </a:r>
          </a:p>
        </p:txBody>
      </p:sp>
    </p:spTree>
    <p:extLst>
      <p:ext uri="{BB962C8B-B14F-4D97-AF65-F5344CB8AC3E}">
        <p14:creationId xmlns:p14="http://schemas.microsoft.com/office/powerpoint/2010/main" val="2370716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1"/>
          <p:cNvPicPr/>
          <p:nvPr/>
        </p:nvPicPr>
        <p:blipFill>
          <a:blip r:embed="rId2" cstate="print"/>
          <a:stretch/>
        </p:blipFill>
        <p:spPr>
          <a:xfrm>
            <a:off x="0" y="627840"/>
            <a:ext cx="9905400" cy="6230160"/>
          </a:xfrm>
          <a:prstGeom prst="rect">
            <a:avLst/>
          </a:prstGeom>
          <a:ln w="9360">
            <a:noFill/>
          </a:ln>
        </p:spPr>
      </p:pic>
      <p:pic>
        <p:nvPicPr>
          <p:cNvPr id="43" name="Picture 3"/>
          <p:cNvPicPr/>
          <p:nvPr/>
        </p:nvPicPr>
        <p:blipFill>
          <a:blip r:embed="rId3" cstate="print"/>
          <a:stretch/>
        </p:blipFill>
        <p:spPr>
          <a:xfrm>
            <a:off x="8840880" y="15840"/>
            <a:ext cx="956520" cy="610560"/>
          </a:xfrm>
          <a:prstGeom prst="rect">
            <a:avLst/>
          </a:prstGeom>
          <a:ln w="9360">
            <a:noFill/>
          </a:ln>
        </p:spPr>
      </p:pic>
      <p:sp>
        <p:nvSpPr>
          <p:cNvPr id="44" name="CustomShape 1"/>
          <p:cNvSpPr/>
          <p:nvPr/>
        </p:nvSpPr>
        <p:spPr>
          <a:xfrm>
            <a:off x="22320" y="736560"/>
            <a:ext cx="9883080" cy="1014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it-IT" sz="1800" b="0" strike="noStrike" spc="-1" dirty="0">
              <a:latin typeface="Arial"/>
            </a:endParaRPr>
          </a:p>
          <a:p>
            <a:pPr algn="ctr">
              <a:lnSpc>
                <a:spcPct val="100000"/>
              </a:lnSpc>
              <a:spcBef>
                <a:spcPts val="799"/>
              </a:spcBef>
            </a:pPr>
            <a:endParaRPr lang="it-IT" sz="1800" b="0" strike="noStrike" spc="-1" dirty="0">
              <a:latin typeface="Arial"/>
            </a:endParaRPr>
          </a:p>
          <a:p>
            <a:pPr algn="ctr">
              <a:lnSpc>
                <a:spcPct val="100000"/>
              </a:lnSpc>
            </a:pPr>
            <a:endParaRPr lang="it-IT" sz="1800" b="0" strike="noStrike" spc="-1" dirty="0">
              <a:latin typeface="Arial"/>
            </a:endParaRPr>
          </a:p>
        </p:txBody>
      </p:sp>
      <p:sp>
        <p:nvSpPr>
          <p:cNvPr id="45" name="CustomShape 2"/>
          <p:cNvSpPr/>
          <p:nvPr/>
        </p:nvSpPr>
        <p:spPr>
          <a:xfrm>
            <a:off x="111967" y="0"/>
            <a:ext cx="8709840" cy="648512"/>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spAutoFit/>
          </a:bodyPr>
          <a:lstStyle/>
          <a:p>
            <a:pPr algn="ctr">
              <a:lnSpc>
                <a:spcPct val="100000"/>
              </a:lnSpc>
            </a:pPr>
            <a:r>
              <a:rPr lang="it-IT" sz="3600" b="0" strike="noStrike" spc="-1" dirty="0">
                <a:solidFill>
                  <a:srgbClr val="FFFFFF"/>
                </a:solidFill>
                <a:latin typeface="Calibri"/>
                <a:ea typeface="Calibri"/>
              </a:rPr>
              <a:t>provincia di </a:t>
            </a:r>
            <a:r>
              <a:rPr lang="it-IT" sz="3600" b="0" strike="noStrike" spc="-1" dirty="0" err="1">
                <a:solidFill>
                  <a:srgbClr val="FFFFFF"/>
                </a:solidFill>
                <a:latin typeface="Calibri"/>
                <a:ea typeface="Calibri"/>
              </a:rPr>
              <a:t>mantova</a:t>
            </a:r>
            <a:endParaRPr lang="it-IT" sz="3600" b="1" spc="-1" dirty="0">
              <a:solidFill>
                <a:schemeClr val="bg1"/>
              </a:solidFill>
            </a:endParaRPr>
          </a:p>
        </p:txBody>
      </p:sp>
      <p:sp>
        <p:nvSpPr>
          <p:cNvPr id="2" name="CasellaDiTesto 1"/>
          <p:cNvSpPr txBox="1"/>
          <p:nvPr/>
        </p:nvSpPr>
        <p:spPr>
          <a:xfrm>
            <a:off x="111967" y="816085"/>
            <a:ext cx="9685434" cy="5770811"/>
          </a:xfrm>
          <a:prstGeom prst="rect">
            <a:avLst/>
          </a:prstGeom>
          <a:noFill/>
        </p:spPr>
        <p:txBody>
          <a:bodyPr wrap="square" rtlCol="0">
            <a:spAutoFit/>
          </a:bodyPr>
          <a:lstStyle/>
          <a:p>
            <a:pPr>
              <a:spcAft>
                <a:spcPts val="1200"/>
              </a:spcAft>
            </a:pPr>
            <a:r>
              <a:rPr lang="it-IT" sz="2400" dirty="0">
                <a:solidFill>
                  <a:srgbClr val="C00000"/>
                </a:solidFill>
              </a:rPr>
              <a:t>Breve sintesi dei contenuti del PTCP adeguato ….</a:t>
            </a:r>
          </a:p>
          <a:p>
            <a:pPr marL="288000" indent="-288000">
              <a:spcAft>
                <a:spcPts val="600"/>
              </a:spcAft>
            </a:pPr>
            <a:r>
              <a:rPr lang="it-IT" sz="2000" b="1" dirty="0">
                <a:solidFill>
                  <a:srgbClr val="002060"/>
                </a:solidFill>
              </a:rPr>
              <a:t>3. </a:t>
            </a:r>
            <a:r>
              <a:rPr lang="it-IT" sz="2000" b="1" i="1" dirty="0">
                <a:solidFill>
                  <a:srgbClr val="002060"/>
                </a:solidFill>
              </a:rPr>
              <a:t>Aggiornamento del quadro infrastrutturale strategico del sistema della mobilità e dei trasporti. </a:t>
            </a:r>
          </a:p>
          <a:p>
            <a:pPr>
              <a:spcAft>
                <a:spcPts val="600"/>
              </a:spcAft>
            </a:pPr>
            <a:r>
              <a:rPr lang="it-IT" sz="2000" dirty="0">
                <a:solidFill>
                  <a:srgbClr val="002060"/>
                </a:solidFill>
              </a:rPr>
              <a:t>Il quadro strategico del sistema di mobilità e trasporti provinciale è stato attualizzato a partire dalla verifica delle previsioni contenute negli strumenti programmatori e pianificatori vigenti ed ottimizzato attraverso il confronto interno. </a:t>
            </a:r>
          </a:p>
          <a:p>
            <a:pPr>
              <a:spcAft>
                <a:spcPts val="600"/>
              </a:spcAft>
            </a:pPr>
            <a:r>
              <a:rPr lang="it-IT" sz="2000" dirty="0">
                <a:solidFill>
                  <a:srgbClr val="002060"/>
                </a:solidFill>
              </a:rPr>
              <a:t>Le attività svolte sono le seguenti: </a:t>
            </a:r>
          </a:p>
          <a:p>
            <a:pPr marL="342900" indent="-342900">
              <a:spcAft>
                <a:spcPts val="600"/>
              </a:spcAft>
              <a:buFontTx/>
              <a:buChar char="-"/>
            </a:pPr>
            <a:r>
              <a:rPr lang="it-IT" sz="2000" dirty="0">
                <a:solidFill>
                  <a:srgbClr val="002060"/>
                </a:solidFill>
              </a:rPr>
              <a:t>ricognizione delle previsioni contenute negli strumenti programmatori e pianificatori sovraordinati (nazionali e regionali), extra-provinciali e provinciali attualmente vigenti, aggiornamento ed aggiornamento delle progettualità viarie, ferroviarie, fluviali e ciclabili e dei nodi intermodali di interesse sovralocale, </a:t>
            </a:r>
          </a:p>
          <a:p>
            <a:pPr marL="342900" indent="-342900">
              <a:spcAft>
                <a:spcPts val="600"/>
              </a:spcAft>
              <a:buFontTx/>
              <a:buChar char="-"/>
            </a:pPr>
            <a:r>
              <a:rPr lang="it-IT" sz="2000" dirty="0">
                <a:solidFill>
                  <a:srgbClr val="002060"/>
                </a:solidFill>
              </a:rPr>
              <a:t>valorizzazione delle infrastrutture ritenute effettivamente strategiche, </a:t>
            </a:r>
          </a:p>
          <a:p>
            <a:pPr marL="342900" indent="-342900">
              <a:spcAft>
                <a:spcPts val="600"/>
              </a:spcAft>
              <a:buFontTx/>
              <a:buChar char="-"/>
            </a:pPr>
            <a:r>
              <a:rPr lang="it-IT" sz="2000" dirty="0">
                <a:solidFill>
                  <a:srgbClr val="002060"/>
                </a:solidFill>
              </a:rPr>
              <a:t>revisione degli obiettivi strategici, generali e specifici relativi al sistema della mobilità e trasporti, </a:t>
            </a:r>
          </a:p>
          <a:p>
            <a:pPr marL="342900" indent="-342900">
              <a:spcAft>
                <a:spcPts val="600"/>
              </a:spcAft>
              <a:buFontTx/>
              <a:buChar char="-"/>
            </a:pPr>
            <a:r>
              <a:rPr lang="it-IT" sz="2000" dirty="0">
                <a:solidFill>
                  <a:srgbClr val="002060"/>
                </a:solidFill>
              </a:rPr>
              <a:t>individuazione dei progetti strategici e fondamentali per il territorio provinciale. </a:t>
            </a:r>
          </a:p>
          <a:p>
            <a:pPr>
              <a:spcAft>
                <a:spcPts val="600"/>
              </a:spcAft>
            </a:pPr>
            <a:r>
              <a:rPr kumimoji="0" lang="it-IT" sz="2000" b="0" i="0" u="sng" strike="noStrike" kern="1200" cap="none" spc="0" normalizeH="0" baseline="0" noProof="0" dirty="0">
                <a:ln>
                  <a:noFill/>
                </a:ln>
                <a:solidFill>
                  <a:srgbClr val="002060"/>
                </a:solidFill>
                <a:effectLst/>
                <a:uLnTx/>
                <a:uFillTx/>
                <a:latin typeface="Arial"/>
                <a:ea typeface="DejaVu Sans"/>
                <a:cs typeface="DejaVu Sans"/>
              </a:rPr>
              <a:t>Questo si traduce in modifiche </a:t>
            </a:r>
            <a:r>
              <a:rPr lang="it-IT" sz="2000" u="sng" dirty="0">
                <a:solidFill>
                  <a:srgbClr val="002060"/>
                </a:solidFill>
                <a:latin typeface="Arial"/>
                <a:ea typeface="DejaVu Sans"/>
                <a:cs typeface="DejaVu Sans"/>
              </a:rPr>
              <a:t>cartografiche e n</a:t>
            </a:r>
            <a:r>
              <a:rPr kumimoji="0" lang="it-IT" sz="2000" b="0" i="0" u="sng" strike="noStrike" kern="1200" cap="none" spc="0" normalizeH="0" baseline="0" noProof="0" dirty="0" err="1">
                <a:ln>
                  <a:noFill/>
                </a:ln>
                <a:solidFill>
                  <a:srgbClr val="002060"/>
                </a:solidFill>
                <a:effectLst/>
                <a:uLnTx/>
                <a:uFillTx/>
                <a:latin typeface="Arial"/>
                <a:ea typeface="DejaVu Sans"/>
                <a:cs typeface="DejaVu Sans"/>
              </a:rPr>
              <a:t>ormative</a:t>
            </a:r>
            <a:r>
              <a:rPr kumimoji="0" lang="it-IT" sz="2000" b="0" i="0" u="sng" strike="noStrike" kern="1200" cap="none" spc="0" normalizeH="0" baseline="0" noProof="0" dirty="0">
                <a:ln>
                  <a:noFill/>
                </a:ln>
                <a:solidFill>
                  <a:srgbClr val="002060"/>
                </a:solidFill>
                <a:effectLst/>
                <a:uLnTx/>
                <a:uFillTx/>
                <a:latin typeface="Arial"/>
                <a:ea typeface="DejaVu Sans"/>
                <a:cs typeface="DejaVu Sans"/>
              </a:rPr>
              <a:t> del PTCP</a:t>
            </a:r>
          </a:p>
        </p:txBody>
      </p:sp>
    </p:spTree>
    <p:extLst>
      <p:ext uri="{BB962C8B-B14F-4D97-AF65-F5344CB8AC3E}">
        <p14:creationId xmlns:p14="http://schemas.microsoft.com/office/powerpoint/2010/main" val="2400971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1"/>
          <p:cNvPicPr/>
          <p:nvPr/>
        </p:nvPicPr>
        <p:blipFill>
          <a:blip r:embed="rId2" cstate="print"/>
          <a:stretch/>
        </p:blipFill>
        <p:spPr>
          <a:xfrm>
            <a:off x="0" y="627840"/>
            <a:ext cx="9905400" cy="6230160"/>
          </a:xfrm>
          <a:prstGeom prst="rect">
            <a:avLst/>
          </a:prstGeom>
          <a:ln w="9360">
            <a:noFill/>
          </a:ln>
        </p:spPr>
      </p:pic>
      <p:pic>
        <p:nvPicPr>
          <p:cNvPr id="43" name="Picture 3"/>
          <p:cNvPicPr/>
          <p:nvPr/>
        </p:nvPicPr>
        <p:blipFill>
          <a:blip r:embed="rId3" cstate="print"/>
          <a:stretch/>
        </p:blipFill>
        <p:spPr>
          <a:xfrm>
            <a:off x="8840880" y="15840"/>
            <a:ext cx="956520" cy="610560"/>
          </a:xfrm>
          <a:prstGeom prst="rect">
            <a:avLst/>
          </a:prstGeom>
          <a:ln w="9360">
            <a:noFill/>
          </a:ln>
        </p:spPr>
      </p:pic>
      <p:sp>
        <p:nvSpPr>
          <p:cNvPr id="44" name="CustomShape 1"/>
          <p:cNvSpPr/>
          <p:nvPr/>
        </p:nvSpPr>
        <p:spPr>
          <a:xfrm>
            <a:off x="22320" y="736560"/>
            <a:ext cx="9883080" cy="1014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it-IT" sz="1800" b="0" strike="noStrike" spc="-1" dirty="0">
              <a:latin typeface="Arial"/>
            </a:endParaRPr>
          </a:p>
          <a:p>
            <a:pPr algn="ctr">
              <a:lnSpc>
                <a:spcPct val="100000"/>
              </a:lnSpc>
              <a:spcBef>
                <a:spcPts val="799"/>
              </a:spcBef>
            </a:pPr>
            <a:endParaRPr lang="it-IT" sz="1800" b="0" strike="noStrike" spc="-1" dirty="0">
              <a:latin typeface="Arial"/>
            </a:endParaRPr>
          </a:p>
          <a:p>
            <a:pPr algn="ctr">
              <a:lnSpc>
                <a:spcPct val="100000"/>
              </a:lnSpc>
            </a:pPr>
            <a:endParaRPr lang="it-IT" sz="1800" b="0" strike="noStrike" spc="-1" dirty="0">
              <a:latin typeface="Arial"/>
            </a:endParaRPr>
          </a:p>
        </p:txBody>
      </p:sp>
      <p:sp>
        <p:nvSpPr>
          <p:cNvPr id="45" name="CustomShape 2"/>
          <p:cNvSpPr/>
          <p:nvPr/>
        </p:nvSpPr>
        <p:spPr>
          <a:xfrm>
            <a:off x="111967" y="0"/>
            <a:ext cx="8709840" cy="648512"/>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spAutoFit/>
          </a:bodyPr>
          <a:lstStyle/>
          <a:p>
            <a:pPr algn="ctr">
              <a:lnSpc>
                <a:spcPct val="100000"/>
              </a:lnSpc>
            </a:pPr>
            <a:r>
              <a:rPr lang="it-IT" sz="3600" b="0" strike="noStrike" spc="-1" dirty="0">
                <a:solidFill>
                  <a:srgbClr val="FFFFFF"/>
                </a:solidFill>
                <a:latin typeface="Calibri"/>
                <a:ea typeface="Calibri"/>
              </a:rPr>
              <a:t>provincia di </a:t>
            </a:r>
            <a:r>
              <a:rPr lang="it-IT" sz="3600" b="0" strike="noStrike" spc="-1" dirty="0" err="1">
                <a:solidFill>
                  <a:srgbClr val="FFFFFF"/>
                </a:solidFill>
                <a:latin typeface="Calibri"/>
                <a:ea typeface="Calibri"/>
              </a:rPr>
              <a:t>mantova</a:t>
            </a:r>
            <a:endParaRPr lang="it-IT" sz="3600" b="1" spc="-1" dirty="0">
              <a:solidFill>
                <a:schemeClr val="bg1"/>
              </a:solidFill>
            </a:endParaRPr>
          </a:p>
        </p:txBody>
      </p:sp>
      <p:sp>
        <p:nvSpPr>
          <p:cNvPr id="2" name="CasellaDiTesto 1"/>
          <p:cNvSpPr txBox="1"/>
          <p:nvPr/>
        </p:nvSpPr>
        <p:spPr>
          <a:xfrm>
            <a:off x="109983" y="756203"/>
            <a:ext cx="9685434" cy="461665"/>
          </a:xfrm>
          <a:prstGeom prst="rect">
            <a:avLst/>
          </a:prstGeom>
          <a:noFill/>
        </p:spPr>
        <p:txBody>
          <a:bodyPr wrap="square" rtlCol="0">
            <a:spAutoFit/>
          </a:bodyPr>
          <a:lstStyle/>
          <a:p>
            <a:pPr>
              <a:spcAft>
                <a:spcPts val="1200"/>
              </a:spcAft>
            </a:pPr>
            <a:r>
              <a:rPr lang="it-IT" sz="2400" dirty="0">
                <a:solidFill>
                  <a:srgbClr val="C00000"/>
                </a:solidFill>
              </a:rPr>
              <a:t>Breve sintesi dei contenuti del PTCP adeguato ….</a:t>
            </a:r>
          </a:p>
        </p:txBody>
      </p:sp>
      <p:pic>
        <p:nvPicPr>
          <p:cNvPr id="8" name="Immagine 7">
            <a:extLst>
              <a:ext uri="{FF2B5EF4-FFF2-40B4-BE49-F238E27FC236}">
                <a16:creationId xmlns:a16="http://schemas.microsoft.com/office/drawing/2014/main" id="{04E2C65D-6187-44CC-A4E7-5D31016FEB6B}"/>
              </a:ext>
            </a:extLst>
          </p:cNvPr>
          <p:cNvPicPr>
            <a:picLocks noChangeAspect="1"/>
          </p:cNvPicPr>
          <p:nvPr/>
        </p:nvPicPr>
        <p:blipFill>
          <a:blip r:embed="rId4"/>
          <a:stretch>
            <a:fillRect/>
          </a:stretch>
        </p:blipFill>
        <p:spPr>
          <a:xfrm>
            <a:off x="1028474" y="1519240"/>
            <a:ext cx="7745459" cy="5127908"/>
          </a:xfrm>
          <a:prstGeom prst="rect">
            <a:avLst/>
          </a:prstGeom>
        </p:spPr>
      </p:pic>
    </p:spTree>
    <p:extLst>
      <p:ext uri="{BB962C8B-B14F-4D97-AF65-F5344CB8AC3E}">
        <p14:creationId xmlns:p14="http://schemas.microsoft.com/office/powerpoint/2010/main" val="1903310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1"/>
          <p:cNvPicPr/>
          <p:nvPr/>
        </p:nvPicPr>
        <p:blipFill>
          <a:blip r:embed="rId2" cstate="print"/>
          <a:stretch/>
        </p:blipFill>
        <p:spPr>
          <a:xfrm>
            <a:off x="0" y="627840"/>
            <a:ext cx="9905400" cy="6230160"/>
          </a:xfrm>
          <a:prstGeom prst="rect">
            <a:avLst/>
          </a:prstGeom>
          <a:ln w="9360">
            <a:noFill/>
          </a:ln>
        </p:spPr>
      </p:pic>
      <p:pic>
        <p:nvPicPr>
          <p:cNvPr id="43" name="Picture 3"/>
          <p:cNvPicPr/>
          <p:nvPr/>
        </p:nvPicPr>
        <p:blipFill>
          <a:blip r:embed="rId3" cstate="print"/>
          <a:stretch/>
        </p:blipFill>
        <p:spPr>
          <a:xfrm>
            <a:off x="8840880" y="15840"/>
            <a:ext cx="956520" cy="610560"/>
          </a:xfrm>
          <a:prstGeom prst="rect">
            <a:avLst/>
          </a:prstGeom>
          <a:ln w="9360">
            <a:noFill/>
          </a:ln>
        </p:spPr>
      </p:pic>
      <p:sp>
        <p:nvSpPr>
          <p:cNvPr id="44" name="CustomShape 1"/>
          <p:cNvSpPr/>
          <p:nvPr/>
        </p:nvSpPr>
        <p:spPr>
          <a:xfrm>
            <a:off x="22320" y="736560"/>
            <a:ext cx="9883080" cy="1014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it-IT" sz="1800" b="0" strike="noStrike" spc="-1" dirty="0">
              <a:latin typeface="Arial"/>
            </a:endParaRPr>
          </a:p>
          <a:p>
            <a:pPr algn="ctr">
              <a:lnSpc>
                <a:spcPct val="100000"/>
              </a:lnSpc>
              <a:spcBef>
                <a:spcPts val="799"/>
              </a:spcBef>
            </a:pPr>
            <a:endParaRPr lang="it-IT" sz="1800" b="0" strike="noStrike" spc="-1" dirty="0">
              <a:latin typeface="Arial"/>
            </a:endParaRPr>
          </a:p>
          <a:p>
            <a:pPr algn="ctr">
              <a:lnSpc>
                <a:spcPct val="100000"/>
              </a:lnSpc>
            </a:pPr>
            <a:endParaRPr lang="it-IT" sz="1800" b="0" strike="noStrike" spc="-1" dirty="0">
              <a:latin typeface="Arial"/>
            </a:endParaRPr>
          </a:p>
        </p:txBody>
      </p:sp>
      <p:sp>
        <p:nvSpPr>
          <p:cNvPr id="45" name="CustomShape 2"/>
          <p:cNvSpPr/>
          <p:nvPr/>
        </p:nvSpPr>
        <p:spPr>
          <a:xfrm>
            <a:off x="111967" y="0"/>
            <a:ext cx="8709840" cy="648512"/>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spAutoFit/>
          </a:bodyPr>
          <a:lstStyle/>
          <a:p>
            <a:pPr algn="ctr">
              <a:lnSpc>
                <a:spcPct val="100000"/>
              </a:lnSpc>
            </a:pPr>
            <a:r>
              <a:rPr lang="it-IT" sz="3600" b="0" strike="noStrike" spc="-1" dirty="0">
                <a:solidFill>
                  <a:srgbClr val="FFFFFF"/>
                </a:solidFill>
                <a:latin typeface="Calibri"/>
                <a:ea typeface="Calibri"/>
              </a:rPr>
              <a:t>provincia di </a:t>
            </a:r>
            <a:r>
              <a:rPr lang="it-IT" sz="3600" b="0" strike="noStrike" spc="-1" dirty="0" err="1">
                <a:solidFill>
                  <a:srgbClr val="FFFFFF"/>
                </a:solidFill>
                <a:latin typeface="Calibri"/>
                <a:ea typeface="Calibri"/>
              </a:rPr>
              <a:t>mantova</a:t>
            </a:r>
            <a:endParaRPr lang="it-IT" sz="3600" b="1" spc="-1" dirty="0">
              <a:solidFill>
                <a:schemeClr val="bg1"/>
              </a:solidFill>
            </a:endParaRPr>
          </a:p>
        </p:txBody>
      </p:sp>
      <p:sp>
        <p:nvSpPr>
          <p:cNvPr id="2" name="CasellaDiTesto 1"/>
          <p:cNvSpPr txBox="1"/>
          <p:nvPr/>
        </p:nvSpPr>
        <p:spPr>
          <a:xfrm>
            <a:off x="111967" y="816085"/>
            <a:ext cx="9685434" cy="5232202"/>
          </a:xfrm>
          <a:prstGeom prst="rect">
            <a:avLst/>
          </a:prstGeom>
          <a:noFill/>
        </p:spPr>
        <p:txBody>
          <a:bodyPr wrap="square" rtlCol="0">
            <a:spAutoFit/>
          </a:bodyPr>
          <a:lstStyle/>
          <a:p>
            <a:pPr>
              <a:spcAft>
                <a:spcPts val="1200"/>
              </a:spcAft>
            </a:pPr>
            <a:r>
              <a:rPr lang="it-IT" sz="2400" dirty="0">
                <a:solidFill>
                  <a:srgbClr val="C00000"/>
                </a:solidFill>
              </a:rPr>
              <a:t>Breve sintesi dei contenuti del PTCP adeguato ….</a:t>
            </a:r>
          </a:p>
          <a:p>
            <a:pPr marL="288000" indent="-288000">
              <a:spcAft>
                <a:spcPts val="1200"/>
              </a:spcAft>
            </a:pPr>
            <a:r>
              <a:rPr lang="it-IT" sz="2000" b="1" dirty="0">
                <a:solidFill>
                  <a:srgbClr val="002060"/>
                </a:solidFill>
              </a:rPr>
              <a:t>4. </a:t>
            </a:r>
            <a:r>
              <a:rPr lang="it-IT" sz="2000" b="1" i="1" dirty="0">
                <a:solidFill>
                  <a:srgbClr val="002060"/>
                </a:solidFill>
              </a:rPr>
              <a:t>Integrazioni in materia di assetto idrogeologico - Aggiornamento del Piano gestione rischio Alluvioni (PGRA)</a:t>
            </a:r>
            <a:r>
              <a:rPr lang="it-IT" sz="2000" b="1" dirty="0">
                <a:solidFill>
                  <a:srgbClr val="002060"/>
                </a:solidFill>
              </a:rPr>
              <a:t>. </a:t>
            </a:r>
          </a:p>
          <a:p>
            <a:pPr>
              <a:spcAft>
                <a:spcPts val="600"/>
              </a:spcAft>
            </a:pPr>
            <a:r>
              <a:rPr lang="it-IT" sz="2000" dirty="0">
                <a:solidFill>
                  <a:srgbClr val="002060"/>
                </a:solidFill>
              </a:rPr>
              <a:t>L’integrazione riguarda principalmente il recepimento del Piano di Gestione del Rischio di Alluvioni (PGRA) approvato con D.P.C.M. 27/10/2016, con l’opportunità di proporre un aggiornamento delle aree allagabili individuate da Regione Lombardia per il Reticolo idrografico secondario di pianura (RSP), predisponendo una base cartografica aggiornata ed individuando indirizzi normativi omogenei per facilitare il recepimento dei contenuti del PGRA nei PGT. </a:t>
            </a:r>
          </a:p>
          <a:p>
            <a:pPr>
              <a:spcAft>
                <a:spcPts val="600"/>
              </a:spcAft>
            </a:pPr>
            <a:r>
              <a:rPr lang="it-IT" sz="2000" dirty="0">
                <a:solidFill>
                  <a:srgbClr val="002060"/>
                </a:solidFill>
              </a:rPr>
              <a:t>Attraverso un confronto fattivo con tutti i Consorzi di Bonifica, si è proceduto alla verifica puntuale delle aree a rischio idraulico e del loro livello di pericolosità, arrivando a proporre un aggiornamento del quadro conoscitivo del PGRA per tutto il territorio provinciale nell’ambito dell’adeguamento del PTCP che potrà costituire riferimento per l’adeguamento dei PGT al PGRA. </a:t>
            </a:r>
          </a:p>
          <a:p>
            <a:pPr>
              <a:spcAft>
                <a:spcPts val="600"/>
              </a:spcAft>
            </a:pPr>
            <a:r>
              <a:rPr kumimoji="0" lang="it-IT" sz="2000" b="0" i="0" u="sng" strike="noStrike" kern="1200" cap="none" spc="0" normalizeH="0" baseline="0" noProof="0" dirty="0">
                <a:ln>
                  <a:noFill/>
                </a:ln>
                <a:solidFill>
                  <a:srgbClr val="002060"/>
                </a:solidFill>
                <a:effectLst/>
                <a:uLnTx/>
                <a:uFillTx/>
                <a:latin typeface="Arial"/>
                <a:ea typeface="DejaVu Sans"/>
                <a:cs typeface="DejaVu Sans"/>
              </a:rPr>
              <a:t>Questo si traduce in modifiche </a:t>
            </a:r>
            <a:r>
              <a:rPr lang="it-IT" sz="2000" u="sng" dirty="0">
                <a:solidFill>
                  <a:srgbClr val="002060"/>
                </a:solidFill>
                <a:latin typeface="Arial"/>
                <a:ea typeface="DejaVu Sans"/>
                <a:cs typeface="DejaVu Sans"/>
              </a:rPr>
              <a:t>cartografiche e n</a:t>
            </a:r>
            <a:r>
              <a:rPr kumimoji="0" lang="it-IT" sz="2000" b="0" i="0" u="sng" strike="noStrike" kern="1200" cap="none" spc="0" normalizeH="0" baseline="0" noProof="0" dirty="0" err="1">
                <a:ln>
                  <a:noFill/>
                </a:ln>
                <a:solidFill>
                  <a:srgbClr val="002060"/>
                </a:solidFill>
                <a:effectLst/>
                <a:uLnTx/>
                <a:uFillTx/>
                <a:latin typeface="Arial"/>
                <a:ea typeface="DejaVu Sans"/>
                <a:cs typeface="DejaVu Sans"/>
              </a:rPr>
              <a:t>ormative</a:t>
            </a:r>
            <a:r>
              <a:rPr kumimoji="0" lang="it-IT" sz="2000" b="0" i="0" u="sng" strike="noStrike" kern="1200" cap="none" spc="0" normalizeH="0" baseline="0" noProof="0" dirty="0">
                <a:ln>
                  <a:noFill/>
                </a:ln>
                <a:solidFill>
                  <a:srgbClr val="002060"/>
                </a:solidFill>
                <a:effectLst/>
                <a:uLnTx/>
                <a:uFillTx/>
                <a:latin typeface="Arial"/>
                <a:ea typeface="DejaVu Sans"/>
                <a:cs typeface="DejaVu Sans"/>
              </a:rPr>
              <a:t> del PTCP</a:t>
            </a:r>
          </a:p>
        </p:txBody>
      </p:sp>
    </p:spTree>
    <p:extLst>
      <p:ext uri="{BB962C8B-B14F-4D97-AF65-F5344CB8AC3E}">
        <p14:creationId xmlns:p14="http://schemas.microsoft.com/office/powerpoint/2010/main" val="3116813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1"/>
          <p:cNvPicPr/>
          <p:nvPr/>
        </p:nvPicPr>
        <p:blipFill>
          <a:blip r:embed="rId2" cstate="print"/>
          <a:stretch/>
        </p:blipFill>
        <p:spPr>
          <a:xfrm>
            <a:off x="0" y="627840"/>
            <a:ext cx="9905400" cy="6230160"/>
          </a:xfrm>
          <a:prstGeom prst="rect">
            <a:avLst/>
          </a:prstGeom>
          <a:ln w="9360">
            <a:noFill/>
          </a:ln>
        </p:spPr>
      </p:pic>
      <p:pic>
        <p:nvPicPr>
          <p:cNvPr id="43" name="Picture 3"/>
          <p:cNvPicPr/>
          <p:nvPr/>
        </p:nvPicPr>
        <p:blipFill>
          <a:blip r:embed="rId3" cstate="print"/>
          <a:stretch/>
        </p:blipFill>
        <p:spPr>
          <a:xfrm>
            <a:off x="8840880" y="15840"/>
            <a:ext cx="956520" cy="610560"/>
          </a:xfrm>
          <a:prstGeom prst="rect">
            <a:avLst/>
          </a:prstGeom>
          <a:ln w="9360">
            <a:noFill/>
          </a:ln>
        </p:spPr>
      </p:pic>
      <p:sp>
        <p:nvSpPr>
          <p:cNvPr id="44" name="CustomShape 1"/>
          <p:cNvSpPr/>
          <p:nvPr/>
        </p:nvSpPr>
        <p:spPr>
          <a:xfrm>
            <a:off x="22320" y="736560"/>
            <a:ext cx="9883080" cy="1014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it-IT" sz="1800" b="0" strike="noStrike" spc="-1" dirty="0">
              <a:latin typeface="Arial"/>
            </a:endParaRPr>
          </a:p>
          <a:p>
            <a:pPr algn="ctr">
              <a:lnSpc>
                <a:spcPct val="100000"/>
              </a:lnSpc>
              <a:spcBef>
                <a:spcPts val="799"/>
              </a:spcBef>
            </a:pPr>
            <a:endParaRPr lang="it-IT" sz="1800" b="0" strike="noStrike" spc="-1" dirty="0">
              <a:latin typeface="Arial"/>
            </a:endParaRPr>
          </a:p>
          <a:p>
            <a:pPr algn="ctr">
              <a:lnSpc>
                <a:spcPct val="100000"/>
              </a:lnSpc>
            </a:pPr>
            <a:endParaRPr lang="it-IT" sz="1800" b="0" strike="noStrike" spc="-1" dirty="0">
              <a:latin typeface="Arial"/>
            </a:endParaRPr>
          </a:p>
        </p:txBody>
      </p:sp>
      <p:sp>
        <p:nvSpPr>
          <p:cNvPr id="45" name="CustomShape 2"/>
          <p:cNvSpPr/>
          <p:nvPr/>
        </p:nvSpPr>
        <p:spPr>
          <a:xfrm>
            <a:off x="111967" y="0"/>
            <a:ext cx="8709840" cy="648512"/>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spAutoFit/>
          </a:bodyPr>
          <a:lstStyle/>
          <a:p>
            <a:pPr algn="ctr">
              <a:lnSpc>
                <a:spcPct val="100000"/>
              </a:lnSpc>
            </a:pPr>
            <a:r>
              <a:rPr lang="it-IT" sz="3600" b="0" strike="noStrike" spc="-1" dirty="0">
                <a:solidFill>
                  <a:srgbClr val="FFFFFF"/>
                </a:solidFill>
                <a:latin typeface="Calibri"/>
                <a:ea typeface="Calibri"/>
              </a:rPr>
              <a:t>provincia di </a:t>
            </a:r>
            <a:r>
              <a:rPr lang="it-IT" sz="3600" b="0" strike="noStrike" spc="-1" dirty="0" err="1">
                <a:solidFill>
                  <a:srgbClr val="FFFFFF"/>
                </a:solidFill>
                <a:latin typeface="Calibri"/>
                <a:ea typeface="Calibri"/>
              </a:rPr>
              <a:t>mantova</a:t>
            </a:r>
            <a:endParaRPr lang="it-IT" sz="3600" b="1" spc="-1" dirty="0">
              <a:solidFill>
                <a:schemeClr val="bg1"/>
              </a:solidFill>
            </a:endParaRPr>
          </a:p>
        </p:txBody>
      </p:sp>
      <p:sp>
        <p:nvSpPr>
          <p:cNvPr id="2" name="CasellaDiTesto 1"/>
          <p:cNvSpPr txBox="1"/>
          <p:nvPr/>
        </p:nvSpPr>
        <p:spPr>
          <a:xfrm>
            <a:off x="109983" y="756203"/>
            <a:ext cx="9685434" cy="461665"/>
          </a:xfrm>
          <a:prstGeom prst="rect">
            <a:avLst/>
          </a:prstGeom>
          <a:noFill/>
        </p:spPr>
        <p:txBody>
          <a:bodyPr wrap="square" rtlCol="0">
            <a:spAutoFit/>
          </a:bodyPr>
          <a:lstStyle/>
          <a:p>
            <a:pPr>
              <a:spcAft>
                <a:spcPts val="1200"/>
              </a:spcAft>
            </a:pPr>
            <a:r>
              <a:rPr lang="it-IT" sz="2400" dirty="0">
                <a:solidFill>
                  <a:srgbClr val="C00000"/>
                </a:solidFill>
              </a:rPr>
              <a:t>Breve sintesi dei contenuti del PTCP adeguato ….</a:t>
            </a:r>
          </a:p>
        </p:txBody>
      </p:sp>
      <p:pic>
        <p:nvPicPr>
          <p:cNvPr id="9" name="Immagine 8">
            <a:extLst>
              <a:ext uri="{FF2B5EF4-FFF2-40B4-BE49-F238E27FC236}">
                <a16:creationId xmlns:a16="http://schemas.microsoft.com/office/drawing/2014/main" id="{AB9848B7-75E0-4AFF-98C2-75AA37B1FF69}"/>
              </a:ext>
            </a:extLst>
          </p:cNvPr>
          <p:cNvPicPr>
            <a:picLocks noChangeAspect="1"/>
          </p:cNvPicPr>
          <p:nvPr/>
        </p:nvPicPr>
        <p:blipFill rotWithShape="1">
          <a:blip r:embed="rId4"/>
          <a:srcRect l="14395" t="11559" r="19560" b="5653"/>
          <a:stretch/>
        </p:blipFill>
        <p:spPr>
          <a:xfrm>
            <a:off x="671804" y="1217868"/>
            <a:ext cx="8150003" cy="5324772"/>
          </a:xfrm>
          <a:prstGeom prst="rect">
            <a:avLst/>
          </a:prstGeom>
        </p:spPr>
      </p:pic>
    </p:spTree>
    <p:extLst>
      <p:ext uri="{BB962C8B-B14F-4D97-AF65-F5344CB8AC3E}">
        <p14:creationId xmlns:p14="http://schemas.microsoft.com/office/powerpoint/2010/main" val="3576931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1"/>
          <p:cNvPicPr/>
          <p:nvPr/>
        </p:nvPicPr>
        <p:blipFill>
          <a:blip r:embed="rId2" cstate="print"/>
          <a:stretch/>
        </p:blipFill>
        <p:spPr>
          <a:xfrm>
            <a:off x="0" y="627840"/>
            <a:ext cx="9905400" cy="6230160"/>
          </a:xfrm>
          <a:prstGeom prst="rect">
            <a:avLst/>
          </a:prstGeom>
          <a:ln w="9360">
            <a:noFill/>
          </a:ln>
        </p:spPr>
      </p:pic>
      <p:pic>
        <p:nvPicPr>
          <p:cNvPr id="43" name="Picture 3"/>
          <p:cNvPicPr/>
          <p:nvPr/>
        </p:nvPicPr>
        <p:blipFill>
          <a:blip r:embed="rId3" cstate="print"/>
          <a:stretch/>
        </p:blipFill>
        <p:spPr>
          <a:xfrm>
            <a:off x="8840880" y="15840"/>
            <a:ext cx="956520" cy="610560"/>
          </a:xfrm>
          <a:prstGeom prst="rect">
            <a:avLst/>
          </a:prstGeom>
          <a:ln w="9360">
            <a:noFill/>
          </a:ln>
        </p:spPr>
      </p:pic>
      <p:sp>
        <p:nvSpPr>
          <p:cNvPr id="44" name="CustomShape 1"/>
          <p:cNvSpPr/>
          <p:nvPr/>
        </p:nvSpPr>
        <p:spPr>
          <a:xfrm>
            <a:off x="22320" y="736560"/>
            <a:ext cx="9883080" cy="1014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it-IT" sz="1800" b="0" strike="noStrike" spc="-1" dirty="0">
              <a:latin typeface="Arial"/>
            </a:endParaRPr>
          </a:p>
          <a:p>
            <a:pPr algn="ctr">
              <a:lnSpc>
                <a:spcPct val="100000"/>
              </a:lnSpc>
              <a:spcBef>
                <a:spcPts val="799"/>
              </a:spcBef>
            </a:pPr>
            <a:endParaRPr lang="it-IT" sz="1800" b="0" strike="noStrike" spc="-1" dirty="0">
              <a:latin typeface="Arial"/>
            </a:endParaRPr>
          </a:p>
          <a:p>
            <a:pPr algn="ctr">
              <a:lnSpc>
                <a:spcPct val="100000"/>
              </a:lnSpc>
            </a:pPr>
            <a:endParaRPr lang="it-IT" sz="1800" b="0" strike="noStrike" spc="-1" dirty="0">
              <a:latin typeface="Arial"/>
            </a:endParaRPr>
          </a:p>
        </p:txBody>
      </p:sp>
      <p:sp>
        <p:nvSpPr>
          <p:cNvPr id="45" name="CustomShape 2"/>
          <p:cNvSpPr/>
          <p:nvPr/>
        </p:nvSpPr>
        <p:spPr>
          <a:xfrm>
            <a:off x="111967" y="0"/>
            <a:ext cx="8709840" cy="648512"/>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spAutoFit/>
          </a:bodyPr>
          <a:lstStyle/>
          <a:p>
            <a:pPr algn="ctr">
              <a:lnSpc>
                <a:spcPct val="100000"/>
              </a:lnSpc>
            </a:pPr>
            <a:r>
              <a:rPr lang="it-IT" sz="3600" b="0" strike="noStrike" spc="-1" dirty="0">
                <a:solidFill>
                  <a:srgbClr val="FFFFFF"/>
                </a:solidFill>
                <a:latin typeface="Calibri"/>
                <a:ea typeface="Calibri"/>
              </a:rPr>
              <a:t>provincia di </a:t>
            </a:r>
            <a:r>
              <a:rPr lang="it-IT" sz="3600" b="0" strike="noStrike" spc="-1" dirty="0" err="1">
                <a:solidFill>
                  <a:srgbClr val="FFFFFF"/>
                </a:solidFill>
                <a:latin typeface="Calibri"/>
                <a:ea typeface="Calibri"/>
              </a:rPr>
              <a:t>mantova</a:t>
            </a:r>
            <a:endParaRPr lang="it-IT" sz="3600" b="1" spc="-1" dirty="0">
              <a:solidFill>
                <a:schemeClr val="bg1"/>
              </a:solidFill>
            </a:endParaRPr>
          </a:p>
        </p:txBody>
      </p:sp>
      <p:sp>
        <p:nvSpPr>
          <p:cNvPr id="2" name="CasellaDiTesto 1"/>
          <p:cNvSpPr txBox="1"/>
          <p:nvPr/>
        </p:nvSpPr>
        <p:spPr>
          <a:xfrm>
            <a:off x="111967" y="816085"/>
            <a:ext cx="9685434" cy="4693593"/>
          </a:xfrm>
          <a:prstGeom prst="rect">
            <a:avLst/>
          </a:prstGeom>
          <a:noFill/>
        </p:spPr>
        <p:txBody>
          <a:bodyPr wrap="square" rtlCol="0">
            <a:spAutoFit/>
          </a:bodyPr>
          <a:lstStyle/>
          <a:p>
            <a:pPr>
              <a:spcAft>
                <a:spcPts val="1200"/>
              </a:spcAft>
            </a:pPr>
            <a:r>
              <a:rPr lang="it-IT" sz="2400" dirty="0">
                <a:solidFill>
                  <a:srgbClr val="C00000"/>
                </a:solidFill>
              </a:rPr>
              <a:t>Breve sintesi dei contenuti del PTCP adeguato ….</a:t>
            </a:r>
          </a:p>
          <a:p>
            <a:pPr marL="288000" indent="-288000"/>
            <a:r>
              <a:rPr lang="it-IT" sz="2000" b="1" dirty="0">
                <a:solidFill>
                  <a:srgbClr val="002060"/>
                </a:solidFill>
              </a:rPr>
              <a:t>5. </a:t>
            </a:r>
            <a:r>
              <a:rPr lang="it-IT" sz="2000" b="1" i="1" spc="100" dirty="0">
                <a:solidFill>
                  <a:srgbClr val="002060"/>
                </a:solidFill>
              </a:rPr>
              <a:t>Integrazioni in materia di assetto sismico - Microzonazione sismica di 1° livello</a:t>
            </a:r>
            <a:r>
              <a:rPr lang="it-IT" sz="2000" b="1" spc="100" dirty="0">
                <a:solidFill>
                  <a:srgbClr val="002060"/>
                </a:solidFill>
              </a:rPr>
              <a:t>.</a:t>
            </a:r>
          </a:p>
          <a:p>
            <a:pPr marL="288000" indent="-288000"/>
            <a:endParaRPr lang="it-IT" sz="2000" dirty="0">
              <a:solidFill>
                <a:srgbClr val="002060"/>
              </a:solidFill>
            </a:endParaRPr>
          </a:p>
          <a:p>
            <a:pPr>
              <a:spcAft>
                <a:spcPts val="600"/>
              </a:spcAft>
            </a:pPr>
            <a:r>
              <a:rPr lang="it-IT" sz="2000" dirty="0">
                <a:solidFill>
                  <a:srgbClr val="002060"/>
                </a:solidFill>
              </a:rPr>
              <a:t>L’integrazione riguarda una valutazione del rischio sismico provinciale mediante le metodologie della microzonazione sismica di primo livello, resasi necessaria dopo gli eventi sismici del 2012, che hanno evidenziato forti criticità legate sia a fenomeni di amplificazione stratigrafica locale che di liquefazione. </a:t>
            </a:r>
          </a:p>
          <a:p>
            <a:pPr>
              <a:spcAft>
                <a:spcPts val="600"/>
              </a:spcAft>
            </a:pPr>
            <a:r>
              <a:rPr lang="it-IT" sz="2000" dirty="0">
                <a:solidFill>
                  <a:srgbClr val="002060"/>
                </a:solidFill>
              </a:rPr>
              <a:t>Lo studio ha portato alla redazione della “carta delle aree suscettibili di effetti locali”, quale strumento per la conoscenza e la riduzione del rischio sismico, agevolando gli adempimenti dei Comuni in materia, definendo gli scenari di pericolosità sismica locale con riguardo a tutto il territorio provinciale, identificando le parti di territorio suscettibili di effetti di sito e di altri tipi di effetti locali, in coerenza con la metodologia e le disposizioni nazionali e regionali in materia. </a:t>
            </a:r>
          </a:p>
        </p:txBody>
      </p:sp>
    </p:spTree>
    <p:extLst>
      <p:ext uri="{BB962C8B-B14F-4D97-AF65-F5344CB8AC3E}">
        <p14:creationId xmlns:p14="http://schemas.microsoft.com/office/powerpoint/2010/main" val="3213106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1"/>
          <p:cNvPicPr/>
          <p:nvPr/>
        </p:nvPicPr>
        <p:blipFill>
          <a:blip r:embed="rId2" cstate="print"/>
          <a:stretch/>
        </p:blipFill>
        <p:spPr>
          <a:xfrm>
            <a:off x="0" y="627840"/>
            <a:ext cx="9905400" cy="6230160"/>
          </a:xfrm>
          <a:prstGeom prst="rect">
            <a:avLst/>
          </a:prstGeom>
          <a:ln w="9360">
            <a:noFill/>
          </a:ln>
        </p:spPr>
      </p:pic>
      <p:pic>
        <p:nvPicPr>
          <p:cNvPr id="43" name="Picture 3"/>
          <p:cNvPicPr/>
          <p:nvPr/>
        </p:nvPicPr>
        <p:blipFill>
          <a:blip r:embed="rId3" cstate="print"/>
          <a:stretch/>
        </p:blipFill>
        <p:spPr>
          <a:xfrm>
            <a:off x="8840880" y="15840"/>
            <a:ext cx="956520" cy="610560"/>
          </a:xfrm>
          <a:prstGeom prst="rect">
            <a:avLst/>
          </a:prstGeom>
          <a:ln w="9360">
            <a:noFill/>
          </a:ln>
        </p:spPr>
      </p:pic>
      <p:sp>
        <p:nvSpPr>
          <p:cNvPr id="44" name="CustomShape 1"/>
          <p:cNvSpPr/>
          <p:nvPr/>
        </p:nvSpPr>
        <p:spPr>
          <a:xfrm>
            <a:off x="22320" y="736560"/>
            <a:ext cx="9883080" cy="1014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it-IT" sz="1800" b="0" strike="noStrike" spc="-1" dirty="0">
              <a:latin typeface="Arial"/>
            </a:endParaRPr>
          </a:p>
          <a:p>
            <a:pPr algn="ctr">
              <a:lnSpc>
                <a:spcPct val="100000"/>
              </a:lnSpc>
              <a:spcBef>
                <a:spcPts val="799"/>
              </a:spcBef>
            </a:pPr>
            <a:endParaRPr lang="it-IT" sz="1800" b="0" strike="noStrike" spc="-1" dirty="0">
              <a:latin typeface="Arial"/>
            </a:endParaRPr>
          </a:p>
          <a:p>
            <a:pPr algn="ctr">
              <a:lnSpc>
                <a:spcPct val="100000"/>
              </a:lnSpc>
            </a:pPr>
            <a:endParaRPr lang="it-IT" sz="1800" b="0" strike="noStrike" spc="-1" dirty="0">
              <a:latin typeface="Arial"/>
            </a:endParaRPr>
          </a:p>
        </p:txBody>
      </p:sp>
      <p:sp>
        <p:nvSpPr>
          <p:cNvPr id="45" name="CustomShape 2"/>
          <p:cNvSpPr/>
          <p:nvPr/>
        </p:nvSpPr>
        <p:spPr>
          <a:xfrm>
            <a:off x="111967" y="0"/>
            <a:ext cx="8709840" cy="648512"/>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spAutoFit/>
          </a:bodyPr>
          <a:lstStyle/>
          <a:p>
            <a:pPr algn="ctr">
              <a:lnSpc>
                <a:spcPct val="100000"/>
              </a:lnSpc>
            </a:pPr>
            <a:r>
              <a:rPr lang="it-IT" sz="3600" b="0" strike="noStrike" spc="-1" dirty="0">
                <a:solidFill>
                  <a:srgbClr val="FFFFFF"/>
                </a:solidFill>
                <a:latin typeface="Calibri"/>
                <a:ea typeface="Calibri"/>
              </a:rPr>
              <a:t>provincia di </a:t>
            </a:r>
            <a:r>
              <a:rPr lang="it-IT" sz="3600" b="0" strike="noStrike" spc="-1" dirty="0" err="1">
                <a:solidFill>
                  <a:srgbClr val="FFFFFF"/>
                </a:solidFill>
                <a:latin typeface="Calibri"/>
                <a:ea typeface="Calibri"/>
              </a:rPr>
              <a:t>mantova</a:t>
            </a:r>
            <a:endParaRPr lang="it-IT" sz="3600" b="1" spc="-1" dirty="0">
              <a:solidFill>
                <a:schemeClr val="bg1"/>
              </a:solidFill>
            </a:endParaRPr>
          </a:p>
        </p:txBody>
      </p:sp>
      <p:sp>
        <p:nvSpPr>
          <p:cNvPr id="2" name="CasellaDiTesto 1"/>
          <p:cNvSpPr txBox="1"/>
          <p:nvPr/>
        </p:nvSpPr>
        <p:spPr>
          <a:xfrm>
            <a:off x="109983" y="756203"/>
            <a:ext cx="9685434" cy="461665"/>
          </a:xfrm>
          <a:prstGeom prst="rect">
            <a:avLst/>
          </a:prstGeom>
          <a:noFill/>
        </p:spPr>
        <p:txBody>
          <a:bodyPr wrap="square" rtlCol="0">
            <a:spAutoFit/>
          </a:bodyPr>
          <a:lstStyle/>
          <a:p>
            <a:pPr>
              <a:spcAft>
                <a:spcPts val="1200"/>
              </a:spcAft>
            </a:pPr>
            <a:r>
              <a:rPr lang="it-IT" sz="2400" dirty="0">
                <a:solidFill>
                  <a:srgbClr val="C00000"/>
                </a:solidFill>
              </a:rPr>
              <a:t>Breve sintesi dei contenuti del PTCP adeguato ….</a:t>
            </a:r>
          </a:p>
        </p:txBody>
      </p:sp>
      <p:pic>
        <p:nvPicPr>
          <p:cNvPr id="4" name="Immagine 3">
            <a:extLst>
              <a:ext uri="{FF2B5EF4-FFF2-40B4-BE49-F238E27FC236}">
                <a16:creationId xmlns:a16="http://schemas.microsoft.com/office/drawing/2014/main" id="{8FF719A5-566F-4C30-9892-B3C150439A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436" y="1217868"/>
            <a:ext cx="7828842" cy="5433265"/>
          </a:xfrm>
          <a:prstGeom prst="rect">
            <a:avLst/>
          </a:prstGeom>
        </p:spPr>
      </p:pic>
    </p:spTree>
    <p:extLst>
      <p:ext uri="{BB962C8B-B14F-4D97-AF65-F5344CB8AC3E}">
        <p14:creationId xmlns:p14="http://schemas.microsoft.com/office/powerpoint/2010/main" val="169997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1"/>
          <p:cNvPicPr/>
          <p:nvPr/>
        </p:nvPicPr>
        <p:blipFill>
          <a:blip r:embed="rId2" cstate="print"/>
          <a:stretch/>
        </p:blipFill>
        <p:spPr>
          <a:xfrm>
            <a:off x="0" y="627840"/>
            <a:ext cx="9905400" cy="6230160"/>
          </a:xfrm>
          <a:prstGeom prst="rect">
            <a:avLst/>
          </a:prstGeom>
          <a:ln w="9360">
            <a:noFill/>
          </a:ln>
        </p:spPr>
      </p:pic>
      <p:pic>
        <p:nvPicPr>
          <p:cNvPr id="43" name="Picture 3"/>
          <p:cNvPicPr/>
          <p:nvPr/>
        </p:nvPicPr>
        <p:blipFill>
          <a:blip r:embed="rId3" cstate="print"/>
          <a:stretch/>
        </p:blipFill>
        <p:spPr>
          <a:xfrm>
            <a:off x="8840880" y="15840"/>
            <a:ext cx="956520" cy="610560"/>
          </a:xfrm>
          <a:prstGeom prst="rect">
            <a:avLst/>
          </a:prstGeom>
          <a:ln w="9360">
            <a:noFill/>
          </a:ln>
        </p:spPr>
      </p:pic>
      <p:sp>
        <p:nvSpPr>
          <p:cNvPr id="44" name="CustomShape 1"/>
          <p:cNvSpPr/>
          <p:nvPr/>
        </p:nvSpPr>
        <p:spPr>
          <a:xfrm>
            <a:off x="22320" y="736560"/>
            <a:ext cx="9883080" cy="1014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it-IT" sz="1800" b="0" strike="noStrike" spc="-1" dirty="0">
              <a:latin typeface="Arial"/>
            </a:endParaRPr>
          </a:p>
          <a:p>
            <a:pPr algn="ctr">
              <a:lnSpc>
                <a:spcPct val="100000"/>
              </a:lnSpc>
              <a:spcBef>
                <a:spcPts val="799"/>
              </a:spcBef>
            </a:pPr>
            <a:endParaRPr lang="it-IT" sz="1800" b="0" strike="noStrike" spc="-1" dirty="0">
              <a:latin typeface="Arial"/>
            </a:endParaRPr>
          </a:p>
          <a:p>
            <a:pPr algn="ctr">
              <a:lnSpc>
                <a:spcPct val="100000"/>
              </a:lnSpc>
            </a:pPr>
            <a:endParaRPr lang="it-IT" sz="1800" b="0" strike="noStrike" spc="-1" dirty="0">
              <a:latin typeface="Arial"/>
            </a:endParaRPr>
          </a:p>
        </p:txBody>
      </p:sp>
      <p:sp>
        <p:nvSpPr>
          <p:cNvPr id="45" name="CustomShape 2"/>
          <p:cNvSpPr/>
          <p:nvPr/>
        </p:nvSpPr>
        <p:spPr>
          <a:xfrm>
            <a:off x="111967" y="0"/>
            <a:ext cx="8709840" cy="648512"/>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spAutoFit/>
          </a:bodyPr>
          <a:lstStyle/>
          <a:p>
            <a:pPr algn="ctr">
              <a:lnSpc>
                <a:spcPct val="100000"/>
              </a:lnSpc>
            </a:pPr>
            <a:r>
              <a:rPr lang="it-IT" sz="3600" b="0" strike="noStrike" spc="-1" dirty="0">
                <a:solidFill>
                  <a:srgbClr val="FFFFFF"/>
                </a:solidFill>
                <a:latin typeface="Calibri"/>
                <a:ea typeface="Calibri"/>
              </a:rPr>
              <a:t>provincia di </a:t>
            </a:r>
            <a:r>
              <a:rPr lang="it-IT" sz="3600" b="0" strike="noStrike" spc="-1" dirty="0" err="1">
                <a:solidFill>
                  <a:srgbClr val="FFFFFF"/>
                </a:solidFill>
                <a:latin typeface="Calibri"/>
                <a:ea typeface="Calibri"/>
              </a:rPr>
              <a:t>mantova</a:t>
            </a:r>
            <a:endParaRPr lang="it-IT" sz="3600" b="1" spc="-1" dirty="0">
              <a:solidFill>
                <a:schemeClr val="bg1"/>
              </a:solidFill>
            </a:endParaRPr>
          </a:p>
        </p:txBody>
      </p:sp>
      <p:sp>
        <p:nvSpPr>
          <p:cNvPr id="7" name="CasellaDiTesto 6">
            <a:extLst>
              <a:ext uri="{FF2B5EF4-FFF2-40B4-BE49-F238E27FC236}">
                <a16:creationId xmlns:a16="http://schemas.microsoft.com/office/drawing/2014/main" id="{97D58EBD-F5B9-425F-94FF-D275292FBF3F}"/>
              </a:ext>
            </a:extLst>
          </p:cNvPr>
          <p:cNvSpPr txBox="1"/>
          <p:nvPr/>
        </p:nvSpPr>
        <p:spPr>
          <a:xfrm>
            <a:off x="109983" y="756203"/>
            <a:ext cx="9685434" cy="984885"/>
          </a:xfrm>
          <a:prstGeom prst="rect">
            <a:avLst/>
          </a:prstGeom>
          <a:noFill/>
        </p:spPr>
        <p:txBody>
          <a:bodyPr wrap="square" rtlCol="0">
            <a:spAutoFit/>
          </a:bodyPr>
          <a:lstStyle/>
          <a:p>
            <a:pPr>
              <a:spcAft>
                <a:spcPts val="1200"/>
              </a:spcAft>
            </a:pPr>
            <a:r>
              <a:rPr lang="it-IT" sz="2400" dirty="0">
                <a:solidFill>
                  <a:srgbClr val="C00000"/>
                </a:solidFill>
              </a:rPr>
              <a:t>Breve sintesi dei contenuti del PTCP adeguato ….</a:t>
            </a:r>
          </a:p>
          <a:p>
            <a:pPr>
              <a:spcAft>
                <a:spcPts val="1200"/>
              </a:spcAft>
            </a:pPr>
            <a:endParaRPr lang="it-IT" sz="2400" dirty="0">
              <a:solidFill>
                <a:srgbClr val="C00000"/>
              </a:solidFill>
            </a:endParaRPr>
          </a:p>
        </p:txBody>
      </p:sp>
      <p:sp>
        <p:nvSpPr>
          <p:cNvPr id="3" name="Rettangolo 2">
            <a:extLst>
              <a:ext uri="{FF2B5EF4-FFF2-40B4-BE49-F238E27FC236}">
                <a16:creationId xmlns:a16="http://schemas.microsoft.com/office/drawing/2014/main" id="{B4B93770-A793-4544-AFAE-68F5FAB94A10}"/>
              </a:ext>
            </a:extLst>
          </p:cNvPr>
          <p:cNvSpPr/>
          <p:nvPr/>
        </p:nvSpPr>
        <p:spPr>
          <a:xfrm>
            <a:off x="205273" y="1882423"/>
            <a:ext cx="9461241" cy="4247317"/>
          </a:xfrm>
          <a:prstGeom prst="rect">
            <a:avLst/>
          </a:prstGeom>
        </p:spPr>
        <p:txBody>
          <a:bodyPr wrap="square">
            <a:spAutoFit/>
          </a:bodyPr>
          <a:lstStyle/>
          <a:p>
            <a:pPr algn="just">
              <a:spcAft>
                <a:spcPts val="1200"/>
              </a:spcAft>
            </a:pPr>
            <a:r>
              <a:rPr lang="it-IT" sz="2200" b="1" dirty="0">
                <a:solidFill>
                  <a:srgbClr val="002060"/>
                </a:solidFill>
                <a:ea typeface="Calibri" panose="020F0502020204030204" pitchFamily="34" charset="0"/>
              </a:rPr>
              <a:t>Costituiscono elaborati dell’adeguamento PTCP: </a:t>
            </a:r>
          </a:p>
          <a:p>
            <a:pPr algn="just">
              <a:spcAft>
                <a:spcPts val="1200"/>
              </a:spcAft>
            </a:pPr>
            <a:r>
              <a:rPr lang="it-IT" sz="2200" dirty="0">
                <a:solidFill>
                  <a:srgbClr val="002060"/>
                </a:solidFill>
                <a:ea typeface="Calibri" panose="020F0502020204030204" pitchFamily="34" charset="0"/>
              </a:rPr>
              <a:t>A. La RELAZIONE ILLUSTRATIVA 2021, articolata nei diversi temi sviluppati, comprensiva di allegati analitici, tabellari e cartografici; </a:t>
            </a:r>
          </a:p>
          <a:p>
            <a:pPr algn="just">
              <a:spcAft>
                <a:spcPts val="1200"/>
              </a:spcAft>
            </a:pPr>
            <a:r>
              <a:rPr lang="it-IT" sz="2200" dirty="0">
                <a:solidFill>
                  <a:srgbClr val="002060"/>
                </a:solidFill>
                <a:ea typeface="Calibri" panose="020F0502020204030204" pitchFamily="34" charset="0"/>
              </a:rPr>
              <a:t>B. Gli INDIRIZZI NORMATIVI 2021, con le modifiche e integrazioni riferite ai temi sviluppati, comprensivi di allegati tecnici; </a:t>
            </a:r>
          </a:p>
          <a:p>
            <a:pPr algn="just">
              <a:spcAft>
                <a:spcPts val="1200"/>
              </a:spcAft>
            </a:pPr>
            <a:r>
              <a:rPr lang="it-IT" sz="2200" dirty="0">
                <a:solidFill>
                  <a:srgbClr val="002060"/>
                </a:solidFill>
                <a:ea typeface="Calibri" panose="020F0502020204030204" pitchFamily="34" charset="0"/>
              </a:rPr>
              <a:t>C. La CARTOGRAFIA DI PIANO, aggiornata e integrata. </a:t>
            </a:r>
          </a:p>
          <a:p>
            <a:pPr algn="just">
              <a:spcAft>
                <a:spcPts val="1200"/>
              </a:spcAft>
            </a:pPr>
            <a:r>
              <a:rPr lang="it-IT" sz="2200" dirty="0">
                <a:solidFill>
                  <a:srgbClr val="002060"/>
                </a:solidFill>
                <a:ea typeface="Calibri" panose="020F0502020204030204" pitchFamily="34" charset="0"/>
              </a:rPr>
              <a:t>Pubblicati nella pagina web dedicata </a:t>
            </a:r>
            <a:r>
              <a:rPr lang="it-IT" sz="2200" i="1" u="sng" dirty="0">
                <a:solidFill>
                  <a:srgbClr val="002060"/>
                </a:solidFill>
                <a:ea typeface="Calibri" panose="020F0502020204030204" pitchFamily="34" charset="0"/>
              </a:rPr>
              <a:t>Adeguamento PTCP 2019</a:t>
            </a:r>
            <a:r>
              <a:rPr lang="it-IT" sz="2200" i="1" dirty="0">
                <a:solidFill>
                  <a:srgbClr val="002060"/>
                </a:solidFill>
                <a:ea typeface="Calibri" panose="020F0502020204030204" pitchFamily="34" charset="0"/>
              </a:rPr>
              <a:t>, </a:t>
            </a:r>
            <a:r>
              <a:rPr lang="it-IT" sz="2200" dirty="0">
                <a:solidFill>
                  <a:srgbClr val="002060"/>
                </a:solidFill>
                <a:ea typeface="Calibri" panose="020F0502020204030204" pitchFamily="34" charset="0"/>
              </a:rPr>
              <a:t>al seguente link:</a:t>
            </a:r>
          </a:p>
          <a:p>
            <a:pPr algn="just">
              <a:spcAft>
                <a:spcPts val="1200"/>
              </a:spcAft>
            </a:pPr>
            <a:r>
              <a:rPr lang="it-IT" sz="2200" i="1" dirty="0">
                <a:solidFill>
                  <a:srgbClr val="FF0000"/>
                </a:solidFill>
                <a:ea typeface="Calibri" panose="020F0502020204030204" pitchFamily="34" charset="0"/>
                <a:hlinkClick r:id="rId4">
                  <a:extLst>
                    <a:ext uri="{A12FA001-AC4F-418D-AE19-62706E023703}">
                      <ahyp:hlinkClr xmlns:ahyp="http://schemas.microsoft.com/office/drawing/2018/hyperlinkcolor" val="tx"/>
                    </a:ext>
                  </a:extLst>
                </a:hlinkClick>
              </a:rPr>
              <a:t>https://www.provincia.mantova.it/context_docs.jsp?ID_LINK=1338&amp;area=8&amp;page=1&amp;id_context=12422</a:t>
            </a:r>
            <a:endParaRPr lang="it-IT" sz="2200" i="1" dirty="0">
              <a:solidFill>
                <a:srgbClr val="FF0000"/>
              </a:solidFill>
              <a:ea typeface="Calibri" panose="020F0502020204030204" pitchFamily="34" charset="0"/>
            </a:endParaRPr>
          </a:p>
        </p:txBody>
      </p:sp>
    </p:spTree>
    <p:extLst>
      <p:ext uri="{BB962C8B-B14F-4D97-AF65-F5344CB8AC3E}">
        <p14:creationId xmlns:p14="http://schemas.microsoft.com/office/powerpoint/2010/main" val="2934941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1"/>
          <p:cNvPicPr/>
          <p:nvPr/>
        </p:nvPicPr>
        <p:blipFill>
          <a:blip r:embed="rId2" cstate="print"/>
          <a:stretch/>
        </p:blipFill>
        <p:spPr>
          <a:xfrm>
            <a:off x="0" y="627840"/>
            <a:ext cx="9905400" cy="6230160"/>
          </a:xfrm>
          <a:prstGeom prst="rect">
            <a:avLst/>
          </a:prstGeom>
          <a:ln w="9360">
            <a:noFill/>
          </a:ln>
        </p:spPr>
      </p:pic>
      <p:pic>
        <p:nvPicPr>
          <p:cNvPr id="43" name="Picture 3"/>
          <p:cNvPicPr/>
          <p:nvPr/>
        </p:nvPicPr>
        <p:blipFill>
          <a:blip r:embed="rId3" cstate="print"/>
          <a:stretch/>
        </p:blipFill>
        <p:spPr>
          <a:xfrm>
            <a:off x="8840880" y="15840"/>
            <a:ext cx="956520" cy="610560"/>
          </a:xfrm>
          <a:prstGeom prst="rect">
            <a:avLst/>
          </a:prstGeom>
          <a:ln w="9360">
            <a:noFill/>
          </a:ln>
        </p:spPr>
      </p:pic>
      <p:sp>
        <p:nvSpPr>
          <p:cNvPr id="44" name="CustomShape 1"/>
          <p:cNvSpPr/>
          <p:nvPr/>
        </p:nvSpPr>
        <p:spPr>
          <a:xfrm>
            <a:off x="22320" y="736560"/>
            <a:ext cx="9883080" cy="1014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it-IT" sz="1800" b="0" strike="noStrike" spc="-1" dirty="0">
              <a:latin typeface="Arial"/>
            </a:endParaRPr>
          </a:p>
          <a:p>
            <a:pPr algn="ctr">
              <a:lnSpc>
                <a:spcPct val="100000"/>
              </a:lnSpc>
              <a:spcBef>
                <a:spcPts val="799"/>
              </a:spcBef>
            </a:pPr>
            <a:endParaRPr lang="it-IT" sz="1800" b="0" strike="noStrike" spc="-1" dirty="0">
              <a:latin typeface="Arial"/>
            </a:endParaRPr>
          </a:p>
          <a:p>
            <a:pPr algn="ctr">
              <a:lnSpc>
                <a:spcPct val="100000"/>
              </a:lnSpc>
            </a:pPr>
            <a:endParaRPr lang="it-IT" sz="1800" b="0" strike="noStrike" spc="-1" dirty="0">
              <a:latin typeface="Arial"/>
            </a:endParaRPr>
          </a:p>
        </p:txBody>
      </p:sp>
      <p:sp>
        <p:nvSpPr>
          <p:cNvPr id="45" name="CustomShape 2"/>
          <p:cNvSpPr/>
          <p:nvPr/>
        </p:nvSpPr>
        <p:spPr>
          <a:xfrm>
            <a:off x="111967" y="0"/>
            <a:ext cx="8709840" cy="648512"/>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spAutoFit/>
          </a:bodyPr>
          <a:lstStyle/>
          <a:p>
            <a:pPr algn="ctr">
              <a:lnSpc>
                <a:spcPct val="100000"/>
              </a:lnSpc>
            </a:pPr>
            <a:r>
              <a:rPr lang="it-IT" sz="3600" b="0" strike="noStrike" spc="-1" dirty="0">
                <a:solidFill>
                  <a:srgbClr val="FFFFFF"/>
                </a:solidFill>
                <a:latin typeface="Calibri"/>
                <a:ea typeface="Calibri"/>
              </a:rPr>
              <a:t>provincia di </a:t>
            </a:r>
            <a:r>
              <a:rPr lang="it-IT" sz="3600" b="0" strike="noStrike" spc="-1" dirty="0" err="1">
                <a:solidFill>
                  <a:srgbClr val="FFFFFF"/>
                </a:solidFill>
                <a:latin typeface="Calibri"/>
                <a:ea typeface="Calibri"/>
              </a:rPr>
              <a:t>mantova</a:t>
            </a:r>
            <a:endParaRPr lang="it-IT" sz="3600" b="1" spc="-1" dirty="0">
              <a:solidFill>
                <a:schemeClr val="bg1"/>
              </a:solidFill>
            </a:endParaRPr>
          </a:p>
        </p:txBody>
      </p:sp>
      <p:sp>
        <p:nvSpPr>
          <p:cNvPr id="2" name="CasellaDiTesto 1"/>
          <p:cNvSpPr txBox="1"/>
          <p:nvPr/>
        </p:nvSpPr>
        <p:spPr>
          <a:xfrm>
            <a:off x="111967" y="816085"/>
            <a:ext cx="9685434" cy="830997"/>
          </a:xfrm>
          <a:prstGeom prst="rect">
            <a:avLst/>
          </a:prstGeom>
          <a:noFill/>
        </p:spPr>
        <p:txBody>
          <a:bodyPr wrap="square" rtlCol="0">
            <a:spAutoFit/>
          </a:bodyPr>
          <a:lstStyle/>
          <a:p>
            <a:pPr>
              <a:spcAft>
                <a:spcPts val="1200"/>
              </a:spcAft>
            </a:pPr>
            <a:r>
              <a:rPr lang="it-IT" sz="2400" dirty="0">
                <a:solidFill>
                  <a:srgbClr val="C00000"/>
                </a:solidFill>
              </a:rPr>
              <a:t>Le osservazioni pervenute formalmente dopo l’adozione sono 18, da Comuni, Province limitrofe, Enti o privati…</a:t>
            </a:r>
          </a:p>
        </p:txBody>
      </p:sp>
      <p:graphicFrame>
        <p:nvGraphicFramePr>
          <p:cNvPr id="3" name="Tabella 2">
            <a:extLst>
              <a:ext uri="{FF2B5EF4-FFF2-40B4-BE49-F238E27FC236}">
                <a16:creationId xmlns:a16="http://schemas.microsoft.com/office/drawing/2014/main" id="{E11808C6-9905-4B32-8164-62531953C9DA}"/>
              </a:ext>
            </a:extLst>
          </p:cNvPr>
          <p:cNvGraphicFramePr>
            <a:graphicFrameLocks noGrp="1"/>
          </p:cNvGraphicFramePr>
          <p:nvPr>
            <p:extLst>
              <p:ext uri="{D42A27DB-BD31-4B8C-83A1-F6EECF244321}">
                <p14:modId xmlns:p14="http://schemas.microsoft.com/office/powerpoint/2010/main" val="1427495308"/>
              </p:ext>
            </p:extLst>
          </p:nvPr>
        </p:nvGraphicFramePr>
        <p:xfrm>
          <a:off x="628575" y="1830925"/>
          <a:ext cx="8435185" cy="4254902"/>
        </p:xfrm>
        <a:graphic>
          <a:graphicData uri="http://schemas.openxmlformats.org/drawingml/2006/table">
            <a:tbl>
              <a:tblPr firstRow="1" firstCol="1" bandRow="1">
                <a:tableStyleId>{5C22544A-7EE6-4342-B048-85BDC9FD1C3A}</a:tableStyleId>
              </a:tblPr>
              <a:tblGrid>
                <a:gridCol w="217220">
                  <a:extLst>
                    <a:ext uri="{9D8B030D-6E8A-4147-A177-3AD203B41FA5}">
                      <a16:colId xmlns:a16="http://schemas.microsoft.com/office/drawing/2014/main" val="442675421"/>
                    </a:ext>
                  </a:extLst>
                </a:gridCol>
                <a:gridCol w="677079">
                  <a:extLst>
                    <a:ext uri="{9D8B030D-6E8A-4147-A177-3AD203B41FA5}">
                      <a16:colId xmlns:a16="http://schemas.microsoft.com/office/drawing/2014/main" val="79707724"/>
                    </a:ext>
                  </a:extLst>
                </a:gridCol>
                <a:gridCol w="881590">
                  <a:extLst>
                    <a:ext uri="{9D8B030D-6E8A-4147-A177-3AD203B41FA5}">
                      <a16:colId xmlns:a16="http://schemas.microsoft.com/office/drawing/2014/main" val="2336030190"/>
                    </a:ext>
                  </a:extLst>
                </a:gridCol>
                <a:gridCol w="3629192">
                  <a:extLst>
                    <a:ext uri="{9D8B030D-6E8A-4147-A177-3AD203B41FA5}">
                      <a16:colId xmlns:a16="http://schemas.microsoft.com/office/drawing/2014/main" val="2205839946"/>
                    </a:ext>
                  </a:extLst>
                </a:gridCol>
                <a:gridCol w="1637816">
                  <a:extLst>
                    <a:ext uri="{9D8B030D-6E8A-4147-A177-3AD203B41FA5}">
                      <a16:colId xmlns:a16="http://schemas.microsoft.com/office/drawing/2014/main" val="3819842883"/>
                    </a:ext>
                  </a:extLst>
                </a:gridCol>
                <a:gridCol w="1392288">
                  <a:extLst>
                    <a:ext uri="{9D8B030D-6E8A-4147-A177-3AD203B41FA5}">
                      <a16:colId xmlns:a16="http://schemas.microsoft.com/office/drawing/2014/main" val="3280652044"/>
                    </a:ext>
                  </a:extLst>
                </a:gridCol>
              </a:tblGrid>
              <a:tr h="179091">
                <a:tc>
                  <a:txBody>
                    <a:bodyPr/>
                    <a:lstStyle/>
                    <a:p>
                      <a:pPr algn="ctr">
                        <a:lnSpc>
                          <a:spcPct val="107000"/>
                        </a:lnSpc>
                        <a:spcAft>
                          <a:spcPts val="800"/>
                        </a:spcAft>
                      </a:pPr>
                      <a:r>
                        <a:rPr lang="it-IT" sz="900">
                          <a:effectLst/>
                        </a:rPr>
                        <a:t>N.</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440" marR="40440" marT="0" marB="0" anchor="ctr"/>
                </a:tc>
                <a:tc>
                  <a:txBody>
                    <a:bodyPr/>
                    <a:lstStyle/>
                    <a:p>
                      <a:pPr algn="ctr">
                        <a:lnSpc>
                          <a:spcPct val="107000"/>
                        </a:lnSpc>
                        <a:spcAft>
                          <a:spcPts val="800"/>
                        </a:spcAft>
                      </a:pPr>
                      <a:r>
                        <a:rPr lang="it-IT" sz="900">
                          <a:effectLst/>
                        </a:rPr>
                        <a:t>PROT. N.</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440" marR="40440" marT="0" marB="0" anchor="ctr"/>
                </a:tc>
                <a:tc>
                  <a:txBody>
                    <a:bodyPr/>
                    <a:lstStyle/>
                    <a:p>
                      <a:pPr algn="ctr">
                        <a:lnSpc>
                          <a:spcPct val="107000"/>
                        </a:lnSpc>
                        <a:spcAft>
                          <a:spcPts val="800"/>
                        </a:spcAft>
                      </a:pPr>
                      <a:r>
                        <a:rPr lang="it-IT" sz="900">
                          <a:effectLst/>
                        </a:rPr>
                        <a:t>SOGGETTO</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440" marR="40440" marT="0" marB="0" anchor="ctr"/>
                </a:tc>
                <a:tc>
                  <a:txBody>
                    <a:bodyPr/>
                    <a:lstStyle/>
                    <a:p>
                      <a:pPr algn="ctr">
                        <a:lnSpc>
                          <a:spcPct val="107000"/>
                        </a:lnSpc>
                        <a:spcAft>
                          <a:spcPts val="800"/>
                        </a:spcAft>
                      </a:pPr>
                      <a:r>
                        <a:rPr lang="it-IT" sz="900">
                          <a:effectLst/>
                        </a:rPr>
                        <a:t>OSSERVAZIONI</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440" marR="40440" marT="0" marB="0"/>
                </a:tc>
                <a:tc>
                  <a:txBody>
                    <a:bodyPr/>
                    <a:lstStyle/>
                    <a:p>
                      <a:pPr algn="ctr">
                        <a:lnSpc>
                          <a:spcPct val="107000"/>
                        </a:lnSpc>
                        <a:spcAft>
                          <a:spcPts val="800"/>
                        </a:spcAft>
                      </a:pPr>
                      <a:r>
                        <a:rPr lang="it-IT" sz="900">
                          <a:effectLst/>
                        </a:rPr>
                        <a:t>CONTRODEDUZIONI</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440" marR="40440" marT="0" marB="0"/>
                </a:tc>
                <a:tc>
                  <a:txBody>
                    <a:bodyPr/>
                    <a:lstStyle/>
                    <a:p>
                      <a:pPr algn="ctr">
                        <a:lnSpc>
                          <a:spcPct val="107000"/>
                        </a:lnSpc>
                        <a:spcAft>
                          <a:spcPts val="800"/>
                        </a:spcAft>
                      </a:pPr>
                      <a:r>
                        <a:rPr lang="it-IT" sz="900">
                          <a:effectLst/>
                        </a:rPr>
                        <a:t>Referente / note</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440" marR="40440" marT="0" marB="0"/>
                </a:tc>
                <a:extLst>
                  <a:ext uri="{0D108BD9-81ED-4DB2-BD59-A6C34878D82A}">
                    <a16:rowId xmlns:a16="http://schemas.microsoft.com/office/drawing/2014/main" val="3307408892"/>
                  </a:ext>
                </a:extLst>
              </a:tr>
              <a:tr h="804523">
                <a:tc>
                  <a:txBody>
                    <a:bodyPr/>
                    <a:lstStyle/>
                    <a:p>
                      <a:pPr algn="ctr">
                        <a:lnSpc>
                          <a:spcPct val="107000"/>
                        </a:lnSpc>
                        <a:spcAft>
                          <a:spcPts val="800"/>
                        </a:spcAft>
                      </a:pPr>
                      <a:r>
                        <a:rPr lang="it-IT" sz="900">
                          <a:effectLst/>
                        </a:rPr>
                        <a:t>1</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440" marR="40440" marT="0" marB="0" anchor="ctr"/>
                </a:tc>
                <a:tc>
                  <a:txBody>
                    <a:bodyPr/>
                    <a:lstStyle/>
                    <a:p>
                      <a:pPr algn="ctr">
                        <a:lnSpc>
                          <a:spcPct val="107000"/>
                        </a:lnSpc>
                        <a:spcAft>
                          <a:spcPts val="800"/>
                        </a:spcAft>
                      </a:pPr>
                      <a:r>
                        <a:rPr lang="it-IT" sz="900">
                          <a:effectLst/>
                        </a:rPr>
                        <a:t>43509 del 12/08/2021</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440" marR="40440" marT="0" marB="0" anchor="ctr"/>
                </a:tc>
                <a:tc>
                  <a:txBody>
                    <a:bodyPr/>
                    <a:lstStyle/>
                    <a:p>
                      <a:pPr>
                        <a:lnSpc>
                          <a:spcPct val="107000"/>
                        </a:lnSpc>
                        <a:spcAft>
                          <a:spcPts val="800"/>
                        </a:spcAft>
                      </a:pPr>
                      <a:r>
                        <a:rPr lang="it-IT" sz="900">
                          <a:effectLst/>
                        </a:rPr>
                        <a:t>PROVINCIA DI REGGIO EMILIA</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440" marR="40440" marT="0" marB="0" anchor="ctr"/>
                </a:tc>
                <a:tc>
                  <a:txBody>
                    <a:bodyPr/>
                    <a:lstStyle/>
                    <a:p>
                      <a:pPr>
                        <a:lnSpc>
                          <a:spcPct val="107000"/>
                        </a:lnSpc>
                        <a:spcAft>
                          <a:spcPts val="800"/>
                        </a:spcAft>
                      </a:pPr>
                      <a:r>
                        <a:rPr lang="it-IT" sz="900" spc="-50">
                          <a:effectLst/>
                        </a:rPr>
                        <a:t>Le osservazioni ricalcano quelle presentate in fase di VAS, in particolare:</a:t>
                      </a:r>
                      <a:endParaRPr lang="it-IT" sz="1000">
                        <a:effectLst/>
                      </a:endParaRPr>
                    </a:p>
                    <a:p>
                      <a:pPr>
                        <a:lnSpc>
                          <a:spcPct val="107000"/>
                        </a:lnSpc>
                        <a:spcAft>
                          <a:spcPts val="600"/>
                        </a:spcAft>
                      </a:pPr>
                      <a:r>
                        <a:rPr lang="it-IT" sz="900">
                          <a:effectLst/>
                        </a:rPr>
                        <a:t>1. Chiede, qualora progetti e previsioni interessino il territorio reggiano, di valutare la loro valenza sovracomunale al fine di affrontare gli effetti sui comuni limitrofi della bassa reggiana.</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440" marR="40440" marT="0" marB="0"/>
                </a:tc>
                <a:tc>
                  <a:txBody>
                    <a:bodyPr/>
                    <a:lstStyle/>
                    <a:p>
                      <a:pPr>
                        <a:lnSpc>
                          <a:spcPct val="107000"/>
                        </a:lnSpc>
                        <a:spcAft>
                          <a:spcPts val="600"/>
                        </a:spcAft>
                      </a:pPr>
                      <a:r>
                        <a:rPr lang="it-IT" sz="900" spc="-30" dirty="0">
                          <a:effectLst/>
                        </a:rPr>
                        <a:t>1. Accolta senza modifiche.</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440" marR="40440" marT="0" marB="0"/>
                </a:tc>
                <a:tc>
                  <a:txBody>
                    <a:bodyPr/>
                    <a:lstStyle/>
                    <a:p>
                      <a:pPr>
                        <a:lnSpc>
                          <a:spcPct val="107000"/>
                        </a:lnSpc>
                        <a:spcAft>
                          <a:spcPts val="600"/>
                        </a:spcAft>
                      </a:pPr>
                      <a:r>
                        <a:rPr lang="it-IT" sz="900">
                          <a:effectLst/>
                        </a:rPr>
                        <a:t>1. Redolfi / Molinari</a:t>
                      </a:r>
                      <a:endParaRPr lang="it-IT" sz="1000">
                        <a:effectLst/>
                      </a:endParaRPr>
                    </a:p>
                    <a:p>
                      <a:pPr>
                        <a:lnSpc>
                          <a:spcPct val="107000"/>
                        </a:lnSpc>
                        <a:spcAft>
                          <a:spcPts val="800"/>
                        </a:spcAft>
                      </a:pPr>
                      <a:r>
                        <a:rPr lang="it-IT" sz="900">
                          <a:effectLst/>
                        </a:rPr>
                        <a:t>Verificare con osservazioni Moglia N.B. la richiesta di Moglia non interferisce con ambiti extraprovinciali</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440" marR="40440" marT="0" marB="0"/>
                </a:tc>
                <a:extLst>
                  <a:ext uri="{0D108BD9-81ED-4DB2-BD59-A6C34878D82A}">
                    <a16:rowId xmlns:a16="http://schemas.microsoft.com/office/drawing/2014/main" val="2584354361"/>
                  </a:ext>
                </a:extLst>
              </a:tr>
              <a:tr h="2993073">
                <a:tc>
                  <a:txBody>
                    <a:bodyPr/>
                    <a:lstStyle/>
                    <a:p>
                      <a:pPr algn="ctr">
                        <a:lnSpc>
                          <a:spcPct val="107000"/>
                        </a:lnSpc>
                        <a:spcAft>
                          <a:spcPts val="800"/>
                        </a:spcAft>
                      </a:pPr>
                      <a:r>
                        <a:rPr lang="it-IT" sz="900">
                          <a:effectLst/>
                        </a:rPr>
                        <a:t>2</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440" marR="40440" marT="0" marB="0" anchor="ctr"/>
                </a:tc>
                <a:tc>
                  <a:txBody>
                    <a:bodyPr/>
                    <a:lstStyle/>
                    <a:p>
                      <a:pPr algn="ctr">
                        <a:lnSpc>
                          <a:spcPct val="107000"/>
                        </a:lnSpc>
                        <a:spcAft>
                          <a:spcPts val="800"/>
                        </a:spcAft>
                      </a:pPr>
                      <a:r>
                        <a:rPr lang="it-IT" sz="900">
                          <a:effectLst/>
                        </a:rPr>
                        <a:t>44641 DEL </a:t>
                      </a:r>
                      <a:endParaRPr lang="it-IT" sz="1000">
                        <a:effectLst/>
                      </a:endParaRPr>
                    </a:p>
                    <a:p>
                      <a:pPr algn="ctr">
                        <a:lnSpc>
                          <a:spcPct val="107000"/>
                        </a:lnSpc>
                        <a:spcAft>
                          <a:spcPts val="800"/>
                        </a:spcAft>
                      </a:pPr>
                      <a:r>
                        <a:rPr lang="it-IT" sz="900">
                          <a:effectLst/>
                        </a:rPr>
                        <a:t>20/08/2021</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440" marR="40440" marT="0" marB="0" anchor="ctr"/>
                </a:tc>
                <a:tc>
                  <a:txBody>
                    <a:bodyPr/>
                    <a:lstStyle/>
                    <a:p>
                      <a:pPr>
                        <a:lnSpc>
                          <a:spcPct val="107000"/>
                        </a:lnSpc>
                        <a:spcAft>
                          <a:spcPts val="800"/>
                        </a:spcAft>
                      </a:pPr>
                      <a:r>
                        <a:rPr lang="it-IT" sz="900" spc="-30">
                          <a:effectLst/>
                        </a:rPr>
                        <a:t>AIPO - AGENZIA INTERREGIONALE PER IL PO</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440" marR="40440" marT="0" marB="0" anchor="ctr"/>
                </a:tc>
                <a:tc>
                  <a:txBody>
                    <a:bodyPr/>
                    <a:lstStyle/>
                    <a:p>
                      <a:pPr>
                        <a:lnSpc>
                          <a:spcPct val="107000"/>
                        </a:lnSpc>
                        <a:spcAft>
                          <a:spcPts val="600"/>
                        </a:spcAft>
                      </a:pPr>
                      <a:r>
                        <a:rPr lang="it-IT" sz="900">
                          <a:effectLst/>
                        </a:rPr>
                        <a:t>Chiede di:</a:t>
                      </a:r>
                      <a:endParaRPr lang="it-IT" sz="1000">
                        <a:effectLst/>
                      </a:endParaRPr>
                    </a:p>
                    <a:p>
                      <a:pPr>
                        <a:lnSpc>
                          <a:spcPct val="107000"/>
                        </a:lnSpc>
                        <a:spcAft>
                          <a:spcPts val="600"/>
                        </a:spcAft>
                      </a:pPr>
                      <a:r>
                        <a:rPr lang="it-IT" sz="900">
                          <a:effectLst/>
                          <a:highlight>
                            <a:srgbClr val="00FF00"/>
                          </a:highlight>
                        </a:rPr>
                        <a:t>1. correggere la Legenda della Tav. 1 con la simbologia per “Fiumi e corsi d’acqua” (art. 142.1 lettera c, D.Lgs 42/2004);</a:t>
                      </a:r>
                      <a:endParaRPr lang="it-IT" sz="1000">
                        <a:effectLst/>
                      </a:endParaRPr>
                    </a:p>
                    <a:p>
                      <a:pPr>
                        <a:lnSpc>
                          <a:spcPct val="107000"/>
                        </a:lnSpc>
                        <a:spcAft>
                          <a:spcPts val="800"/>
                        </a:spcAft>
                      </a:pPr>
                      <a:r>
                        <a:rPr lang="it-IT" sz="900">
                          <a:effectLst/>
                        </a:rPr>
                        <a:t>2. </a:t>
                      </a:r>
                      <a:r>
                        <a:rPr lang="it-IT" sz="900">
                          <a:effectLst/>
                          <a:highlight>
                            <a:srgbClr val="00FF00"/>
                          </a:highlight>
                        </a:rPr>
                        <a:t>integrare in cartografia e in normativa</a:t>
                      </a:r>
                      <a:r>
                        <a:rPr lang="it-IT" sz="900">
                          <a:effectLst/>
                        </a:rPr>
                        <a:t> i caratteri delle arginature come indicato nelle N.T.A. del P.A.I. per la delimitazione delle fasce fluviali, inserendo una nuova categoria denominata “Aree assoggettate a specifica tutela R.D. n. 523/1904”:</a:t>
                      </a:r>
                      <a:endParaRPr lang="it-IT" sz="1000">
                        <a:effectLst/>
                      </a:endParaRPr>
                    </a:p>
                    <a:p>
                      <a:pPr>
                        <a:lnSpc>
                          <a:spcPct val="107000"/>
                        </a:lnSpc>
                        <a:spcAft>
                          <a:spcPts val="800"/>
                        </a:spcAft>
                      </a:pPr>
                      <a:r>
                        <a:rPr lang="it-IT" sz="900">
                          <a:effectLst/>
                        </a:rPr>
                        <a:t>a. “Argine Maestro Demaniale” ‐ Testo Unico sulle opere idrauliche R.D. n. 523/1904:</a:t>
                      </a:r>
                      <a:endParaRPr lang="it-IT" sz="1000">
                        <a:effectLst/>
                      </a:endParaRPr>
                    </a:p>
                    <a:p>
                      <a:pPr>
                        <a:lnSpc>
                          <a:spcPct val="107000"/>
                        </a:lnSpc>
                        <a:spcAft>
                          <a:spcPts val="800"/>
                        </a:spcAft>
                      </a:pPr>
                      <a:r>
                        <a:rPr lang="it-IT" sz="900">
                          <a:effectLst/>
                        </a:rPr>
                        <a:t>‐ fasce di rispetto di 4 metri dal piede arginale (recinzioni, piantagioni, ecc.);</a:t>
                      </a:r>
                      <a:endParaRPr lang="it-IT" sz="1000">
                        <a:effectLst/>
                      </a:endParaRPr>
                    </a:p>
                    <a:p>
                      <a:pPr>
                        <a:lnSpc>
                          <a:spcPct val="107000"/>
                        </a:lnSpc>
                        <a:spcAft>
                          <a:spcPts val="800"/>
                        </a:spcAft>
                      </a:pPr>
                      <a:r>
                        <a:rPr lang="it-IT" sz="900">
                          <a:effectLst/>
                        </a:rPr>
                        <a:t>‐ fascia di rispetto di 10 metri dal piede arginale (fabbriche e scavi).</a:t>
                      </a:r>
                      <a:endParaRPr lang="it-IT" sz="1000">
                        <a:effectLst/>
                      </a:endParaRPr>
                    </a:p>
                    <a:p>
                      <a:pPr>
                        <a:lnSpc>
                          <a:spcPct val="107000"/>
                        </a:lnSpc>
                        <a:spcAft>
                          <a:spcPts val="600"/>
                        </a:spcAft>
                      </a:pPr>
                      <a:r>
                        <a:rPr lang="it-IT" sz="900">
                          <a:effectLst/>
                        </a:rPr>
                        <a:t>b. “Argine golenale” Opera idraulica in rilevato, proprietà privata.</a:t>
                      </a:r>
                      <a:endParaRPr lang="it-IT" sz="1000">
                        <a:effectLst/>
                      </a:endParaRPr>
                    </a:p>
                    <a:p>
                      <a:pPr>
                        <a:lnSpc>
                          <a:spcPct val="107000"/>
                        </a:lnSpc>
                        <a:spcAft>
                          <a:spcPts val="600"/>
                        </a:spcAft>
                      </a:pPr>
                      <a:r>
                        <a:rPr lang="it-IT" sz="900">
                          <a:effectLst/>
                        </a:rPr>
                        <a:t>3. Si chiede di inserire in cartografia la simbologia delle arginature sui corsi d’acqua appartenenti al reticolo idrico principale ed indicare la fascia di tutela dei 150 metri a partire dal piede arginale; a tal proposito si inviano gli shape files delle arginature.</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440" marR="40440" marT="0" marB="0"/>
                </a:tc>
                <a:tc>
                  <a:txBody>
                    <a:bodyPr/>
                    <a:lstStyle/>
                    <a:p>
                      <a:pPr>
                        <a:lnSpc>
                          <a:spcPct val="107000"/>
                        </a:lnSpc>
                        <a:spcAft>
                          <a:spcPts val="600"/>
                        </a:spcAft>
                      </a:pPr>
                      <a:r>
                        <a:rPr lang="it-IT" sz="900" dirty="0">
                          <a:effectLst/>
                          <a:highlight>
                            <a:srgbClr val="00FF00"/>
                          </a:highlight>
                        </a:rPr>
                        <a:t> </a:t>
                      </a:r>
                      <a:endParaRPr lang="it-IT" sz="1000" dirty="0">
                        <a:effectLst/>
                      </a:endParaRPr>
                    </a:p>
                    <a:p>
                      <a:pPr>
                        <a:lnSpc>
                          <a:spcPct val="107000"/>
                        </a:lnSpc>
                        <a:spcAft>
                          <a:spcPts val="600"/>
                        </a:spcAft>
                      </a:pPr>
                      <a:r>
                        <a:rPr lang="it-IT" sz="900" dirty="0">
                          <a:effectLst/>
                          <a:highlight>
                            <a:srgbClr val="00FF00"/>
                          </a:highlight>
                        </a:rPr>
                        <a:t>1. Accolta con modifiche.</a:t>
                      </a:r>
                      <a:endParaRPr lang="it-IT" sz="1000" dirty="0">
                        <a:effectLst/>
                      </a:endParaRPr>
                    </a:p>
                    <a:p>
                      <a:pPr>
                        <a:lnSpc>
                          <a:spcPct val="107000"/>
                        </a:lnSpc>
                        <a:spcAft>
                          <a:spcPts val="600"/>
                        </a:spcAft>
                      </a:pPr>
                      <a:r>
                        <a:rPr lang="it-IT" sz="900" dirty="0">
                          <a:effectLst/>
                          <a:highlight>
                            <a:srgbClr val="00FF00"/>
                          </a:highlight>
                        </a:rPr>
                        <a:t>2. Accolta </a:t>
                      </a:r>
                      <a:r>
                        <a:rPr lang="it-IT" sz="900" strike="sngStrike" dirty="0">
                          <a:effectLst/>
                          <a:highlight>
                            <a:srgbClr val="00FF00"/>
                          </a:highlight>
                        </a:rPr>
                        <a:t>parzialmente</a:t>
                      </a:r>
                      <a:r>
                        <a:rPr lang="it-IT" sz="900" dirty="0">
                          <a:effectLst/>
                          <a:highlight>
                            <a:srgbClr val="00FF00"/>
                          </a:highlight>
                        </a:rPr>
                        <a:t> con modifiche.</a:t>
                      </a:r>
                      <a:r>
                        <a:rPr lang="it-IT" sz="900" dirty="0">
                          <a:effectLst/>
                        </a:rPr>
                        <a:t> Vengono modificati i tipi di arginature e le relative tutele in cartografia (tav. 1?), shape file ed indirizzi normativi (art 23.4 e 50.2)</a:t>
                      </a:r>
                      <a:endParaRPr lang="it-IT" sz="1000" dirty="0">
                        <a:effectLst/>
                      </a:endParaRPr>
                    </a:p>
                    <a:p>
                      <a:pPr>
                        <a:lnSpc>
                          <a:spcPct val="107000"/>
                        </a:lnSpc>
                        <a:spcAft>
                          <a:spcPts val="600"/>
                        </a:spcAft>
                      </a:pPr>
                      <a:r>
                        <a:rPr lang="it-IT" sz="900" dirty="0">
                          <a:effectLst/>
                          <a:highlight>
                            <a:srgbClr val="00FF00"/>
                          </a:highlight>
                        </a:rPr>
                        <a:t>3. Accolta parzialmente con modifiche.</a:t>
                      </a:r>
                      <a:r>
                        <a:rPr lang="it-IT" sz="900" dirty="0">
                          <a:effectLst/>
                        </a:rPr>
                        <a:t> Vengono integrati gli indirizzi normativi (art. 23…) col richiamo all’art. 16.1.1 lett. d) secondo punto - fascia di tutela di cui all’art. 142 lett. c) del </a:t>
                      </a:r>
                      <a:r>
                        <a:rPr lang="it-IT" sz="900" dirty="0" err="1">
                          <a:effectLst/>
                        </a:rPr>
                        <a:t>D.Lgs</a:t>
                      </a:r>
                      <a:r>
                        <a:rPr lang="it-IT" sz="900" dirty="0">
                          <a:effectLst/>
                        </a:rPr>
                        <a:t> 42/2004</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440" marR="40440" marT="0" marB="0"/>
                </a:tc>
                <a:tc>
                  <a:txBody>
                    <a:bodyPr/>
                    <a:lstStyle/>
                    <a:p>
                      <a:pPr>
                        <a:lnSpc>
                          <a:spcPct val="107000"/>
                        </a:lnSpc>
                        <a:spcAft>
                          <a:spcPts val="600"/>
                        </a:spcAft>
                      </a:pPr>
                      <a:r>
                        <a:rPr lang="it-IT" sz="900" dirty="0">
                          <a:effectLst/>
                        </a:rPr>
                        <a:t> </a:t>
                      </a:r>
                      <a:endParaRPr lang="it-IT" sz="1000" dirty="0">
                        <a:effectLst/>
                      </a:endParaRPr>
                    </a:p>
                    <a:p>
                      <a:pPr>
                        <a:lnSpc>
                          <a:spcPct val="107000"/>
                        </a:lnSpc>
                        <a:spcAft>
                          <a:spcPts val="600"/>
                        </a:spcAft>
                      </a:pPr>
                      <a:r>
                        <a:rPr lang="it-IT" sz="900" dirty="0">
                          <a:effectLst/>
                        </a:rPr>
                        <a:t>1. Calvano / Fornari</a:t>
                      </a:r>
                      <a:endParaRPr lang="it-IT" sz="1000" dirty="0">
                        <a:effectLst/>
                      </a:endParaRPr>
                    </a:p>
                    <a:p>
                      <a:pPr>
                        <a:lnSpc>
                          <a:spcPct val="107000"/>
                        </a:lnSpc>
                        <a:spcAft>
                          <a:spcPts val="600"/>
                        </a:spcAft>
                      </a:pPr>
                      <a:r>
                        <a:rPr lang="it-IT" sz="900" dirty="0">
                          <a:effectLst/>
                        </a:rPr>
                        <a:t>2. Calvano / Fornari</a:t>
                      </a:r>
                      <a:endParaRPr lang="it-IT" sz="1000" dirty="0">
                        <a:effectLst/>
                      </a:endParaRPr>
                    </a:p>
                    <a:p>
                      <a:pPr>
                        <a:lnSpc>
                          <a:spcPct val="107000"/>
                        </a:lnSpc>
                        <a:spcAft>
                          <a:spcPts val="800"/>
                        </a:spcAft>
                      </a:pPr>
                      <a:r>
                        <a:rPr lang="it-IT" sz="900" dirty="0">
                          <a:effectLst/>
                        </a:rPr>
                        <a:t>AIPO ritrasmetterà gli shape corretti con mail “ufficiale” di consegna entro il 10/12</a:t>
                      </a:r>
                      <a:endParaRPr lang="it-IT" sz="1000" dirty="0">
                        <a:effectLst/>
                      </a:endParaRPr>
                    </a:p>
                    <a:p>
                      <a:pPr>
                        <a:lnSpc>
                          <a:spcPct val="107000"/>
                        </a:lnSpc>
                        <a:spcAft>
                          <a:spcPts val="800"/>
                        </a:spcAft>
                      </a:pPr>
                      <a:r>
                        <a:rPr lang="it-IT" sz="900" dirty="0">
                          <a:effectLst/>
                        </a:rPr>
                        <a:t> </a:t>
                      </a:r>
                      <a:endParaRPr lang="it-IT" sz="1000" dirty="0">
                        <a:effectLst/>
                      </a:endParaRPr>
                    </a:p>
                    <a:p>
                      <a:pPr>
                        <a:lnSpc>
                          <a:spcPct val="107000"/>
                        </a:lnSpc>
                        <a:spcAft>
                          <a:spcPts val="600"/>
                        </a:spcAft>
                      </a:pPr>
                      <a:r>
                        <a:rPr lang="it-IT" sz="900" dirty="0">
                          <a:effectLst/>
                        </a:rPr>
                        <a:t>3. Calvano / Fornari </a:t>
                      </a:r>
                      <a:endParaRPr lang="it-IT" sz="1000" dirty="0">
                        <a:effectLst/>
                      </a:endParaRPr>
                    </a:p>
                    <a:p>
                      <a:pPr>
                        <a:lnSpc>
                          <a:spcPct val="107000"/>
                        </a:lnSpc>
                        <a:spcAft>
                          <a:spcPts val="800"/>
                        </a:spcAft>
                      </a:pPr>
                      <a:r>
                        <a:rPr lang="it-IT" sz="800" dirty="0">
                          <a:effectLst/>
                        </a:rPr>
                        <a:t>Sono aree tutelate per legge … i fiumi, i torrenti, i corsi d'acqua iscritti negli elenchi previsti dal TU delle disposizioni di legge sulle acque .., .. R.D. n. 1775/</a:t>
                      </a:r>
                      <a:r>
                        <a:rPr lang="it-IT" sz="800" u="none" strike="noStrike" dirty="0">
                          <a:effectLst/>
                          <a:hlinkClick r:id="rId4"/>
                        </a:rPr>
                        <a:t>1933</a:t>
                      </a:r>
                      <a:r>
                        <a:rPr lang="it-IT" sz="800" dirty="0">
                          <a:effectLst/>
                        </a:rPr>
                        <a:t>, e le relative sponde o piedi degli argini per una fascia di 150 mt ciascuna</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440" marR="40440" marT="0" marB="0"/>
                </a:tc>
                <a:extLst>
                  <a:ext uri="{0D108BD9-81ED-4DB2-BD59-A6C34878D82A}">
                    <a16:rowId xmlns:a16="http://schemas.microsoft.com/office/drawing/2014/main" val="1077753824"/>
                  </a:ext>
                </a:extLst>
              </a:tr>
            </a:tbl>
          </a:graphicData>
        </a:graphic>
      </p:graphicFrame>
    </p:spTree>
    <p:extLst>
      <p:ext uri="{BB962C8B-B14F-4D97-AF65-F5344CB8AC3E}">
        <p14:creationId xmlns:p14="http://schemas.microsoft.com/office/powerpoint/2010/main" val="4161465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1"/>
          <p:cNvPicPr/>
          <p:nvPr/>
        </p:nvPicPr>
        <p:blipFill>
          <a:blip r:embed="rId2" cstate="print"/>
          <a:stretch/>
        </p:blipFill>
        <p:spPr>
          <a:xfrm>
            <a:off x="0" y="627840"/>
            <a:ext cx="9905400" cy="6230160"/>
          </a:xfrm>
          <a:prstGeom prst="rect">
            <a:avLst/>
          </a:prstGeom>
          <a:ln w="9360">
            <a:noFill/>
          </a:ln>
        </p:spPr>
      </p:pic>
      <p:pic>
        <p:nvPicPr>
          <p:cNvPr id="43" name="Picture 3"/>
          <p:cNvPicPr/>
          <p:nvPr/>
        </p:nvPicPr>
        <p:blipFill>
          <a:blip r:embed="rId3" cstate="print"/>
          <a:stretch/>
        </p:blipFill>
        <p:spPr>
          <a:xfrm>
            <a:off x="8840880" y="15840"/>
            <a:ext cx="956520" cy="610560"/>
          </a:xfrm>
          <a:prstGeom prst="rect">
            <a:avLst/>
          </a:prstGeom>
          <a:ln w="9360">
            <a:noFill/>
          </a:ln>
        </p:spPr>
      </p:pic>
      <p:sp>
        <p:nvSpPr>
          <p:cNvPr id="44" name="CustomShape 1"/>
          <p:cNvSpPr/>
          <p:nvPr/>
        </p:nvSpPr>
        <p:spPr>
          <a:xfrm>
            <a:off x="22320" y="736560"/>
            <a:ext cx="9883080" cy="1014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it-IT" sz="1800" b="0" strike="noStrike" spc="-1" dirty="0">
              <a:latin typeface="Arial"/>
            </a:endParaRPr>
          </a:p>
          <a:p>
            <a:pPr algn="ctr">
              <a:lnSpc>
                <a:spcPct val="100000"/>
              </a:lnSpc>
              <a:spcBef>
                <a:spcPts val="799"/>
              </a:spcBef>
            </a:pPr>
            <a:endParaRPr lang="it-IT" sz="1800" b="0" strike="noStrike" spc="-1" dirty="0">
              <a:latin typeface="Arial"/>
            </a:endParaRPr>
          </a:p>
          <a:p>
            <a:pPr algn="ctr">
              <a:lnSpc>
                <a:spcPct val="100000"/>
              </a:lnSpc>
            </a:pPr>
            <a:endParaRPr lang="it-IT" sz="1800" b="0" strike="noStrike" spc="-1" dirty="0">
              <a:latin typeface="Arial"/>
            </a:endParaRPr>
          </a:p>
        </p:txBody>
      </p:sp>
      <p:sp>
        <p:nvSpPr>
          <p:cNvPr id="45" name="CustomShape 2"/>
          <p:cNvSpPr/>
          <p:nvPr/>
        </p:nvSpPr>
        <p:spPr>
          <a:xfrm>
            <a:off x="111967" y="0"/>
            <a:ext cx="8709840" cy="648512"/>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spAutoFit/>
          </a:bodyPr>
          <a:lstStyle/>
          <a:p>
            <a:pPr algn="ctr">
              <a:lnSpc>
                <a:spcPct val="100000"/>
              </a:lnSpc>
            </a:pPr>
            <a:r>
              <a:rPr lang="it-IT" sz="3600" b="0" strike="noStrike" spc="-1" dirty="0">
                <a:solidFill>
                  <a:srgbClr val="FFFFFF"/>
                </a:solidFill>
                <a:latin typeface="Calibri"/>
                <a:ea typeface="Calibri"/>
              </a:rPr>
              <a:t>provincia di </a:t>
            </a:r>
            <a:r>
              <a:rPr lang="it-IT" sz="3600" b="0" strike="noStrike" spc="-1" dirty="0" err="1">
                <a:solidFill>
                  <a:srgbClr val="FFFFFF"/>
                </a:solidFill>
                <a:latin typeface="Calibri"/>
                <a:ea typeface="Calibri"/>
              </a:rPr>
              <a:t>mantova</a:t>
            </a:r>
            <a:endParaRPr lang="it-IT" sz="3600" b="1" spc="-1" dirty="0">
              <a:solidFill>
                <a:schemeClr val="bg1"/>
              </a:solidFill>
            </a:endParaRPr>
          </a:p>
        </p:txBody>
      </p:sp>
      <p:sp>
        <p:nvSpPr>
          <p:cNvPr id="2" name="CasellaDiTesto 1"/>
          <p:cNvSpPr txBox="1"/>
          <p:nvPr/>
        </p:nvSpPr>
        <p:spPr>
          <a:xfrm>
            <a:off x="111967" y="816085"/>
            <a:ext cx="9685434" cy="1200329"/>
          </a:xfrm>
          <a:prstGeom prst="rect">
            <a:avLst/>
          </a:prstGeom>
          <a:noFill/>
        </p:spPr>
        <p:txBody>
          <a:bodyPr wrap="square" rtlCol="0">
            <a:spAutoFit/>
          </a:bodyPr>
          <a:lstStyle/>
          <a:p>
            <a:pPr>
              <a:spcAft>
                <a:spcPts val="1200"/>
              </a:spcAft>
            </a:pPr>
            <a:r>
              <a:rPr lang="it-IT" sz="2400" dirty="0">
                <a:solidFill>
                  <a:srgbClr val="C00000"/>
                </a:solidFill>
              </a:rPr>
              <a:t>Il parere di Regione Lombardia contiene i contributi di n. 7 Direzioni Generali sintetizzati in 47 punti che comportano rettifiche o correzioni a cartografia e normativa …………..</a:t>
            </a:r>
          </a:p>
        </p:txBody>
      </p:sp>
      <p:graphicFrame>
        <p:nvGraphicFramePr>
          <p:cNvPr id="4" name="Tabella 3">
            <a:extLst>
              <a:ext uri="{FF2B5EF4-FFF2-40B4-BE49-F238E27FC236}">
                <a16:creationId xmlns:a16="http://schemas.microsoft.com/office/drawing/2014/main" id="{56908E69-C7EE-415C-B4A3-AC25DCE52551}"/>
              </a:ext>
            </a:extLst>
          </p:cNvPr>
          <p:cNvGraphicFramePr>
            <a:graphicFrameLocks noGrp="1"/>
          </p:cNvGraphicFramePr>
          <p:nvPr>
            <p:extLst>
              <p:ext uri="{D42A27DB-BD31-4B8C-83A1-F6EECF244321}">
                <p14:modId xmlns:p14="http://schemas.microsoft.com/office/powerpoint/2010/main" val="996356021"/>
              </p:ext>
            </p:extLst>
          </p:nvPr>
        </p:nvGraphicFramePr>
        <p:xfrm>
          <a:off x="1207363" y="2041083"/>
          <a:ext cx="6853561" cy="4372460"/>
        </p:xfrm>
        <a:graphic>
          <a:graphicData uri="http://schemas.openxmlformats.org/drawingml/2006/table">
            <a:tbl>
              <a:tblPr firstRow="1" firstCol="1">
                <a:tableStyleId>{5C22544A-7EE6-4342-B048-85BDC9FD1C3A}</a:tableStyleId>
              </a:tblPr>
              <a:tblGrid>
                <a:gridCol w="4997093">
                  <a:extLst>
                    <a:ext uri="{9D8B030D-6E8A-4147-A177-3AD203B41FA5}">
                      <a16:colId xmlns:a16="http://schemas.microsoft.com/office/drawing/2014/main" val="3892175733"/>
                    </a:ext>
                  </a:extLst>
                </a:gridCol>
                <a:gridCol w="854203">
                  <a:extLst>
                    <a:ext uri="{9D8B030D-6E8A-4147-A177-3AD203B41FA5}">
                      <a16:colId xmlns:a16="http://schemas.microsoft.com/office/drawing/2014/main" val="1216293621"/>
                    </a:ext>
                  </a:extLst>
                </a:gridCol>
                <a:gridCol w="1002265">
                  <a:extLst>
                    <a:ext uri="{9D8B030D-6E8A-4147-A177-3AD203B41FA5}">
                      <a16:colId xmlns:a16="http://schemas.microsoft.com/office/drawing/2014/main" val="4189961949"/>
                    </a:ext>
                  </a:extLst>
                </a:gridCol>
              </a:tblGrid>
              <a:tr h="322875">
                <a:tc>
                  <a:txBody>
                    <a:bodyPr/>
                    <a:lstStyle/>
                    <a:p>
                      <a:pPr algn="ctr">
                        <a:lnSpc>
                          <a:spcPct val="107000"/>
                        </a:lnSpc>
                        <a:spcBef>
                          <a:spcPts val="600"/>
                        </a:spcBef>
                        <a:spcAft>
                          <a:spcPts val="600"/>
                        </a:spcAft>
                      </a:pPr>
                      <a:r>
                        <a:rPr lang="it-IT" sz="1000">
                          <a:effectLst/>
                        </a:rPr>
                        <a:t>OSSERVAZIONE</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2905" marR="62905" marT="0" marB="0"/>
                </a:tc>
                <a:tc>
                  <a:txBody>
                    <a:bodyPr/>
                    <a:lstStyle/>
                    <a:p>
                      <a:pPr algn="ctr">
                        <a:lnSpc>
                          <a:spcPct val="107000"/>
                        </a:lnSpc>
                        <a:spcBef>
                          <a:spcPts val="600"/>
                        </a:spcBef>
                        <a:spcAft>
                          <a:spcPts val="600"/>
                        </a:spcAft>
                      </a:pPr>
                      <a:r>
                        <a:rPr lang="it-IT" sz="1000">
                          <a:effectLst/>
                        </a:rPr>
                        <a:t>REFERENTI</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2905" marR="62905" marT="0" marB="0"/>
                </a:tc>
                <a:tc>
                  <a:txBody>
                    <a:bodyPr/>
                    <a:lstStyle/>
                    <a:p>
                      <a:pPr algn="ctr">
                        <a:lnSpc>
                          <a:spcPct val="107000"/>
                        </a:lnSpc>
                        <a:spcBef>
                          <a:spcPts val="600"/>
                        </a:spcBef>
                        <a:spcAft>
                          <a:spcPts val="600"/>
                        </a:spcAft>
                      </a:pPr>
                      <a:r>
                        <a:rPr lang="it-IT" sz="1000">
                          <a:effectLst/>
                        </a:rPr>
                        <a:t>NOTA</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2905" marR="62905" marT="0" marB="0"/>
                </a:tc>
                <a:extLst>
                  <a:ext uri="{0D108BD9-81ED-4DB2-BD59-A6C34878D82A}">
                    <a16:rowId xmlns:a16="http://schemas.microsoft.com/office/drawing/2014/main" val="1554206196"/>
                  </a:ext>
                </a:extLst>
              </a:tr>
              <a:tr h="157784">
                <a:tc>
                  <a:txBody>
                    <a:bodyPr/>
                    <a:lstStyle/>
                    <a:p>
                      <a:pPr>
                        <a:lnSpc>
                          <a:spcPct val="107000"/>
                        </a:lnSpc>
                        <a:spcBef>
                          <a:spcPts val="600"/>
                        </a:spcBef>
                        <a:spcAft>
                          <a:spcPts val="600"/>
                        </a:spcAft>
                      </a:pPr>
                      <a:r>
                        <a:rPr lang="it-IT" sz="1000" u="sng">
                          <a:effectLst/>
                        </a:rPr>
                        <a:t>3.1 CONFORMITA’ ALLA LR12/05</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2905" marR="62905" marT="0" marB="0"/>
                </a:tc>
                <a:tc>
                  <a:txBody>
                    <a:bodyPr/>
                    <a:lstStyle/>
                    <a:p>
                      <a:pPr>
                        <a:lnSpc>
                          <a:spcPct val="107000"/>
                        </a:lnSpc>
                        <a:spcBef>
                          <a:spcPts val="600"/>
                        </a:spcBef>
                        <a:spcAft>
                          <a:spcPts val="600"/>
                        </a:spcAft>
                      </a:pPr>
                      <a:r>
                        <a:rPr lang="it-IT" sz="10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2905" marR="62905" marT="0" marB="0"/>
                </a:tc>
                <a:tc>
                  <a:txBody>
                    <a:bodyPr/>
                    <a:lstStyle/>
                    <a:p>
                      <a:pPr>
                        <a:lnSpc>
                          <a:spcPct val="107000"/>
                        </a:lnSpc>
                        <a:spcBef>
                          <a:spcPts val="600"/>
                        </a:spcBef>
                        <a:spcAft>
                          <a:spcPts val="600"/>
                        </a:spcAft>
                      </a:pPr>
                      <a:r>
                        <a:rPr lang="it-IT" sz="10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2905" marR="62905" marT="0" marB="0"/>
                </a:tc>
                <a:extLst>
                  <a:ext uri="{0D108BD9-81ED-4DB2-BD59-A6C34878D82A}">
                    <a16:rowId xmlns:a16="http://schemas.microsoft.com/office/drawing/2014/main" val="87121282"/>
                  </a:ext>
                </a:extLst>
              </a:tr>
              <a:tr h="653053">
                <a:tc>
                  <a:txBody>
                    <a:bodyPr/>
                    <a:lstStyle/>
                    <a:p>
                      <a:pPr algn="just">
                        <a:lnSpc>
                          <a:spcPct val="107000"/>
                        </a:lnSpc>
                        <a:spcAft>
                          <a:spcPts val="600"/>
                        </a:spcAft>
                      </a:pPr>
                      <a:r>
                        <a:rPr lang="it-IT" sz="1000">
                          <a:effectLst/>
                        </a:rPr>
                        <a:t>1. Art. 47 IN - correggere i riferimenti normativi relativi alla individuazione degli ambiti di rigenerazione: art. 47.3 modificare piano delle regole con documento di piano e il riferimento all’art.8 comma 2 q quinquies) e non art. 10.</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2905" marR="62905" marT="0" marB="0"/>
                </a:tc>
                <a:tc>
                  <a:txBody>
                    <a:bodyPr/>
                    <a:lstStyle/>
                    <a:p>
                      <a:pPr>
                        <a:lnSpc>
                          <a:spcPct val="107000"/>
                        </a:lnSpc>
                        <a:spcAft>
                          <a:spcPts val="800"/>
                        </a:spcAft>
                      </a:pPr>
                      <a:r>
                        <a:rPr lang="it-IT" sz="1000">
                          <a:effectLst/>
                        </a:rPr>
                        <a:t>Redolfi</a:t>
                      </a:r>
                    </a:p>
                    <a:p>
                      <a:pPr>
                        <a:lnSpc>
                          <a:spcPct val="107000"/>
                        </a:lnSpc>
                        <a:spcAft>
                          <a:spcPts val="800"/>
                        </a:spcAft>
                      </a:pPr>
                      <a:r>
                        <a:rPr lang="it-IT" sz="10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2905" marR="62905" marT="0" marB="0"/>
                </a:tc>
                <a:tc>
                  <a:txBody>
                    <a:bodyPr/>
                    <a:lstStyle/>
                    <a:p>
                      <a:pPr>
                        <a:lnSpc>
                          <a:spcPct val="107000"/>
                        </a:lnSpc>
                        <a:spcAft>
                          <a:spcPts val="600"/>
                        </a:spcAft>
                      </a:pPr>
                      <a:r>
                        <a:rPr lang="it-IT" sz="10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2905" marR="62905" marT="0" marB="0"/>
                </a:tc>
                <a:extLst>
                  <a:ext uri="{0D108BD9-81ED-4DB2-BD59-A6C34878D82A}">
                    <a16:rowId xmlns:a16="http://schemas.microsoft.com/office/drawing/2014/main" val="197089781"/>
                  </a:ext>
                </a:extLst>
              </a:tr>
              <a:tr h="973376">
                <a:tc>
                  <a:txBody>
                    <a:bodyPr/>
                    <a:lstStyle/>
                    <a:p>
                      <a:pPr algn="just">
                        <a:lnSpc>
                          <a:spcPct val="107000"/>
                        </a:lnSpc>
                        <a:spcAft>
                          <a:spcPts val="600"/>
                        </a:spcAft>
                      </a:pPr>
                      <a:r>
                        <a:rPr lang="it-IT" sz="1000">
                          <a:effectLst/>
                        </a:rPr>
                        <a:t>2. Art. 9 IN - aggiornare l’art. 9, comma 2, con quanto previsto dall’art. 17 comma 11 della LR 12/05 come variato dalla LR18/19, applicando le procedure semplificate di modifica al PTCP le iniziative di rigenerazione urbana e recupero del patrimonio edilizio esistente che non incidano sulle strategie generali del piano.</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2905" marR="62905" marT="0" marB="0"/>
                </a:tc>
                <a:tc>
                  <a:txBody>
                    <a:bodyPr/>
                    <a:lstStyle/>
                    <a:p>
                      <a:pPr>
                        <a:lnSpc>
                          <a:spcPct val="107000"/>
                        </a:lnSpc>
                        <a:spcAft>
                          <a:spcPts val="800"/>
                        </a:spcAft>
                      </a:pPr>
                      <a:r>
                        <a:rPr lang="it-IT" sz="1000">
                          <a:effectLst/>
                        </a:rPr>
                        <a:t>Redolfi</a:t>
                      </a:r>
                    </a:p>
                    <a:p>
                      <a:pPr>
                        <a:lnSpc>
                          <a:spcPct val="107000"/>
                        </a:lnSpc>
                        <a:spcAft>
                          <a:spcPts val="800"/>
                        </a:spcAft>
                      </a:pPr>
                      <a:r>
                        <a:rPr lang="it-IT" sz="10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2905" marR="62905" marT="0" marB="0"/>
                </a:tc>
                <a:tc>
                  <a:txBody>
                    <a:bodyPr/>
                    <a:lstStyle/>
                    <a:p>
                      <a:pPr>
                        <a:lnSpc>
                          <a:spcPct val="107000"/>
                        </a:lnSpc>
                        <a:spcAft>
                          <a:spcPts val="600"/>
                        </a:spcAft>
                      </a:pPr>
                      <a:r>
                        <a:rPr lang="it-IT" sz="10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2905" marR="62905" marT="0" marB="0"/>
                </a:tc>
                <a:extLst>
                  <a:ext uri="{0D108BD9-81ED-4DB2-BD59-A6C34878D82A}">
                    <a16:rowId xmlns:a16="http://schemas.microsoft.com/office/drawing/2014/main" val="3565428721"/>
                  </a:ext>
                </a:extLst>
              </a:tr>
              <a:tr h="482547">
                <a:tc>
                  <a:txBody>
                    <a:bodyPr/>
                    <a:lstStyle/>
                    <a:p>
                      <a:pPr algn="just">
                        <a:lnSpc>
                          <a:spcPct val="107000"/>
                        </a:lnSpc>
                        <a:spcAft>
                          <a:spcPts val="600"/>
                        </a:spcAft>
                      </a:pPr>
                      <a:r>
                        <a:rPr lang="it-IT" sz="1000">
                          <a:effectLst/>
                        </a:rPr>
                        <a:t>3. Art. 7.2 IN - verificare l’opportunità di un aggiornamento con riferimento all’art. 11 della LR12/05 così come modificato dalla LR18/19.</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2905" marR="62905" marT="0" marB="0"/>
                </a:tc>
                <a:tc>
                  <a:txBody>
                    <a:bodyPr/>
                    <a:lstStyle/>
                    <a:p>
                      <a:pPr>
                        <a:lnSpc>
                          <a:spcPct val="107000"/>
                        </a:lnSpc>
                        <a:spcAft>
                          <a:spcPts val="800"/>
                        </a:spcAft>
                      </a:pPr>
                      <a:r>
                        <a:rPr lang="it-IT" sz="1000">
                          <a:effectLst/>
                        </a:rPr>
                        <a:t>Redolfi</a:t>
                      </a:r>
                    </a:p>
                    <a:p>
                      <a:pPr>
                        <a:lnSpc>
                          <a:spcPct val="107000"/>
                        </a:lnSpc>
                        <a:spcAft>
                          <a:spcPts val="800"/>
                        </a:spcAft>
                      </a:pPr>
                      <a:r>
                        <a:rPr lang="it-IT" sz="10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2905" marR="62905" marT="0" marB="0"/>
                </a:tc>
                <a:tc>
                  <a:txBody>
                    <a:bodyPr/>
                    <a:lstStyle/>
                    <a:p>
                      <a:pPr>
                        <a:lnSpc>
                          <a:spcPct val="107000"/>
                        </a:lnSpc>
                        <a:spcAft>
                          <a:spcPts val="600"/>
                        </a:spcAft>
                      </a:pPr>
                      <a:r>
                        <a:rPr lang="it-IT" sz="10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2905" marR="62905" marT="0" marB="0"/>
                </a:tc>
                <a:extLst>
                  <a:ext uri="{0D108BD9-81ED-4DB2-BD59-A6C34878D82A}">
                    <a16:rowId xmlns:a16="http://schemas.microsoft.com/office/drawing/2014/main" val="3884177894"/>
                  </a:ext>
                </a:extLst>
              </a:tr>
              <a:tr h="318937">
                <a:tc>
                  <a:txBody>
                    <a:bodyPr/>
                    <a:lstStyle/>
                    <a:p>
                      <a:pPr>
                        <a:lnSpc>
                          <a:spcPct val="107000"/>
                        </a:lnSpc>
                        <a:spcBef>
                          <a:spcPts val="600"/>
                        </a:spcBef>
                        <a:spcAft>
                          <a:spcPts val="600"/>
                        </a:spcAft>
                      </a:pPr>
                      <a:r>
                        <a:rPr lang="it-IT" sz="1000">
                          <a:effectLst/>
                        </a:rPr>
                        <a:t>Con riferimento alla tav 4.1 “PGRA – Reticolo Secondario Pianura”: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2905" marR="62905" marT="0" marB="0"/>
                </a:tc>
                <a:tc>
                  <a:txBody>
                    <a:bodyPr/>
                    <a:lstStyle/>
                    <a:p>
                      <a:pPr>
                        <a:lnSpc>
                          <a:spcPct val="107000"/>
                        </a:lnSpc>
                        <a:spcBef>
                          <a:spcPts val="600"/>
                        </a:spcBef>
                        <a:spcAft>
                          <a:spcPts val="600"/>
                        </a:spcAft>
                      </a:pPr>
                      <a:r>
                        <a:rPr lang="it-IT" sz="10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2905" marR="62905" marT="0" marB="0"/>
                </a:tc>
                <a:tc>
                  <a:txBody>
                    <a:bodyPr/>
                    <a:lstStyle/>
                    <a:p>
                      <a:pPr>
                        <a:lnSpc>
                          <a:spcPct val="107000"/>
                        </a:lnSpc>
                        <a:spcBef>
                          <a:spcPts val="600"/>
                        </a:spcBef>
                        <a:spcAft>
                          <a:spcPts val="600"/>
                        </a:spcAft>
                      </a:pPr>
                      <a:r>
                        <a:rPr lang="it-IT" sz="10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2905" marR="62905" marT="0" marB="0"/>
                </a:tc>
                <a:extLst>
                  <a:ext uri="{0D108BD9-81ED-4DB2-BD59-A6C34878D82A}">
                    <a16:rowId xmlns:a16="http://schemas.microsoft.com/office/drawing/2014/main" val="2664797261"/>
                  </a:ext>
                </a:extLst>
              </a:tr>
              <a:tr h="487963">
                <a:tc>
                  <a:txBody>
                    <a:bodyPr/>
                    <a:lstStyle/>
                    <a:p>
                      <a:pPr>
                        <a:lnSpc>
                          <a:spcPct val="107000"/>
                        </a:lnSpc>
                        <a:spcAft>
                          <a:spcPts val="600"/>
                        </a:spcAft>
                      </a:pPr>
                      <a:r>
                        <a:rPr lang="it-IT" sz="1000">
                          <a:effectLst/>
                        </a:rPr>
                        <a:t>4. In Relazione e in art. 49.3 IN - specificare meglio il significato di “acquistano efficacia con l’approvazione del PTCP ed entrano in vigore con il recepimento nello strumento urbanistico comunale”.</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2905" marR="62905" marT="0" marB="0"/>
                </a:tc>
                <a:tc>
                  <a:txBody>
                    <a:bodyPr/>
                    <a:lstStyle/>
                    <a:p>
                      <a:pPr>
                        <a:lnSpc>
                          <a:spcPct val="107000"/>
                        </a:lnSpc>
                        <a:spcAft>
                          <a:spcPts val="800"/>
                        </a:spcAft>
                      </a:pPr>
                      <a:r>
                        <a:rPr lang="it-IT" sz="1000">
                          <a:effectLst/>
                        </a:rPr>
                        <a:t>Molinari</a:t>
                      </a:r>
                    </a:p>
                    <a:p>
                      <a:pPr>
                        <a:lnSpc>
                          <a:spcPct val="107000"/>
                        </a:lnSpc>
                        <a:spcAft>
                          <a:spcPts val="800"/>
                        </a:spcAft>
                      </a:pPr>
                      <a:r>
                        <a:rPr lang="it-IT" sz="10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2905" marR="62905" marT="0" marB="0"/>
                </a:tc>
                <a:tc>
                  <a:txBody>
                    <a:bodyPr/>
                    <a:lstStyle/>
                    <a:p>
                      <a:pPr>
                        <a:lnSpc>
                          <a:spcPct val="107000"/>
                        </a:lnSpc>
                        <a:spcAft>
                          <a:spcPts val="600"/>
                        </a:spcAft>
                      </a:pPr>
                      <a:r>
                        <a:rPr lang="it-IT" sz="10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2905" marR="62905" marT="0" marB="0"/>
                </a:tc>
                <a:extLst>
                  <a:ext uri="{0D108BD9-81ED-4DB2-BD59-A6C34878D82A}">
                    <a16:rowId xmlns:a16="http://schemas.microsoft.com/office/drawing/2014/main" val="315070584"/>
                  </a:ext>
                </a:extLst>
              </a:tr>
              <a:tr h="818141">
                <a:tc>
                  <a:txBody>
                    <a:bodyPr/>
                    <a:lstStyle/>
                    <a:p>
                      <a:pPr>
                        <a:lnSpc>
                          <a:spcPct val="107000"/>
                        </a:lnSpc>
                        <a:spcAft>
                          <a:spcPts val="600"/>
                        </a:spcAft>
                      </a:pPr>
                      <a:r>
                        <a:rPr lang="it-IT" sz="1000">
                          <a:effectLst/>
                        </a:rPr>
                        <a:t>5. Le modifiche già attuabili da subito (non subordinate al completamento di interventi), qualora adeguatamente supportate da analisi (come in parte emerge dal contributo del Consorzio Territori del Mincio) siano formalmente trasmesse alla Regione ai fini dell’aggiornamento delle mappe del PGRA.</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2905" marR="62905" marT="0" marB="0"/>
                </a:tc>
                <a:tc>
                  <a:txBody>
                    <a:bodyPr/>
                    <a:lstStyle/>
                    <a:p>
                      <a:pPr>
                        <a:lnSpc>
                          <a:spcPct val="107000"/>
                        </a:lnSpc>
                        <a:spcAft>
                          <a:spcPts val="800"/>
                        </a:spcAft>
                      </a:pPr>
                      <a:r>
                        <a:rPr lang="it-IT" sz="1000">
                          <a:effectLst/>
                        </a:rPr>
                        <a:t>Molinari</a:t>
                      </a:r>
                    </a:p>
                    <a:p>
                      <a:pPr>
                        <a:lnSpc>
                          <a:spcPct val="107000"/>
                        </a:lnSpc>
                        <a:spcAft>
                          <a:spcPts val="800"/>
                        </a:spcAft>
                      </a:pPr>
                      <a:r>
                        <a:rPr lang="it-IT" sz="1000">
                          <a:effectLst/>
                        </a:rPr>
                        <a:t>Caleffi</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2905" marR="62905" marT="0" marB="0"/>
                </a:tc>
                <a:tc>
                  <a:txBody>
                    <a:bodyPr/>
                    <a:lstStyle/>
                    <a:p>
                      <a:pPr>
                        <a:lnSpc>
                          <a:spcPct val="107000"/>
                        </a:lnSpc>
                        <a:spcAft>
                          <a:spcPts val="600"/>
                        </a:spcAft>
                      </a:pPr>
                      <a:r>
                        <a:rPr lang="it-IT" sz="10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2905" marR="62905" marT="0" marB="0"/>
                </a:tc>
                <a:extLst>
                  <a:ext uri="{0D108BD9-81ED-4DB2-BD59-A6C34878D82A}">
                    <a16:rowId xmlns:a16="http://schemas.microsoft.com/office/drawing/2014/main" val="3530147332"/>
                  </a:ext>
                </a:extLst>
              </a:tr>
              <a:tr h="157784">
                <a:tc>
                  <a:txBody>
                    <a:bodyPr/>
                    <a:lstStyle/>
                    <a:p>
                      <a:pPr>
                        <a:lnSpc>
                          <a:spcPct val="107000"/>
                        </a:lnSpc>
                        <a:spcBef>
                          <a:spcPts val="600"/>
                        </a:spcBef>
                        <a:spcAft>
                          <a:spcPts val="600"/>
                        </a:spcAft>
                      </a:pPr>
                      <a:r>
                        <a:rPr lang="it-IT" sz="1000">
                          <a:effectLst/>
                        </a:rPr>
                        <a:t>Con riferimento alla tav. 4.2 “PAI-PGRA – RP-APSFR”:</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2905" marR="62905" marT="0" marB="0"/>
                </a:tc>
                <a:tc>
                  <a:txBody>
                    <a:bodyPr/>
                    <a:lstStyle/>
                    <a:p>
                      <a:pPr>
                        <a:lnSpc>
                          <a:spcPct val="107000"/>
                        </a:lnSpc>
                        <a:spcBef>
                          <a:spcPts val="600"/>
                        </a:spcBef>
                        <a:spcAft>
                          <a:spcPts val="600"/>
                        </a:spcAft>
                      </a:pPr>
                      <a:r>
                        <a:rPr lang="it-IT" sz="10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2905" marR="62905" marT="0" marB="0"/>
                </a:tc>
                <a:tc>
                  <a:txBody>
                    <a:bodyPr/>
                    <a:lstStyle/>
                    <a:p>
                      <a:pPr>
                        <a:lnSpc>
                          <a:spcPct val="107000"/>
                        </a:lnSpc>
                        <a:spcBef>
                          <a:spcPts val="600"/>
                        </a:spcBef>
                        <a:spcAft>
                          <a:spcPts val="600"/>
                        </a:spcAft>
                      </a:pPr>
                      <a:r>
                        <a:rPr lang="it-IT" sz="1000" dirty="0">
                          <a:effectLst/>
                        </a:rPr>
                        <a:t> </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905" marR="62905" marT="0" marB="0"/>
                </a:tc>
                <a:extLst>
                  <a:ext uri="{0D108BD9-81ED-4DB2-BD59-A6C34878D82A}">
                    <a16:rowId xmlns:a16="http://schemas.microsoft.com/office/drawing/2014/main" val="1887359883"/>
                  </a:ext>
                </a:extLst>
              </a:tr>
            </a:tbl>
          </a:graphicData>
        </a:graphic>
      </p:graphicFrame>
    </p:spTree>
    <p:extLst>
      <p:ext uri="{BB962C8B-B14F-4D97-AF65-F5344CB8AC3E}">
        <p14:creationId xmlns:p14="http://schemas.microsoft.com/office/powerpoint/2010/main" val="2230871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1"/>
          <p:cNvPicPr/>
          <p:nvPr/>
        </p:nvPicPr>
        <p:blipFill>
          <a:blip r:embed="rId2" cstate="print"/>
          <a:stretch/>
        </p:blipFill>
        <p:spPr>
          <a:xfrm>
            <a:off x="0" y="627840"/>
            <a:ext cx="9905400" cy="6230160"/>
          </a:xfrm>
          <a:prstGeom prst="rect">
            <a:avLst/>
          </a:prstGeom>
          <a:ln w="9360">
            <a:noFill/>
          </a:ln>
        </p:spPr>
      </p:pic>
      <p:pic>
        <p:nvPicPr>
          <p:cNvPr id="43" name="Picture 3"/>
          <p:cNvPicPr/>
          <p:nvPr/>
        </p:nvPicPr>
        <p:blipFill>
          <a:blip r:embed="rId3" cstate="print"/>
          <a:stretch/>
        </p:blipFill>
        <p:spPr>
          <a:xfrm>
            <a:off x="8840880" y="15840"/>
            <a:ext cx="956520" cy="610560"/>
          </a:xfrm>
          <a:prstGeom prst="rect">
            <a:avLst/>
          </a:prstGeom>
          <a:ln w="9360">
            <a:noFill/>
          </a:ln>
        </p:spPr>
      </p:pic>
      <p:sp>
        <p:nvSpPr>
          <p:cNvPr id="44" name="CustomShape 1"/>
          <p:cNvSpPr/>
          <p:nvPr/>
        </p:nvSpPr>
        <p:spPr>
          <a:xfrm>
            <a:off x="22320" y="736560"/>
            <a:ext cx="9883080" cy="1014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it-IT" sz="1800" b="0" strike="noStrike" spc="-1" dirty="0">
              <a:latin typeface="Arial"/>
            </a:endParaRPr>
          </a:p>
          <a:p>
            <a:pPr algn="ctr">
              <a:lnSpc>
                <a:spcPct val="100000"/>
              </a:lnSpc>
              <a:spcBef>
                <a:spcPts val="799"/>
              </a:spcBef>
            </a:pPr>
            <a:endParaRPr lang="it-IT" sz="1800" b="0" strike="noStrike" spc="-1" dirty="0">
              <a:latin typeface="Arial"/>
            </a:endParaRPr>
          </a:p>
          <a:p>
            <a:pPr algn="ctr">
              <a:lnSpc>
                <a:spcPct val="100000"/>
              </a:lnSpc>
            </a:pPr>
            <a:endParaRPr lang="it-IT" sz="1800" b="0" strike="noStrike" spc="-1" dirty="0">
              <a:latin typeface="Arial"/>
            </a:endParaRPr>
          </a:p>
        </p:txBody>
      </p:sp>
      <p:sp>
        <p:nvSpPr>
          <p:cNvPr id="45" name="CustomShape 2"/>
          <p:cNvSpPr/>
          <p:nvPr/>
        </p:nvSpPr>
        <p:spPr>
          <a:xfrm>
            <a:off x="111967" y="0"/>
            <a:ext cx="8709840" cy="648512"/>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spAutoFit/>
          </a:bodyPr>
          <a:lstStyle/>
          <a:p>
            <a:pPr algn="ctr">
              <a:lnSpc>
                <a:spcPct val="100000"/>
              </a:lnSpc>
            </a:pPr>
            <a:r>
              <a:rPr lang="it-IT" sz="3600" b="0" strike="noStrike" spc="-1" dirty="0">
                <a:solidFill>
                  <a:srgbClr val="FFFFFF"/>
                </a:solidFill>
                <a:latin typeface="Calibri"/>
                <a:ea typeface="Calibri"/>
              </a:rPr>
              <a:t>provincia di </a:t>
            </a:r>
            <a:r>
              <a:rPr lang="it-IT" sz="3600" b="0" strike="noStrike" spc="-1" dirty="0" err="1">
                <a:solidFill>
                  <a:srgbClr val="FFFFFF"/>
                </a:solidFill>
                <a:latin typeface="Calibri"/>
                <a:ea typeface="Calibri"/>
              </a:rPr>
              <a:t>mantova</a:t>
            </a:r>
            <a:endParaRPr lang="it-IT" sz="3600" b="1" spc="-1" dirty="0">
              <a:solidFill>
                <a:schemeClr val="bg1"/>
              </a:solidFill>
            </a:endParaRPr>
          </a:p>
        </p:txBody>
      </p:sp>
      <p:sp>
        <p:nvSpPr>
          <p:cNvPr id="2" name="CasellaDiTesto 1"/>
          <p:cNvSpPr txBox="1"/>
          <p:nvPr/>
        </p:nvSpPr>
        <p:spPr>
          <a:xfrm>
            <a:off x="0" y="816085"/>
            <a:ext cx="9923688" cy="5632311"/>
          </a:xfrm>
          <a:prstGeom prst="rect">
            <a:avLst/>
          </a:prstGeom>
          <a:noFill/>
        </p:spPr>
        <p:txBody>
          <a:bodyPr wrap="square" rtlCol="0">
            <a:spAutoFit/>
          </a:bodyPr>
          <a:lstStyle/>
          <a:p>
            <a:pPr>
              <a:spcAft>
                <a:spcPts val="1200"/>
              </a:spcAft>
            </a:pPr>
            <a:r>
              <a:rPr lang="it-IT" sz="2400" dirty="0">
                <a:solidFill>
                  <a:srgbClr val="C00000"/>
                </a:solidFill>
              </a:rPr>
              <a:t>Breve sintesi di cosa è stato fatto….</a:t>
            </a:r>
          </a:p>
          <a:p>
            <a:r>
              <a:rPr lang="it-IT" sz="2000" dirty="0">
                <a:solidFill>
                  <a:srgbClr val="002060"/>
                </a:solidFill>
              </a:rPr>
              <a:t>Ricordiamoci che si tratta di un </a:t>
            </a:r>
            <a:r>
              <a:rPr lang="it-IT" sz="2000" b="1" dirty="0">
                <a:solidFill>
                  <a:srgbClr val="002060"/>
                </a:solidFill>
              </a:rPr>
              <a:t>ADEGUAMENTO,</a:t>
            </a:r>
            <a:r>
              <a:rPr lang="it-IT" sz="2000" dirty="0">
                <a:solidFill>
                  <a:srgbClr val="002060"/>
                </a:solidFill>
              </a:rPr>
              <a:t> questo significa che il </a:t>
            </a:r>
            <a:r>
              <a:rPr lang="it-IT" sz="2000" u="sng" dirty="0">
                <a:solidFill>
                  <a:srgbClr val="002060"/>
                </a:solidFill>
              </a:rPr>
              <a:t>PTCP vigente viene solo adeguato al PTR, aggiornato o integrato, efficace dal 13/03/2019 </a:t>
            </a:r>
            <a:r>
              <a:rPr lang="it-IT" sz="2000" dirty="0">
                <a:solidFill>
                  <a:srgbClr val="002060"/>
                </a:solidFill>
              </a:rPr>
              <a:t>.</a:t>
            </a:r>
          </a:p>
          <a:p>
            <a:endParaRPr lang="it-IT" sz="2000" dirty="0">
              <a:solidFill>
                <a:srgbClr val="002060"/>
              </a:solidFill>
            </a:endParaRPr>
          </a:p>
          <a:p>
            <a:r>
              <a:rPr lang="it-IT" sz="2000" b="1" spc="-30" dirty="0">
                <a:solidFill>
                  <a:srgbClr val="002060"/>
                </a:solidFill>
              </a:rPr>
              <a:t>Avvio del procedimento: Decreto Presidente Provincia n.38 del 11/04/2019:</a:t>
            </a:r>
          </a:p>
          <a:p>
            <a:pPr marL="180000" indent="-180000">
              <a:spcAft>
                <a:spcPts val="600"/>
              </a:spcAft>
              <a:buFont typeface="Arial" panose="020B0604020202020204" pitchFamily="34" charset="0"/>
              <a:buChar char="•"/>
            </a:pPr>
            <a:r>
              <a:rPr lang="it-IT" sz="2000" b="0" i="0" u="sng" strike="noStrike" baseline="0" dirty="0">
                <a:solidFill>
                  <a:srgbClr val="002060"/>
                </a:solidFill>
              </a:rPr>
              <a:t>adeguamento PTCP al PTR integrato</a:t>
            </a:r>
            <a:r>
              <a:rPr lang="it-IT" sz="2000" b="0" i="0" u="none" strike="noStrike" baseline="0" dirty="0">
                <a:solidFill>
                  <a:srgbClr val="002060"/>
                </a:solidFill>
              </a:rPr>
              <a:t>, ai sensi della L.R. 31/2014, con particolare riferimento al rispetto della </a:t>
            </a:r>
            <a:r>
              <a:rPr lang="it-IT" sz="2000" b="0" i="0" u="sng" strike="noStrike" baseline="0" dirty="0">
                <a:solidFill>
                  <a:srgbClr val="002060"/>
                </a:solidFill>
              </a:rPr>
              <a:t>soglia di riduzione del consumo di suolo</a:t>
            </a:r>
            <a:r>
              <a:rPr lang="it-IT" sz="2000" b="0" i="0" u="none" strike="noStrike" baseline="0" dirty="0">
                <a:solidFill>
                  <a:srgbClr val="002060"/>
                </a:solidFill>
              </a:rPr>
              <a:t>, ai criteri, indirizzi e linee tecniche definiti dallo stesso PTR;</a:t>
            </a:r>
          </a:p>
          <a:p>
            <a:pPr marL="180000" indent="-180000">
              <a:spcAft>
                <a:spcPts val="600"/>
              </a:spcAft>
              <a:buFont typeface="Arial" panose="020B0604020202020204" pitchFamily="34" charset="0"/>
              <a:buChar char="•"/>
            </a:pPr>
            <a:r>
              <a:rPr lang="it-IT" sz="2000" u="sng" dirty="0">
                <a:solidFill>
                  <a:srgbClr val="002060"/>
                </a:solidFill>
              </a:rPr>
              <a:t>aggiornamento del quadro progettuale strategico</a:t>
            </a:r>
            <a:r>
              <a:rPr lang="it-IT" sz="2000" dirty="0">
                <a:solidFill>
                  <a:srgbClr val="002060"/>
                </a:solidFill>
              </a:rPr>
              <a:t> (sistema della mobilità e trasporti, Masterplan areale 9 – Mantova);</a:t>
            </a:r>
          </a:p>
          <a:p>
            <a:pPr marL="180000" indent="-180000">
              <a:spcAft>
                <a:spcPts val="600"/>
              </a:spcAft>
              <a:buFont typeface="Arial" panose="020B0604020202020204" pitchFamily="34" charset="0"/>
              <a:buChar char="•"/>
            </a:pPr>
            <a:r>
              <a:rPr lang="it-IT" sz="2000" u="sng" dirty="0">
                <a:solidFill>
                  <a:srgbClr val="002060"/>
                </a:solidFill>
              </a:rPr>
              <a:t>integrazione della Rete Ecologica Regionale con la Rete Verde Provinciale;</a:t>
            </a:r>
          </a:p>
          <a:p>
            <a:pPr marL="180000" indent="-180000">
              <a:spcAft>
                <a:spcPts val="600"/>
              </a:spcAft>
              <a:buFont typeface="Arial" panose="020B0604020202020204" pitchFamily="34" charset="0"/>
              <a:buChar char="•"/>
            </a:pPr>
            <a:r>
              <a:rPr lang="it-IT" sz="2000" u="sng" dirty="0">
                <a:solidFill>
                  <a:srgbClr val="002060"/>
                </a:solidFill>
              </a:rPr>
              <a:t>integrazioni in materia di assetto geologico, idrogeologico e sismico;</a:t>
            </a:r>
          </a:p>
          <a:p>
            <a:pPr marL="180000" indent="-180000">
              <a:spcAft>
                <a:spcPts val="600"/>
              </a:spcAft>
              <a:buFont typeface="Arial" panose="020B0604020202020204" pitchFamily="34" charset="0"/>
              <a:buChar char="•"/>
            </a:pPr>
            <a:r>
              <a:rPr lang="it-IT" sz="2000" u="sng" dirty="0">
                <a:solidFill>
                  <a:srgbClr val="002060"/>
                </a:solidFill>
              </a:rPr>
              <a:t>aggiornamento della pianificazione in materia di attività estrattiva</a:t>
            </a:r>
            <a:r>
              <a:rPr lang="it-IT" sz="2000" dirty="0">
                <a:solidFill>
                  <a:srgbClr val="002060"/>
                </a:solidFill>
              </a:rPr>
              <a:t> (PCP approvato);</a:t>
            </a:r>
          </a:p>
          <a:p>
            <a:pPr marL="180000" indent="-180000">
              <a:spcAft>
                <a:spcPts val="600"/>
              </a:spcAft>
              <a:buFont typeface="Arial" panose="020B0604020202020204" pitchFamily="34" charset="0"/>
              <a:buChar char="•"/>
            </a:pPr>
            <a:r>
              <a:rPr lang="it-IT" sz="2000" u="sng" dirty="0">
                <a:solidFill>
                  <a:srgbClr val="002060"/>
                </a:solidFill>
              </a:rPr>
              <a:t>correzione di errori materiali</a:t>
            </a:r>
            <a:r>
              <a:rPr lang="it-IT" sz="2000" dirty="0">
                <a:solidFill>
                  <a:srgbClr val="002060"/>
                </a:solidFill>
              </a:rPr>
              <a:t>, aggiornamento basi cartografiche e dati PGT,…. </a:t>
            </a:r>
          </a:p>
          <a:p>
            <a:pPr marL="285750" indent="-285750">
              <a:buFont typeface="Arial" panose="020B0604020202020204" pitchFamily="34" charset="0"/>
              <a:buChar char="•"/>
            </a:pPr>
            <a:endParaRPr lang="it-IT" dirty="0"/>
          </a:p>
          <a:p>
            <a:pPr algn="ctr"/>
            <a:endParaRPr lang="it-IT" b="1" dirty="0"/>
          </a:p>
        </p:txBody>
      </p:sp>
    </p:spTree>
    <p:extLst>
      <p:ext uri="{BB962C8B-B14F-4D97-AF65-F5344CB8AC3E}">
        <p14:creationId xmlns:p14="http://schemas.microsoft.com/office/powerpoint/2010/main" val="2370716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1"/>
          <p:cNvPicPr/>
          <p:nvPr/>
        </p:nvPicPr>
        <p:blipFill>
          <a:blip r:embed="rId2" cstate="print"/>
          <a:stretch/>
        </p:blipFill>
        <p:spPr>
          <a:xfrm>
            <a:off x="0" y="627840"/>
            <a:ext cx="9905400" cy="6230160"/>
          </a:xfrm>
          <a:prstGeom prst="rect">
            <a:avLst/>
          </a:prstGeom>
          <a:ln w="9360">
            <a:noFill/>
          </a:ln>
        </p:spPr>
      </p:pic>
      <p:pic>
        <p:nvPicPr>
          <p:cNvPr id="43" name="Picture 3"/>
          <p:cNvPicPr/>
          <p:nvPr/>
        </p:nvPicPr>
        <p:blipFill>
          <a:blip r:embed="rId3" cstate="print"/>
          <a:stretch/>
        </p:blipFill>
        <p:spPr>
          <a:xfrm>
            <a:off x="8840880" y="15840"/>
            <a:ext cx="956520" cy="610560"/>
          </a:xfrm>
          <a:prstGeom prst="rect">
            <a:avLst/>
          </a:prstGeom>
          <a:ln w="9360">
            <a:noFill/>
          </a:ln>
        </p:spPr>
      </p:pic>
      <p:sp>
        <p:nvSpPr>
          <p:cNvPr id="44" name="CustomShape 1"/>
          <p:cNvSpPr/>
          <p:nvPr/>
        </p:nvSpPr>
        <p:spPr>
          <a:xfrm>
            <a:off x="22320" y="736560"/>
            <a:ext cx="9883080" cy="1014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it-IT" sz="1800" b="0" strike="noStrike" spc="-1" dirty="0">
              <a:latin typeface="Arial"/>
            </a:endParaRPr>
          </a:p>
          <a:p>
            <a:pPr algn="ctr">
              <a:lnSpc>
                <a:spcPct val="100000"/>
              </a:lnSpc>
              <a:spcBef>
                <a:spcPts val="799"/>
              </a:spcBef>
            </a:pPr>
            <a:endParaRPr lang="it-IT" sz="1800" b="0" strike="noStrike" spc="-1" dirty="0">
              <a:latin typeface="Arial"/>
            </a:endParaRPr>
          </a:p>
          <a:p>
            <a:pPr algn="ctr">
              <a:lnSpc>
                <a:spcPct val="100000"/>
              </a:lnSpc>
            </a:pPr>
            <a:endParaRPr lang="it-IT" sz="1800" b="0" strike="noStrike" spc="-1" dirty="0">
              <a:latin typeface="Arial"/>
            </a:endParaRPr>
          </a:p>
        </p:txBody>
      </p:sp>
      <p:sp>
        <p:nvSpPr>
          <p:cNvPr id="45" name="CustomShape 2"/>
          <p:cNvSpPr/>
          <p:nvPr/>
        </p:nvSpPr>
        <p:spPr>
          <a:xfrm>
            <a:off x="111967" y="0"/>
            <a:ext cx="8709840" cy="648512"/>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spAutoFit/>
          </a:bodyPr>
          <a:lstStyle/>
          <a:p>
            <a:pPr algn="ctr">
              <a:lnSpc>
                <a:spcPct val="100000"/>
              </a:lnSpc>
            </a:pPr>
            <a:r>
              <a:rPr lang="it-IT" sz="3600" b="0" strike="noStrike" spc="-1" dirty="0">
                <a:solidFill>
                  <a:srgbClr val="FFFFFF"/>
                </a:solidFill>
                <a:latin typeface="Calibri"/>
                <a:ea typeface="Calibri"/>
              </a:rPr>
              <a:t>provincia di </a:t>
            </a:r>
            <a:r>
              <a:rPr lang="it-IT" sz="3600" b="0" strike="noStrike" spc="-1" dirty="0" err="1">
                <a:solidFill>
                  <a:srgbClr val="FFFFFF"/>
                </a:solidFill>
                <a:latin typeface="Calibri"/>
                <a:ea typeface="Calibri"/>
              </a:rPr>
              <a:t>mantova</a:t>
            </a:r>
            <a:endParaRPr lang="it-IT" sz="3600" b="1" spc="-1" dirty="0">
              <a:solidFill>
                <a:schemeClr val="bg1"/>
              </a:solidFill>
            </a:endParaRPr>
          </a:p>
        </p:txBody>
      </p:sp>
      <p:sp>
        <p:nvSpPr>
          <p:cNvPr id="2" name="CasellaDiTesto 1"/>
          <p:cNvSpPr txBox="1"/>
          <p:nvPr/>
        </p:nvSpPr>
        <p:spPr>
          <a:xfrm>
            <a:off x="0" y="816085"/>
            <a:ext cx="9923688" cy="6555641"/>
          </a:xfrm>
          <a:prstGeom prst="rect">
            <a:avLst/>
          </a:prstGeom>
          <a:noFill/>
        </p:spPr>
        <p:txBody>
          <a:bodyPr wrap="square" rtlCol="0">
            <a:spAutoFit/>
          </a:bodyPr>
          <a:lstStyle/>
          <a:p>
            <a:pPr>
              <a:spcAft>
                <a:spcPts val="1200"/>
              </a:spcAft>
            </a:pPr>
            <a:r>
              <a:rPr lang="it-IT" sz="2400" dirty="0">
                <a:solidFill>
                  <a:srgbClr val="C00000"/>
                </a:solidFill>
              </a:rPr>
              <a:t>Breve sintesi di cosa è stato fatto….</a:t>
            </a:r>
          </a:p>
          <a:p>
            <a:pPr marL="180000" indent="-180000">
              <a:spcAft>
                <a:spcPts val="600"/>
              </a:spcAft>
              <a:buFont typeface="Arial" panose="020B0604020202020204" pitchFamily="34" charset="0"/>
              <a:buChar char="•"/>
            </a:pPr>
            <a:r>
              <a:rPr lang="it-IT" sz="2000" u="sng" dirty="0">
                <a:solidFill>
                  <a:srgbClr val="002060"/>
                </a:solidFill>
              </a:rPr>
              <a:t>Ottobre 2019</a:t>
            </a:r>
            <a:r>
              <a:rPr lang="it-IT" sz="2000" dirty="0">
                <a:solidFill>
                  <a:srgbClr val="002060"/>
                </a:solidFill>
              </a:rPr>
              <a:t> prima pubblicazione dei dati comunali (Schede Comuni): Ambiti di trasformazione ai fini della riduzione del consumo di suolo;</a:t>
            </a:r>
          </a:p>
          <a:p>
            <a:pPr marL="180000" indent="-180000">
              <a:spcAft>
                <a:spcPts val="600"/>
              </a:spcAft>
              <a:buFont typeface="Arial" panose="020B0604020202020204" pitchFamily="34" charset="0"/>
              <a:buChar char="•"/>
            </a:pPr>
            <a:r>
              <a:rPr lang="it-IT" sz="2000" u="sng" dirty="0">
                <a:solidFill>
                  <a:srgbClr val="002060"/>
                </a:solidFill>
              </a:rPr>
              <a:t>19/12/2019</a:t>
            </a:r>
            <a:r>
              <a:rPr lang="it-IT" sz="2000" dirty="0">
                <a:solidFill>
                  <a:srgbClr val="002060"/>
                </a:solidFill>
              </a:rPr>
              <a:t> - prima conferenza/forum VAS (in presenza);</a:t>
            </a:r>
          </a:p>
          <a:p>
            <a:pPr marL="180000" indent="-180000">
              <a:spcAft>
                <a:spcPts val="600"/>
              </a:spcAft>
              <a:buFont typeface="Arial" panose="020B0604020202020204" pitchFamily="34" charset="0"/>
              <a:buChar char="•"/>
            </a:pPr>
            <a:r>
              <a:rPr lang="it-IT" sz="2000" u="sng" dirty="0">
                <a:solidFill>
                  <a:srgbClr val="002060"/>
                </a:solidFill>
              </a:rPr>
              <a:t>Luglio 2020 </a:t>
            </a:r>
            <a:r>
              <a:rPr lang="it-IT" sz="2000" dirty="0">
                <a:solidFill>
                  <a:srgbClr val="002060"/>
                </a:solidFill>
              </a:rPr>
              <a:t>- Prima proposta della soglia comunale di riduzione del consumo di suolo (presentazione in videoconferenza);</a:t>
            </a:r>
          </a:p>
          <a:p>
            <a:pPr marL="180000" indent="-180000">
              <a:spcAft>
                <a:spcPts val="600"/>
              </a:spcAft>
              <a:buFont typeface="Arial" panose="020B0604020202020204" pitchFamily="34" charset="0"/>
              <a:buChar char="•"/>
            </a:pPr>
            <a:r>
              <a:rPr lang="it-IT" sz="2000" u="sng" spc="-50" dirty="0">
                <a:solidFill>
                  <a:srgbClr val="002060"/>
                </a:solidFill>
              </a:rPr>
              <a:t>19, 21, 26 e 29 ottobre 2020 – Incontri di circondario</a:t>
            </a:r>
            <a:r>
              <a:rPr lang="it-IT" sz="2000" spc="-50" dirty="0">
                <a:solidFill>
                  <a:srgbClr val="002060"/>
                </a:solidFill>
              </a:rPr>
              <a:t>: proposta del quadro infrastrutturale strategico e illustrazione della soglia comunale di riduzione consumo suolo;</a:t>
            </a:r>
          </a:p>
          <a:p>
            <a:pPr marL="180000" indent="-180000">
              <a:spcAft>
                <a:spcPts val="600"/>
              </a:spcAft>
              <a:buFont typeface="Arial" panose="020B0604020202020204" pitchFamily="34" charset="0"/>
              <a:buChar char="•"/>
            </a:pPr>
            <a:r>
              <a:rPr lang="it-IT" sz="2000" u="sng" dirty="0">
                <a:solidFill>
                  <a:srgbClr val="002060"/>
                </a:solidFill>
              </a:rPr>
              <a:t>Decreto del Presidente n. 103 del 20 ottobre 2020 </a:t>
            </a:r>
            <a:r>
              <a:rPr lang="it-IT" sz="2000" dirty="0">
                <a:solidFill>
                  <a:srgbClr val="002060"/>
                </a:solidFill>
              </a:rPr>
              <a:t>- Approvazione del documento di indirizzo relativo al quadro infrastrutturale strategico del Piano Territoriale di Coordinamento Provinciale (PTCP) di Mantova in adeguamento al Piano Territoriale Regionale (PTR) integrato ai sensi della LR 31/2014;</a:t>
            </a:r>
          </a:p>
          <a:p>
            <a:pPr marL="180000" indent="-180000">
              <a:spcAft>
                <a:spcPts val="600"/>
              </a:spcAft>
              <a:buFont typeface="Arial" panose="020B0604020202020204" pitchFamily="34" charset="0"/>
              <a:buChar char="•"/>
            </a:pPr>
            <a:r>
              <a:rPr lang="it-IT" sz="2000" u="sng" dirty="0">
                <a:solidFill>
                  <a:srgbClr val="002060"/>
                </a:solidFill>
              </a:rPr>
              <a:t>Delibera di Consiglio Provinciale n.37 del 02/11/2020 </a:t>
            </a:r>
            <a:r>
              <a:rPr lang="it-IT" sz="2000" dirty="0">
                <a:solidFill>
                  <a:srgbClr val="002060"/>
                </a:solidFill>
              </a:rPr>
              <a:t>- </a:t>
            </a:r>
            <a:r>
              <a:rPr lang="it-IT" sz="2000" b="0" i="0" u="none" strike="noStrike" baseline="0" dirty="0">
                <a:solidFill>
                  <a:srgbClr val="002060"/>
                </a:solidFill>
              </a:rPr>
              <a:t>Adeguamento del PTCP al PTR (LR31/2014): Approvazione dei documenti di indirizzo relativi alla riduzione del consumo di suolo e alla definizione del quadro infrastrutturale strategico;</a:t>
            </a:r>
          </a:p>
          <a:p>
            <a:endParaRPr lang="it-IT" dirty="0">
              <a:solidFill>
                <a:srgbClr val="000000"/>
              </a:solidFill>
              <a:latin typeface="Arial" panose="020B0604020202020204" pitchFamily="34" charset="0"/>
            </a:endParaRPr>
          </a:p>
          <a:p>
            <a:endParaRPr lang="it-IT" dirty="0">
              <a:solidFill>
                <a:srgbClr val="000000"/>
              </a:solidFill>
              <a:latin typeface="Arial" panose="020B0604020202020204" pitchFamily="34" charset="0"/>
            </a:endParaRPr>
          </a:p>
          <a:p>
            <a:endParaRPr lang="it-IT" dirty="0"/>
          </a:p>
          <a:p>
            <a:pPr algn="ctr"/>
            <a:endParaRPr lang="it-IT" b="1" dirty="0"/>
          </a:p>
        </p:txBody>
      </p:sp>
    </p:spTree>
    <p:extLst>
      <p:ext uri="{BB962C8B-B14F-4D97-AF65-F5344CB8AC3E}">
        <p14:creationId xmlns:p14="http://schemas.microsoft.com/office/powerpoint/2010/main" val="4056407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1"/>
          <p:cNvPicPr/>
          <p:nvPr/>
        </p:nvPicPr>
        <p:blipFill>
          <a:blip r:embed="rId2" cstate="print"/>
          <a:stretch/>
        </p:blipFill>
        <p:spPr>
          <a:xfrm>
            <a:off x="0" y="627840"/>
            <a:ext cx="9905400" cy="6230160"/>
          </a:xfrm>
          <a:prstGeom prst="rect">
            <a:avLst/>
          </a:prstGeom>
          <a:ln w="9360">
            <a:noFill/>
          </a:ln>
        </p:spPr>
      </p:pic>
      <p:pic>
        <p:nvPicPr>
          <p:cNvPr id="43" name="Picture 3"/>
          <p:cNvPicPr/>
          <p:nvPr/>
        </p:nvPicPr>
        <p:blipFill>
          <a:blip r:embed="rId3" cstate="print"/>
          <a:stretch/>
        </p:blipFill>
        <p:spPr>
          <a:xfrm>
            <a:off x="8840880" y="15840"/>
            <a:ext cx="956520" cy="610560"/>
          </a:xfrm>
          <a:prstGeom prst="rect">
            <a:avLst/>
          </a:prstGeom>
          <a:ln w="9360">
            <a:noFill/>
          </a:ln>
        </p:spPr>
      </p:pic>
      <p:sp>
        <p:nvSpPr>
          <p:cNvPr id="44" name="CustomShape 1"/>
          <p:cNvSpPr/>
          <p:nvPr/>
        </p:nvSpPr>
        <p:spPr>
          <a:xfrm>
            <a:off x="22320" y="736560"/>
            <a:ext cx="9883080" cy="1014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it-IT" sz="1800" b="0" strike="noStrike" spc="-1" dirty="0">
              <a:latin typeface="Arial"/>
            </a:endParaRPr>
          </a:p>
          <a:p>
            <a:pPr algn="ctr">
              <a:lnSpc>
                <a:spcPct val="100000"/>
              </a:lnSpc>
              <a:spcBef>
                <a:spcPts val="799"/>
              </a:spcBef>
            </a:pPr>
            <a:endParaRPr lang="it-IT" sz="1800" b="0" strike="noStrike" spc="-1" dirty="0">
              <a:latin typeface="Arial"/>
            </a:endParaRPr>
          </a:p>
          <a:p>
            <a:pPr algn="ctr">
              <a:lnSpc>
                <a:spcPct val="100000"/>
              </a:lnSpc>
            </a:pPr>
            <a:endParaRPr lang="it-IT" sz="1800" b="0" strike="noStrike" spc="-1" dirty="0">
              <a:latin typeface="Arial"/>
            </a:endParaRPr>
          </a:p>
        </p:txBody>
      </p:sp>
      <p:sp>
        <p:nvSpPr>
          <p:cNvPr id="45" name="CustomShape 2"/>
          <p:cNvSpPr/>
          <p:nvPr/>
        </p:nvSpPr>
        <p:spPr>
          <a:xfrm>
            <a:off x="111967" y="0"/>
            <a:ext cx="8709840" cy="648512"/>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spAutoFit/>
          </a:bodyPr>
          <a:lstStyle/>
          <a:p>
            <a:pPr algn="ctr">
              <a:lnSpc>
                <a:spcPct val="100000"/>
              </a:lnSpc>
            </a:pPr>
            <a:r>
              <a:rPr lang="it-IT" sz="3600" b="0" strike="noStrike" spc="-1" dirty="0">
                <a:solidFill>
                  <a:srgbClr val="FFFFFF"/>
                </a:solidFill>
                <a:latin typeface="Calibri"/>
                <a:ea typeface="Calibri"/>
              </a:rPr>
              <a:t>provincia di </a:t>
            </a:r>
            <a:r>
              <a:rPr lang="it-IT" sz="3600" b="0" strike="noStrike" spc="-1" dirty="0" err="1">
                <a:solidFill>
                  <a:srgbClr val="FFFFFF"/>
                </a:solidFill>
                <a:latin typeface="Calibri"/>
                <a:ea typeface="Calibri"/>
              </a:rPr>
              <a:t>mantova</a:t>
            </a:r>
            <a:endParaRPr lang="it-IT" sz="3600" b="1" spc="-1" dirty="0">
              <a:solidFill>
                <a:schemeClr val="bg1"/>
              </a:solidFill>
            </a:endParaRPr>
          </a:p>
        </p:txBody>
      </p:sp>
      <p:sp>
        <p:nvSpPr>
          <p:cNvPr id="2" name="CasellaDiTesto 1"/>
          <p:cNvSpPr txBox="1"/>
          <p:nvPr/>
        </p:nvSpPr>
        <p:spPr>
          <a:xfrm>
            <a:off x="0" y="816085"/>
            <a:ext cx="9923688" cy="5693866"/>
          </a:xfrm>
          <a:prstGeom prst="rect">
            <a:avLst/>
          </a:prstGeom>
          <a:noFill/>
        </p:spPr>
        <p:txBody>
          <a:bodyPr wrap="square" rtlCol="0">
            <a:spAutoFit/>
          </a:bodyPr>
          <a:lstStyle/>
          <a:p>
            <a:pPr>
              <a:spcAft>
                <a:spcPts val="1200"/>
              </a:spcAft>
            </a:pPr>
            <a:r>
              <a:rPr lang="it-IT" sz="2400" dirty="0">
                <a:solidFill>
                  <a:srgbClr val="C00000"/>
                </a:solidFill>
              </a:rPr>
              <a:t>Breve sintesi di cosa è stato fatto….</a:t>
            </a:r>
          </a:p>
          <a:p>
            <a:pPr marL="180000" indent="-180000">
              <a:spcAft>
                <a:spcPts val="600"/>
              </a:spcAft>
              <a:buFont typeface="Arial" panose="020B0604020202020204" pitchFamily="34" charset="0"/>
              <a:buChar char="•"/>
            </a:pPr>
            <a:r>
              <a:rPr lang="it-IT" sz="2000" u="sng" dirty="0">
                <a:solidFill>
                  <a:srgbClr val="002060"/>
                </a:solidFill>
              </a:rPr>
              <a:t>28/01/2021 – 2a Conferenza di VAS/FORUM </a:t>
            </a:r>
            <a:r>
              <a:rPr lang="it-IT" sz="2000" dirty="0">
                <a:solidFill>
                  <a:srgbClr val="002060"/>
                </a:solidFill>
              </a:rPr>
              <a:t>di illustrazione e confronto sui temi e i documenti del PTCP in adeguamento al PTR, in particolare: le Soglie comunali di riduzione e Rigenerazione, progetto di Rete Eco-paesistica, quadro infrastrutturale strategico, integrazioni in materia idrogeologica e sismica,</a:t>
            </a:r>
          </a:p>
          <a:p>
            <a:pPr marL="180000" lvl="1" indent="-180000">
              <a:spcAft>
                <a:spcPts val="600"/>
              </a:spcAft>
              <a:buFont typeface="Arial" panose="020B0604020202020204" pitchFamily="34" charset="0"/>
              <a:buChar char="•"/>
            </a:pPr>
            <a:r>
              <a:rPr lang="it-IT" sz="2000" u="sng" dirty="0">
                <a:solidFill>
                  <a:srgbClr val="002060"/>
                </a:solidFill>
              </a:rPr>
              <a:t>28/04/2021 - messa a disposizione della proposta di Piano </a:t>
            </a:r>
            <a:r>
              <a:rPr lang="it-IT" sz="2000" dirty="0">
                <a:solidFill>
                  <a:srgbClr val="002060"/>
                </a:solidFill>
              </a:rPr>
              <a:t>e dei documenti di VAS (Rapporto Ambientale e Sintesi non tecnica) per l'espressione di pareri ed osservazioni da parte di Enti e Soggetti ambientali ed interessati entro il termine di 60 giorni, nonché per la formulazione del parere della Conferenza dei Comuni/Assemblea dei Sindaci entro il termine di 90 giorni,</a:t>
            </a:r>
          </a:p>
          <a:p>
            <a:pPr marL="180000" lvl="1" indent="-180000">
              <a:spcAft>
                <a:spcPts val="600"/>
              </a:spcAft>
              <a:buFont typeface="Arial" panose="020B0604020202020204" pitchFamily="34" charset="0"/>
              <a:buChar char="•"/>
            </a:pPr>
            <a:r>
              <a:rPr lang="it-IT" sz="2000" u="sng" dirty="0">
                <a:solidFill>
                  <a:srgbClr val="002060"/>
                </a:solidFill>
              </a:rPr>
              <a:t>06/05/2021 - istanza di Valutazione d’Incidenza </a:t>
            </a:r>
            <a:r>
              <a:rPr lang="it-IT" sz="2000" dirty="0">
                <a:solidFill>
                  <a:srgbClr val="002060"/>
                </a:solidFill>
              </a:rPr>
              <a:t>a Regione Lombardia con contestuale deposito dello Studio d’Incidenza e richiesta di parere agli Enti Gestori;</a:t>
            </a:r>
          </a:p>
          <a:p>
            <a:pPr marL="180000" lvl="1" indent="-180000">
              <a:spcAft>
                <a:spcPts val="600"/>
              </a:spcAft>
              <a:buFont typeface="Arial" panose="020B0604020202020204" pitchFamily="34" charset="0"/>
              <a:buChar char="•"/>
            </a:pPr>
            <a:r>
              <a:rPr lang="it-IT" sz="2000" u="sng" dirty="0">
                <a:solidFill>
                  <a:srgbClr val="002060"/>
                </a:solidFill>
              </a:rPr>
              <a:t>20/07/2021 3a conferenza conclusiva di VAS</a:t>
            </a:r>
            <a:r>
              <a:rPr lang="it-IT" sz="2000" dirty="0">
                <a:solidFill>
                  <a:srgbClr val="002060"/>
                </a:solidFill>
              </a:rPr>
              <a:t>;</a:t>
            </a:r>
          </a:p>
          <a:p>
            <a:pPr marL="180000" lvl="1" indent="-180000">
              <a:spcAft>
                <a:spcPts val="600"/>
              </a:spcAft>
              <a:buFont typeface="Arial" panose="020B0604020202020204" pitchFamily="34" charset="0"/>
              <a:buChar char="•"/>
            </a:pPr>
            <a:r>
              <a:rPr lang="it-IT" sz="2000" u="sng" dirty="0">
                <a:solidFill>
                  <a:srgbClr val="002060"/>
                </a:solidFill>
              </a:rPr>
              <a:t>29/07/2021 Parere favorevole dell’Assemblea dei Sindaci/Conferenza dei Comuni</a:t>
            </a:r>
          </a:p>
          <a:p>
            <a:pPr marL="180000" lvl="1" indent="-180000">
              <a:spcAft>
                <a:spcPts val="600"/>
              </a:spcAft>
              <a:buFont typeface="Arial" panose="020B0604020202020204" pitchFamily="34" charset="0"/>
              <a:buChar char="•"/>
            </a:pPr>
            <a:r>
              <a:rPr lang="it-IT" sz="2000" u="sng" dirty="0">
                <a:solidFill>
                  <a:srgbClr val="002060"/>
                </a:solidFill>
              </a:rPr>
              <a:t>29/07/2021 Adozione del Consiglio Provinciale con delibera n.33</a:t>
            </a:r>
          </a:p>
          <a:p>
            <a:pPr marL="180000" lvl="1" indent="-180000">
              <a:spcAft>
                <a:spcPts val="600"/>
              </a:spcAft>
              <a:buFont typeface="Arial" panose="020B0604020202020204" pitchFamily="34" charset="0"/>
              <a:buChar char="•"/>
            </a:pPr>
            <a:r>
              <a:rPr lang="it-IT" sz="2000" u="sng" dirty="0">
                <a:solidFill>
                  <a:srgbClr val="002060"/>
                </a:solidFill>
              </a:rPr>
              <a:t>11/08/2021 Pubblicazione delibera di adozione sul BURL n.32 del 11/08/2021</a:t>
            </a:r>
          </a:p>
        </p:txBody>
      </p:sp>
    </p:spTree>
    <p:extLst>
      <p:ext uri="{BB962C8B-B14F-4D97-AF65-F5344CB8AC3E}">
        <p14:creationId xmlns:p14="http://schemas.microsoft.com/office/powerpoint/2010/main" val="3032372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1"/>
          <p:cNvPicPr/>
          <p:nvPr/>
        </p:nvPicPr>
        <p:blipFill>
          <a:blip r:embed="rId2" cstate="print"/>
          <a:stretch/>
        </p:blipFill>
        <p:spPr>
          <a:xfrm>
            <a:off x="0" y="627840"/>
            <a:ext cx="9905400" cy="6230160"/>
          </a:xfrm>
          <a:prstGeom prst="rect">
            <a:avLst/>
          </a:prstGeom>
          <a:ln w="9360">
            <a:noFill/>
          </a:ln>
        </p:spPr>
      </p:pic>
      <p:pic>
        <p:nvPicPr>
          <p:cNvPr id="43" name="Picture 3"/>
          <p:cNvPicPr/>
          <p:nvPr/>
        </p:nvPicPr>
        <p:blipFill>
          <a:blip r:embed="rId3" cstate="print"/>
          <a:stretch/>
        </p:blipFill>
        <p:spPr>
          <a:xfrm>
            <a:off x="8840880" y="15840"/>
            <a:ext cx="956520" cy="610560"/>
          </a:xfrm>
          <a:prstGeom prst="rect">
            <a:avLst/>
          </a:prstGeom>
          <a:ln w="9360">
            <a:noFill/>
          </a:ln>
        </p:spPr>
      </p:pic>
      <p:sp>
        <p:nvSpPr>
          <p:cNvPr id="44" name="CustomShape 1"/>
          <p:cNvSpPr/>
          <p:nvPr/>
        </p:nvSpPr>
        <p:spPr>
          <a:xfrm>
            <a:off x="22320" y="736560"/>
            <a:ext cx="9883080" cy="1014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it-IT" sz="1800" b="0" strike="noStrike" spc="-1" dirty="0">
              <a:latin typeface="Arial"/>
            </a:endParaRPr>
          </a:p>
          <a:p>
            <a:pPr algn="ctr">
              <a:lnSpc>
                <a:spcPct val="100000"/>
              </a:lnSpc>
              <a:spcBef>
                <a:spcPts val="799"/>
              </a:spcBef>
            </a:pPr>
            <a:endParaRPr lang="it-IT" sz="1800" b="0" strike="noStrike" spc="-1" dirty="0">
              <a:latin typeface="Arial"/>
            </a:endParaRPr>
          </a:p>
          <a:p>
            <a:pPr algn="ctr">
              <a:lnSpc>
                <a:spcPct val="100000"/>
              </a:lnSpc>
            </a:pPr>
            <a:endParaRPr lang="it-IT" sz="1800" b="0" strike="noStrike" spc="-1" dirty="0">
              <a:latin typeface="Arial"/>
            </a:endParaRPr>
          </a:p>
        </p:txBody>
      </p:sp>
      <p:sp>
        <p:nvSpPr>
          <p:cNvPr id="45" name="CustomShape 2"/>
          <p:cNvSpPr/>
          <p:nvPr/>
        </p:nvSpPr>
        <p:spPr>
          <a:xfrm>
            <a:off x="111967" y="0"/>
            <a:ext cx="8709840" cy="648512"/>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spAutoFit/>
          </a:bodyPr>
          <a:lstStyle/>
          <a:p>
            <a:pPr algn="ctr">
              <a:lnSpc>
                <a:spcPct val="100000"/>
              </a:lnSpc>
            </a:pPr>
            <a:r>
              <a:rPr lang="it-IT" sz="3600" b="0" strike="noStrike" spc="-1" dirty="0">
                <a:solidFill>
                  <a:srgbClr val="FFFFFF"/>
                </a:solidFill>
                <a:latin typeface="Calibri"/>
                <a:ea typeface="Calibri"/>
              </a:rPr>
              <a:t>provincia di </a:t>
            </a:r>
            <a:r>
              <a:rPr lang="it-IT" sz="3600" b="0" strike="noStrike" spc="-1" dirty="0" err="1">
                <a:solidFill>
                  <a:srgbClr val="FFFFFF"/>
                </a:solidFill>
                <a:latin typeface="Calibri"/>
                <a:ea typeface="Calibri"/>
              </a:rPr>
              <a:t>mantova</a:t>
            </a:r>
            <a:endParaRPr lang="it-IT" sz="3600" b="1" spc="-1" dirty="0">
              <a:solidFill>
                <a:schemeClr val="bg1"/>
              </a:solidFill>
            </a:endParaRPr>
          </a:p>
        </p:txBody>
      </p:sp>
      <p:sp>
        <p:nvSpPr>
          <p:cNvPr id="2" name="CasellaDiTesto 1"/>
          <p:cNvSpPr txBox="1"/>
          <p:nvPr/>
        </p:nvSpPr>
        <p:spPr>
          <a:xfrm>
            <a:off x="87891" y="951398"/>
            <a:ext cx="9737758" cy="4955203"/>
          </a:xfrm>
          <a:prstGeom prst="rect">
            <a:avLst/>
          </a:prstGeom>
          <a:noFill/>
        </p:spPr>
        <p:txBody>
          <a:bodyPr wrap="square" rtlCol="0">
            <a:spAutoFit/>
          </a:bodyPr>
          <a:lstStyle/>
          <a:p>
            <a:pPr>
              <a:spcAft>
                <a:spcPts val="1200"/>
              </a:spcAft>
            </a:pPr>
            <a:r>
              <a:rPr lang="it-IT" sz="2400" dirty="0">
                <a:solidFill>
                  <a:srgbClr val="C00000"/>
                </a:solidFill>
              </a:rPr>
              <a:t>Breve sintesi di cosa è stato fatto….</a:t>
            </a:r>
          </a:p>
          <a:p>
            <a:pPr marL="0" lvl="1">
              <a:spcAft>
                <a:spcPts val="600"/>
              </a:spcAft>
            </a:pPr>
            <a:endParaRPr lang="it-IT" sz="2000" dirty="0">
              <a:solidFill>
                <a:srgbClr val="002060"/>
              </a:solidFill>
            </a:endParaRPr>
          </a:p>
          <a:p>
            <a:r>
              <a:rPr lang="it-IT" sz="2000" dirty="0">
                <a:solidFill>
                  <a:srgbClr val="002060"/>
                </a:solidFill>
              </a:rPr>
              <a:t>In tutte le fasi del processo di analisi e di elaborazione delle integrazioni al PTCP è stata tenuta aperta la possibilità di presentare osservazioni e proposte da parte di tutti gli enti e soggetti interessati su tutti i documenti prodotti e messi a disposizione.</a:t>
            </a:r>
          </a:p>
          <a:p>
            <a:r>
              <a:rPr lang="it-IT" sz="2000" dirty="0">
                <a:solidFill>
                  <a:srgbClr val="002060"/>
                </a:solidFill>
              </a:rPr>
              <a:t> </a:t>
            </a:r>
          </a:p>
          <a:p>
            <a:r>
              <a:rPr lang="it-IT" sz="2000" dirty="0">
                <a:solidFill>
                  <a:srgbClr val="002060"/>
                </a:solidFill>
              </a:rPr>
              <a:t>I contenuti sviluppati nel PTCP sono adeguamenti a quanto disposto dalla Regione nel PTR o in aggiornamenti, recepimenti e proposte rispetto ad altri atti e strumenti regionali o nazionali, utili soprattutto ai Comuni per l’adeguamento e l’aggiornamento dei propri piani di governo del territorio.</a:t>
            </a:r>
          </a:p>
          <a:p>
            <a:pPr marL="0" lvl="1">
              <a:spcAft>
                <a:spcPts val="600"/>
              </a:spcAft>
            </a:pPr>
            <a:endParaRPr lang="it-IT" sz="2000" dirty="0">
              <a:solidFill>
                <a:srgbClr val="002060"/>
              </a:solidFill>
            </a:endParaRPr>
          </a:p>
          <a:p>
            <a:endParaRPr lang="it-IT" dirty="0">
              <a:solidFill>
                <a:srgbClr val="000000"/>
              </a:solidFill>
              <a:latin typeface="Arial" panose="020B0604020202020204" pitchFamily="34" charset="0"/>
            </a:endParaRPr>
          </a:p>
          <a:p>
            <a:endParaRPr lang="it-IT" dirty="0">
              <a:solidFill>
                <a:srgbClr val="000000"/>
              </a:solidFill>
              <a:latin typeface="Arial" panose="020B0604020202020204" pitchFamily="34" charset="0"/>
            </a:endParaRPr>
          </a:p>
          <a:p>
            <a:endParaRPr lang="it-IT" dirty="0"/>
          </a:p>
          <a:p>
            <a:pPr algn="ctr"/>
            <a:endParaRPr lang="it-IT" b="1" dirty="0"/>
          </a:p>
        </p:txBody>
      </p:sp>
    </p:spTree>
    <p:extLst>
      <p:ext uri="{BB962C8B-B14F-4D97-AF65-F5344CB8AC3E}">
        <p14:creationId xmlns:p14="http://schemas.microsoft.com/office/powerpoint/2010/main" val="3663576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1"/>
          <p:cNvPicPr/>
          <p:nvPr/>
        </p:nvPicPr>
        <p:blipFill>
          <a:blip r:embed="rId2" cstate="print"/>
          <a:stretch/>
        </p:blipFill>
        <p:spPr>
          <a:xfrm>
            <a:off x="0" y="627840"/>
            <a:ext cx="9905400" cy="6230160"/>
          </a:xfrm>
          <a:prstGeom prst="rect">
            <a:avLst/>
          </a:prstGeom>
          <a:ln w="9360">
            <a:noFill/>
          </a:ln>
        </p:spPr>
      </p:pic>
      <p:pic>
        <p:nvPicPr>
          <p:cNvPr id="43" name="Picture 3"/>
          <p:cNvPicPr/>
          <p:nvPr/>
        </p:nvPicPr>
        <p:blipFill>
          <a:blip r:embed="rId3" cstate="print"/>
          <a:stretch/>
        </p:blipFill>
        <p:spPr>
          <a:xfrm>
            <a:off x="8840880" y="15840"/>
            <a:ext cx="956520" cy="610560"/>
          </a:xfrm>
          <a:prstGeom prst="rect">
            <a:avLst/>
          </a:prstGeom>
          <a:ln w="9360">
            <a:noFill/>
          </a:ln>
        </p:spPr>
      </p:pic>
      <p:sp>
        <p:nvSpPr>
          <p:cNvPr id="44" name="CustomShape 1"/>
          <p:cNvSpPr/>
          <p:nvPr/>
        </p:nvSpPr>
        <p:spPr>
          <a:xfrm>
            <a:off x="22320" y="736560"/>
            <a:ext cx="9883080" cy="1014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it-IT" sz="1800" b="0" strike="noStrike" spc="-1" dirty="0">
              <a:latin typeface="Arial"/>
            </a:endParaRPr>
          </a:p>
          <a:p>
            <a:pPr algn="ctr">
              <a:lnSpc>
                <a:spcPct val="100000"/>
              </a:lnSpc>
              <a:spcBef>
                <a:spcPts val="799"/>
              </a:spcBef>
            </a:pPr>
            <a:endParaRPr lang="it-IT" sz="1800" b="0" strike="noStrike" spc="-1" dirty="0">
              <a:latin typeface="Arial"/>
            </a:endParaRPr>
          </a:p>
          <a:p>
            <a:pPr algn="ctr">
              <a:lnSpc>
                <a:spcPct val="100000"/>
              </a:lnSpc>
            </a:pPr>
            <a:endParaRPr lang="it-IT" sz="1800" b="0" strike="noStrike" spc="-1" dirty="0">
              <a:latin typeface="Arial"/>
            </a:endParaRPr>
          </a:p>
        </p:txBody>
      </p:sp>
      <p:sp>
        <p:nvSpPr>
          <p:cNvPr id="45" name="CustomShape 2"/>
          <p:cNvSpPr/>
          <p:nvPr/>
        </p:nvSpPr>
        <p:spPr>
          <a:xfrm>
            <a:off x="111967" y="0"/>
            <a:ext cx="8709840" cy="648512"/>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spAutoFit/>
          </a:bodyPr>
          <a:lstStyle/>
          <a:p>
            <a:pPr algn="ctr">
              <a:lnSpc>
                <a:spcPct val="100000"/>
              </a:lnSpc>
            </a:pPr>
            <a:r>
              <a:rPr lang="it-IT" sz="3600" b="0" strike="noStrike" spc="-1" dirty="0">
                <a:solidFill>
                  <a:srgbClr val="FFFFFF"/>
                </a:solidFill>
                <a:latin typeface="Calibri"/>
                <a:ea typeface="Calibri"/>
              </a:rPr>
              <a:t>provincia di </a:t>
            </a:r>
            <a:r>
              <a:rPr lang="it-IT" sz="3600" b="0" strike="noStrike" spc="-1" dirty="0" err="1">
                <a:solidFill>
                  <a:srgbClr val="FFFFFF"/>
                </a:solidFill>
                <a:latin typeface="Calibri"/>
                <a:ea typeface="Calibri"/>
              </a:rPr>
              <a:t>mantova</a:t>
            </a:r>
            <a:endParaRPr lang="it-IT" sz="3600" b="1" spc="-1" dirty="0">
              <a:solidFill>
                <a:schemeClr val="bg1"/>
              </a:solidFill>
            </a:endParaRPr>
          </a:p>
        </p:txBody>
      </p:sp>
      <p:sp>
        <p:nvSpPr>
          <p:cNvPr id="2" name="CasellaDiTesto 1"/>
          <p:cNvSpPr txBox="1"/>
          <p:nvPr/>
        </p:nvSpPr>
        <p:spPr>
          <a:xfrm>
            <a:off x="111967" y="816085"/>
            <a:ext cx="9685434" cy="4385816"/>
          </a:xfrm>
          <a:prstGeom prst="rect">
            <a:avLst/>
          </a:prstGeom>
          <a:noFill/>
        </p:spPr>
        <p:txBody>
          <a:bodyPr wrap="square" rtlCol="0">
            <a:spAutoFit/>
          </a:bodyPr>
          <a:lstStyle/>
          <a:p>
            <a:pPr>
              <a:spcAft>
                <a:spcPts val="1200"/>
              </a:spcAft>
            </a:pPr>
            <a:r>
              <a:rPr lang="it-IT" sz="2400" dirty="0">
                <a:solidFill>
                  <a:srgbClr val="C00000"/>
                </a:solidFill>
              </a:rPr>
              <a:t>Breve sintesi dei contenuti del PTCP adeguato ….</a:t>
            </a:r>
          </a:p>
          <a:p>
            <a:pPr marL="457200" indent="-457200">
              <a:spcAft>
                <a:spcPts val="1200"/>
              </a:spcAft>
              <a:buAutoNum type="arabicPeriod"/>
            </a:pPr>
            <a:r>
              <a:rPr lang="it-IT" sz="2000" b="1" i="1" dirty="0">
                <a:solidFill>
                  <a:srgbClr val="002060"/>
                </a:solidFill>
              </a:rPr>
              <a:t>Consumo di suolo, rigenerazione urbana e territoriale, in adeguamento al PTR integrato ai sensi della LR 31/2014. </a:t>
            </a:r>
          </a:p>
          <a:p>
            <a:pPr>
              <a:spcAft>
                <a:spcPts val="600"/>
              </a:spcAft>
            </a:pPr>
            <a:r>
              <a:rPr lang="it-IT" sz="2000" dirty="0">
                <a:solidFill>
                  <a:srgbClr val="002060"/>
                </a:solidFill>
              </a:rPr>
              <a:t>Anche a seguito delle osservazioni pervenute dai Comuni è stata elaborato un percorso metodologico, coerente con il PTR integrato, per la determinazione della soglia di riduzione del consumo di suolo a livello comunale. </a:t>
            </a:r>
          </a:p>
          <a:p>
            <a:pPr>
              <a:spcAft>
                <a:spcPts val="600"/>
              </a:spcAft>
            </a:pPr>
            <a:r>
              <a:rPr lang="it-IT" sz="2000" dirty="0">
                <a:solidFill>
                  <a:srgbClr val="002060"/>
                </a:solidFill>
              </a:rPr>
              <a:t>Sono stati definiti criteri e modalità per la individuazione delle aree della rigenerazione urbana e territoriale, a partire da un primo elenco di aree di rilevanza sovralocale, da verificare e condividere con i Comuni. </a:t>
            </a:r>
          </a:p>
          <a:p>
            <a:pPr>
              <a:spcAft>
                <a:spcPts val="600"/>
              </a:spcAft>
            </a:pPr>
            <a:r>
              <a:rPr lang="it-IT" sz="2000" dirty="0">
                <a:solidFill>
                  <a:srgbClr val="002060"/>
                </a:solidFill>
              </a:rPr>
              <a:t>È stato infine proposto un set di elaborati, informazioni e indicatori fondamentali per il monitoraggio del consumo di suolo. </a:t>
            </a:r>
          </a:p>
          <a:p>
            <a:pPr>
              <a:spcAft>
                <a:spcPts val="600"/>
              </a:spcAft>
            </a:pPr>
            <a:r>
              <a:rPr lang="it-IT" sz="2000" u="sng" dirty="0">
                <a:solidFill>
                  <a:srgbClr val="002060"/>
                </a:solidFill>
              </a:rPr>
              <a:t>Questo si traduce in una modifica della Normativa del PTCP</a:t>
            </a:r>
          </a:p>
        </p:txBody>
      </p:sp>
    </p:spTree>
    <p:extLst>
      <p:ext uri="{BB962C8B-B14F-4D97-AF65-F5344CB8AC3E}">
        <p14:creationId xmlns:p14="http://schemas.microsoft.com/office/powerpoint/2010/main" val="2539935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1"/>
          <p:cNvPicPr/>
          <p:nvPr/>
        </p:nvPicPr>
        <p:blipFill>
          <a:blip r:embed="rId2" cstate="print"/>
          <a:stretch/>
        </p:blipFill>
        <p:spPr>
          <a:xfrm>
            <a:off x="0" y="627840"/>
            <a:ext cx="9905400" cy="6230160"/>
          </a:xfrm>
          <a:prstGeom prst="rect">
            <a:avLst/>
          </a:prstGeom>
          <a:ln w="9360">
            <a:noFill/>
          </a:ln>
        </p:spPr>
      </p:pic>
      <p:pic>
        <p:nvPicPr>
          <p:cNvPr id="43" name="Picture 3"/>
          <p:cNvPicPr/>
          <p:nvPr/>
        </p:nvPicPr>
        <p:blipFill>
          <a:blip r:embed="rId3" cstate="print"/>
          <a:stretch/>
        </p:blipFill>
        <p:spPr>
          <a:xfrm>
            <a:off x="8840880" y="15840"/>
            <a:ext cx="956520" cy="610560"/>
          </a:xfrm>
          <a:prstGeom prst="rect">
            <a:avLst/>
          </a:prstGeom>
          <a:ln w="9360">
            <a:noFill/>
          </a:ln>
        </p:spPr>
      </p:pic>
      <p:sp>
        <p:nvSpPr>
          <p:cNvPr id="44" name="CustomShape 1"/>
          <p:cNvSpPr/>
          <p:nvPr/>
        </p:nvSpPr>
        <p:spPr>
          <a:xfrm>
            <a:off x="22320" y="736560"/>
            <a:ext cx="9883080" cy="1014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it-IT" sz="1800" b="0" strike="noStrike" spc="-1" dirty="0">
              <a:latin typeface="Arial"/>
            </a:endParaRPr>
          </a:p>
          <a:p>
            <a:pPr algn="ctr">
              <a:lnSpc>
                <a:spcPct val="100000"/>
              </a:lnSpc>
              <a:spcBef>
                <a:spcPts val="799"/>
              </a:spcBef>
            </a:pPr>
            <a:endParaRPr lang="it-IT" sz="1800" b="0" strike="noStrike" spc="-1" dirty="0">
              <a:latin typeface="Arial"/>
            </a:endParaRPr>
          </a:p>
          <a:p>
            <a:pPr algn="ctr">
              <a:lnSpc>
                <a:spcPct val="100000"/>
              </a:lnSpc>
            </a:pPr>
            <a:endParaRPr lang="it-IT" sz="1800" b="0" strike="noStrike" spc="-1" dirty="0">
              <a:latin typeface="Arial"/>
            </a:endParaRPr>
          </a:p>
        </p:txBody>
      </p:sp>
      <p:sp>
        <p:nvSpPr>
          <p:cNvPr id="45" name="CustomShape 2"/>
          <p:cNvSpPr/>
          <p:nvPr/>
        </p:nvSpPr>
        <p:spPr>
          <a:xfrm>
            <a:off x="111967" y="0"/>
            <a:ext cx="8709840" cy="648512"/>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spAutoFit/>
          </a:bodyPr>
          <a:lstStyle/>
          <a:p>
            <a:pPr algn="ctr">
              <a:lnSpc>
                <a:spcPct val="100000"/>
              </a:lnSpc>
            </a:pPr>
            <a:r>
              <a:rPr lang="it-IT" sz="3600" b="0" strike="noStrike" spc="-1" dirty="0">
                <a:solidFill>
                  <a:srgbClr val="FFFFFF"/>
                </a:solidFill>
                <a:latin typeface="Calibri"/>
                <a:ea typeface="Calibri"/>
              </a:rPr>
              <a:t>provincia di </a:t>
            </a:r>
            <a:r>
              <a:rPr lang="it-IT" sz="3600" b="0" strike="noStrike" spc="-1" dirty="0" err="1">
                <a:solidFill>
                  <a:srgbClr val="FFFFFF"/>
                </a:solidFill>
                <a:latin typeface="Calibri"/>
                <a:ea typeface="Calibri"/>
              </a:rPr>
              <a:t>mantova</a:t>
            </a:r>
            <a:endParaRPr lang="it-IT" sz="3600" b="1" spc="-1" dirty="0">
              <a:solidFill>
                <a:schemeClr val="bg1"/>
              </a:solidFill>
            </a:endParaRPr>
          </a:p>
        </p:txBody>
      </p:sp>
      <p:sp>
        <p:nvSpPr>
          <p:cNvPr id="2" name="CasellaDiTesto 1"/>
          <p:cNvSpPr txBox="1"/>
          <p:nvPr/>
        </p:nvSpPr>
        <p:spPr>
          <a:xfrm>
            <a:off x="109983" y="756203"/>
            <a:ext cx="9685434" cy="461665"/>
          </a:xfrm>
          <a:prstGeom prst="rect">
            <a:avLst/>
          </a:prstGeom>
          <a:noFill/>
        </p:spPr>
        <p:txBody>
          <a:bodyPr wrap="square" rtlCol="0">
            <a:spAutoFit/>
          </a:bodyPr>
          <a:lstStyle/>
          <a:p>
            <a:pPr>
              <a:spcAft>
                <a:spcPts val="1200"/>
              </a:spcAft>
            </a:pPr>
            <a:r>
              <a:rPr lang="it-IT" sz="2400" dirty="0">
                <a:solidFill>
                  <a:srgbClr val="C00000"/>
                </a:solidFill>
              </a:rPr>
              <a:t>Breve sintesi dei contenuti del PTCP adeguato ….</a:t>
            </a:r>
          </a:p>
        </p:txBody>
      </p:sp>
      <p:pic>
        <p:nvPicPr>
          <p:cNvPr id="2050" name="Picture 2">
            <a:extLst>
              <a:ext uri="{FF2B5EF4-FFF2-40B4-BE49-F238E27FC236}">
                <a16:creationId xmlns:a16="http://schemas.microsoft.com/office/drawing/2014/main" id="{02B7D4A8-496D-4259-A81A-2513528EDA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 t="-18" r="-12" b="-18"/>
          <a:stretch>
            <a:fillRect/>
          </a:stretch>
        </p:blipFill>
        <p:spPr bwMode="auto">
          <a:xfrm>
            <a:off x="528046" y="1276352"/>
            <a:ext cx="8849308" cy="53110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8191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1"/>
          <p:cNvPicPr/>
          <p:nvPr/>
        </p:nvPicPr>
        <p:blipFill>
          <a:blip r:embed="rId2" cstate="print"/>
          <a:stretch/>
        </p:blipFill>
        <p:spPr>
          <a:xfrm>
            <a:off x="0" y="627840"/>
            <a:ext cx="9905400" cy="6230160"/>
          </a:xfrm>
          <a:prstGeom prst="rect">
            <a:avLst/>
          </a:prstGeom>
          <a:ln w="9360">
            <a:noFill/>
          </a:ln>
        </p:spPr>
      </p:pic>
      <p:pic>
        <p:nvPicPr>
          <p:cNvPr id="43" name="Picture 3"/>
          <p:cNvPicPr/>
          <p:nvPr/>
        </p:nvPicPr>
        <p:blipFill>
          <a:blip r:embed="rId3" cstate="print"/>
          <a:stretch/>
        </p:blipFill>
        <p:spPr>
          <a:xfrm>
            <a:off x="8840880" y="15840"/>
            <a:ext cx="956520" cy="610560"/>
          </a:xfrm>
          <a:prstGeom prst="rect">
            <a:avLst/>
          </a:prstGeom>
          <a:ln w="9360">
            <a:noFill/>
          </a:ln>
        </p:spPr>
      </p:pic>
      <p:sp>
        <p:nvSpPr>
          <p:cNvPr id="44" name="CustomShape 1"/>
          <p:cNvSpPr/>
          <p:nvPr/>
        </p:nvSpPr>
        <p:spPr>
          <a:xfrm>
            <a:off x="22320" y="736560"/>
            <a:ext cx="9883080" cy="1014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it-IT" sz="1800" b="0" strike="noStrike" spc="-1" dirty="0">
              <a:latin typeface="Arial"/>
            </a:endParaRPr>
          </a:p>
          <a:p>
            <a:pPr algn="ctr">
              <a:lnSpc>
                <a:spcPct val="100000"/>
              </a:lnSpc>
              <a:spcBef>
                <a:spcPts val="799"/>
              </a:spcBef>
            </a:pPr>
            <a:endParaRPr lang="it-IT" sz="1800" b="0" strike="noStrike" spc="-1" dirty="0">
              <a:latin typeface="Arial"/>
            </a:endParaRPr>
          </a:p>
          <a:p>
            <a:pPr algn="ctr">
              <a:lnSpc>
                <a:spcPct val="100000"/>
              </a:lnSpc>
            </a:pPr>
            <a:endParaRPr lang="it-IT" sz="1800" b="0" strike="noStrike" spc="-1" dirty="0">
              <a:latin typeface="Arial"/>
            </a:endParaRPr>
          </a:p>
        </p:txBody>
      </p:sp>
      <p:sp>
        <p:nvSpPr>
          <p:cNvPr id="45" name="CustomShape 2"/>
          <p:cNvSpPr/>
          <p:nvPr/>
        </p:nvSpPr>
        <p:spPr>
          <a:xfrm>
            <a:off x="111967" y="0"/>
            <a:ext cx="8709840" cy="648512"/>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spAutoFit/>
          </a:bodyPr>
          <a:lstStyle/>
          <a:p>
            <a:pPr algn="ctr">
              <a:lnSpc>
                <a:spcPct val="100000"/>
              </a:lnSpc>
            </a:pPr>
            <a:r>
              <a:rPr lang="it-IT" sz="3600" b="0" strike="noStrike" spc="-1" dirty="0">
                <a:solidFill>
                  <a:srgbClr val="FFFFFF"/>
                </a:solidFill>
                <a:latin typeface="Calibri"/>
                <a:ea typeface="Calibri"/>
              </a:rPr>
              <a:t>provincia di </a:t>
            </a:r>
            <a:r>
              <a:rPr lang="it-IT" sz="3600" b="0" strike="noStrike" spc="-1" dirty="0" err="1">
                <a:solidFill>
                  <a:srgbClr val="FFFFFF"/>
                </a:solidFill>
                <a:latin typeface="Calibri"/>
                <a:ea typeface="Calibri"/>
              </a:rPr>
              <a:t>mantova</a:t>
            </a:r>
            <a:endParaRPr lang="it-IT" sz="3600" b="1" spc="-1" dirty="0">
              <a:solidFill>
                <a:schemeClr val="bg1"/>
              </a:solidFill>
            </a:endParaRPr>
          </a:p>
        </p:txBody>
      </p:sp>
      <p:sp>
        <p:nvSpPr>
          <p:cNvPr id="2" name="CasellaDiTesto 1"/>
          <p:cNvSpPr txBox="1"/>
          <p:nvPr/>
        </p:nvSpPr>
        <p:spPr>
          <a:xfrm>
            <a:off x="111967" y="816085"/>
            <a:ext cx="9685434" cy="4693593"/>
          </a:xfrm>
          <a:prstGeom prst="rect">
            <a:avLst/>
          </a:prstGeom>
          <a:noFill/>
        </p:spPr>
        <p:txBody>
          <a:bodyPr wrap="square" rtlCol="0">
            <a:spAutoFit/>
          </a:bodyPr>
          <a:lstStyle/>
          <a:p>
            <a:pPr>
              <a:spcAft>
                <a:spcPts val="1200"/>
              </a:spcAft>
            </a:pPr>
            <a:r>
              <a:rPr lang="it-IT" sz="2400" dirty="0">
                <a:solidFill>
                  <a:srgbClr val="C00000"/>
                </a:solidFill>
              </a:rPr>
              <a:t>Breve sintesi dei contenuti del PTCP adeguato ….</a:t>
            </a:r>
          </a:p>
          <a:p>
            <a:pPr marL="324000" indent="-288000">
              <a:spcAft>
                <a:spcPts val="1200"/>
              </a:spcAft>
            </a:pPr>
            <a:r>
              <a:rPr lang="it-IT" sz="2000" b="1" dirty="0">
                <a:solidFill>
                  <a:srgbClr val="002060"/>
                </a:solidFill>
              </a:rPr>
              <a:t>2. </a:t>
            </a:r>
            <a:r>
              <a:rPr lang="it-IT" sz="2000" b="1" i="1" dirty="0">
                <a:solidFill>
                  <a:srgbClr val="002060"/>
                </a:solidFill>
              </a:rPr>
              <a:t>Il progetto di rete ecopaesistica provinciale, quale integrazione della rete verde provinciale con la rete ecologica regionale</a:t>
            </a:r>
            <a:r>
              <a:rPr lang="it-IT" sz="2000" b="1" dirty="0">
                <a:solidFill>
                  <a:srgbClr val="002060"/>
                </a:solidFill>
              </a:rPr>
              <a:t>. </a:t>
            </a:r>
          </a:p>
          <a:p>
            <a:pPr>
              <a:spcAft>
                <a:spcPts val="600"/>
              </a:spcAft>
            </a:pPr>
            <a:r>
              <a:rPr lang="it-IT" sz="2000" dirty="0">
                <a:solidFill>
                  <a:srgbClr val="002060"/>
                </a:solidFill>
              </a:rPr>
              <a:t>Obiettivo del lavoro è la proposta di un unico strumento con valenza di progetto </a:t>
            </a:r>
            <a:r>
              <a:rPr lang="it-IT" sz="2000" dirty="0" err="1">
                <a:solidFill>
                  <a:srgbClr val="002060"/>
                </a:solidFill>
              </a:rPr>
              <a:t>ecopaesistico</a:t>
            </a:r>
            <a:r>
              <a:rPr lang="it-IT" sz="2000" dirty="0">
                <a:solidFill>
                  <a:srgbClr val="002060"/>
                </a:solidFill>
              </a:rPr>
              <a:t>, che integri esigenze e contenuti sia degli aspetti naturalistici ed </a:t>
            </a:r>
            <a:r>
              <a:rPr lang="it-IT" sz="2000" dirty="0" err="1">
                <a:solidFill>
                  <a:srgbClr val="002060"/>
                </a:solidFill>
              </a:rPr>
              <a:t>ecosistemici</a:t>
            </a:r>
            <a:r>
              <a:rPr lang="it-IT" sz="2000" dirty="0">
                <a:solidFill>
                  <a:srgbClr val="002060"/>
                </a:solidFill>
              </a:rPr>
              <a:t>, sia di quelli più strettamente paesaggistici, attualmente distinti a livello provinciale e regionale. </a:t>
            </a:r>
          </a:p>
          <a:p>
            <a:pPr>
              <a:spcAft>
                <a:spcPts val="600"/>
              </a:spcAft>
            </a:pPr>
            <a:r>
              <a:rPr lang="it-IT" sz="2000" dirty="0">
                <a:solidFill>
                  <a:srgbClr val="002060"/>
                </a:solidFill>
              </a:rPr>
              <a:t>In tal senso viene proposta una Rete Ecopaesistica che integra la Rete Verde Provinciale del vigente PTCP con la Rete Ecologica Regionale al fine di produrre una efficace sintesi finale e fornire anche ai Comuni uno strumento progettuale univoco di riferimento.</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2000" b="0" i="0" u="sng" strike="noStrike" kern="1200" cap="none" spc="0" normalizeH="0" baseline="0" noProof="0" dirty="0">
                <a:ln>
                  <a:noFill/>
                </a:ln>
                <a:solidFill>
                  <a:srgbClr val="002060"/>
                </a:solidFill>
                <a:effectLst/>
                <a:uLnTx/>
                <a:uFillTx/>
                <a:latin typeface="Arial"/>
                <a:ea typeface="DejaVu Sans"/>
                <a:cs typeface="DejaVu Sans"/>
              </a:rPr>
              <a:t>Questo si traduce in modifiche </a:t>
            </a:r>
            <a:r>
              <a:rPr lang="it-IT" sz="2000" u="sng" dirty="0">
                <a:solidFill>
                  <a:srgbClr val="002060"/>
                </a:solidFill>
                <a:latin typeface="Arial"/>
                <a:ea typeface="DejaVu Sans"/>
                <a:cs typeface="DejaVu Sans"/>
              </a:rPr>
              <a:t>cartografiche e n</a:t>
            </a:r>
            <a:r>
              <a:rPr kumimoji="0" lang="it-IT" sz="2000" b="0" i="0" u="sng" strike="noStrike" kern="1200" cap="none" spc="0" normalizeH="0" baseline="0" noProof="0" dirty="0" err="1">
                <a:ln>
                  <a:noFill/>
                </a:ln>
                <a:solidFill>
                  <a:srgbClr val="002060"/>
                </a:solidFill>
                <a:effectLst/>
                <a:uLnTx/>
                <a:uFillTx/>
                <a:latin typeface="Arial"/>
                <a:ea typeface="DejaVu Sans"/>
                <a:cs typeface="DejaVu Sans"/>
              </a:rPr>
              <a:t>ormative</a:t>
            </a:r>
            <a:r>
              <a:rPr kumimoji="0" lang="it-IT" sz="2000" b="0" i="0" u="sng" strike="noStrike" kern="1200" cap="none" spc="0" normalizeH="0" baseline="0" noProof="0" dirty="0">
                <a:ln>
                  <a:noFill/>
                </a:ln>
                <a:solidFill>
                  <a:srgbClr val="002060"/>
                </a:solidFill>
                <a:effectLst/>
                <a:uLnTx/>
                <a:uFillTx/>
                <a:latin typeface="Arial"/>
                <a:ea typeface="DejaVu Sans"/>
                <a:cs typeface="DejaVu Sans"/>
              </a:rPr>
              <a:t> del PTCP</a:t>
            </a:r>
          </a:p>
          <a:p>
            <a:pPr>
              <a:spcAft>
                <a:spcPts val="600"/>
              </a:spcAft>
            </a:pPr>
            <a:endParaRPr lang="it-IT" sz="2000" dirty="0">
              <a:solidFill>
                <a:srgbClr val="002060"/>
              </a:solidFill>
            </a:endParaRPr>
          </a:p>
        </p:txBody>
      </p:sp>
    </p:spTree>
    <p:extLst>
      <p:ext uri="{BB962C8B-B14F-4D97-AF65-F5344CB8AC3E}">
        <p14:creationId xmlns:p14="http://schemas.microsoft.com/office/powerpoint/2010/main" val="2310478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1"/>
          <p:cNvPicPr/>
          <p:nvPr/>
        </p:nvPicPr>
        <p:blipFill>
          <a:blip r:embed="rId2" cstate="print"/>
          <a:stretch/>
        </p:blipFill>
        <p:spPr>
          <a:xfrm>
            <a:off x="0" y="627840"/>
            <a:ext cx="9905400" cy="6230160"/>
          </a:xfrm>
          <a:prstGeom prst="rect">
            <a:avLst/>
          </a:prstGeom>
          <a:ln w="9360">
            <a:noFill/>
          </a:ln>
        </p:spPr>
      </p:pic>
      <p:pic>
        <p:nvPicPr>
          <p:cNvPr id="43" name="Picture 3"/>
          <p:cNvPicPr/>
          <p:nvPr/>
        </p:nvPicPr>
        <p:blipFill>
          <a:blip r:embed="rId3" cstate="print"/>
          <a:stretch/>
        </p:blipFill>
        <p:spPr>
          <a:xfrm>
            <a:off x="8840880" y="15840"/>
            <a:ext cx="956520" cy="610560"/>
          </a:xfrm>
          <a:prstGeom prst="rect">
            <a:avLst/>
          </a:prstGeom>
          <a:ln w="9360">
            <a:noFill/>
          </a:ln>
        </p:spPr>
      </p:pic>
      <p:sp>
        <p:nvSpPr>
          <p:cNvPr id="44" name="CustomShape 1"/>
          <p:cNvSpPr/>
          <p:nvPr/>
        </p:nvSpPr>
        <p:spPr>
          <a:xfrm>
            <a:off x="22320" y="736560"/>
            <a:ext cx="9883080" cy="1014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it-IT" sz="1800" b="0" strike="noStrike" spc="-1" dirty="0">
              <a:latin typeface="Arial"/>
            </a:endParaRPr>
          </a:p>
          <a:p>
            <a:pPr algn="ctr">
              <a:lnSpc>
                <a:spcPct val="100000"/>
              </a:lnSpc>
              <a:spcBef>
                <a:spcPts val="799"/>
              </a:spcBef>
            </a:pPr>
            <a:endParaRPr lang="it-IT" sz="1800" b="0" strike="noStrike" spc="-1" dirty="0">
              <a:latin typeface="Arial"/>
            </a:endParaRPr>
          </a:p>
          <a:p>
            <a:pPr algn="ctr">
              <a:lnSpc>
                <a:spcPct val="100000"/>
              </a:lnSpc>
            </a:pPr>
            <a:endParaRPr lang="it-IT" sz="1800" b="0" strike="noStrike" spc="-1" dirty="0">
              <a:latin typeface="Arial"/>
            </a:endParaRPr>
          </a:p>
        </p:txBody>
      </p:sp>
      <p:sp>
        <p:nvSpPr>
          <p:cNvPr id="45" name="CustomShape 2"/>
          <p:cNvSpPr/>
          <p:nvPr/>
        </p:nvSpPr>
        <p:spPr>
          <a:xfrm>
            <a:off x="111967" y="0"/>
            <a:ext cx="8709840" cy="648512"/>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spAutoFit/>
          </a:bodyPr>
          <a:lstStyle/>
          <a:p>
            <a:pPr algn="ctr">
              <a:lnSpc>
                <a:spcPct val="100000"/>
              </a:lnSpc>
            </a:pPr>
            <a:r>
              <a:rPr lang="it-IT" sz="3600" b="0" strike="noStrike" spc="-1" dirty="0">
                <a:solidFill>
                  <a:srgbClr val="FFFFFF"/>
                </a:solidFill>
                <a:latin typeface="Calibri"/>
                <a:ea typeface="Calibri"/>
              </a:rPr>
              <a:t>provincia di </a:t>
            </a:r>
            <a:r>
              <a:rPr lang="it-IT" sz="3600" b="0" strike="noStrike" spc="-1" dirty="0" err="1">
                <a:solidFill>
                  <a:srgbClr val="FFFFFF"/>
                </a:solidFill>
                <a:latin typeface="Calibri"/>
                <a:ea typeface="Calibri"/>
              </a:rPr>
              <a:t>mantova</a:t>
            </a:r>
            <a:endParaRPr lang="it-IT" sz="3600" b="1" spc="-1" dirty="0">
              <a:solidFill>
                <a:schemeClr val="bg1"/>
              </a:solidFill>
            </a:endParaRPr>
          </a:p>
        </p:txBody>
      </p:sp>
      <p:sp>
        <p:nvSpPr>
          <p:cNvPr id="2" name="CasellaDiTesto 1"/>
          <p:cNvSpPr txBox="1"/>
          <p:nvPr/>
        </p:nvSpPr>
        <p:spPr>
          <a:xfrm>
            <a:off x="109983" y="756203"/>
            <a:ext cx="9685434" cy="461665"/>
          </a:xfrm>
          <a:prstGeom prst="rect">
            <a:avLst/>
          </a:prstGeom>
          <a:noFill/>
        </p:spPr>
        <p:txBody>
          <a:bodyPr wrap="square" rtlCol="0">
            <a:spAutoFit/>
          </a:bodyPr>
          <a:lstStyle/>
          <a:p>
            <a:pPr>
              <a:spcAft>
                <a:spcPts val="1200"/>
              </a:spcAft>
            </a:pPr>
            <a:r>
              <a:rPr lang="it-IT" sz="2400" dirty="0">
                <a:solidFill>
                  <a:srgbClr val="C00000"/>
                </a:solidFill>
              </a:rPr>
              <a:t>Breve sintesi dei contenuti del PTCP adeguato ….</a:t>
            </a:r>
          </a:p>
        </p:txBody>
      </p:sp>
      <p:pic>
        <p:nvPicPr>
          <p:cNvPr id="8" name="Immagine 7">
            <a:extLst>
              <a:ext uri="{FF2B5EF4-FFF2-40B4-BE49-F238E27FC236}">
                <a16:creationId xmlns:a16="http://schemas.microsoft.com/office/drawing/2014/main" id="{4BCFDCB7-1860-48A1-9B9F-EDD825CDBE5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23936" y="1553546"/>
            <a:ext cx="6146870" cy="411946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graphicFrame>
        <p:nvGraphicFramePr>
          <p:cNvPr id="9" name="Diagramma 8">
            <a:extLst>
              <a:ext uri="{FF2B5EF4-FFF2-40B4-BE49-F238E27FC236}">
                <a16:creationId xmlns:a16="http://schemas.microsoft.com/office/drawing/2014/main" id="{2CA0FA19-20B8-48B8-AE4B-29B0DE9EBE50}"/>
              </a:ext>
            </a:extLst>
          </p:cNvPr>
          <p:cNvGraphicFramePr/>
          <p:nvPr>
            <p:extLst>
              <p:ext uri="{D42A27DB-BD31-4B8C-83A1-F6EECF244321}">
                <p14:modId xmlns:p14="http://schemas.microsoft.com/office/powerpoint/2010/main" val="3560791718"/>
              </p:ext>
            </p:extLst>
          </p:nvPr>
        </p:nvGraphicFramePr>
        <p:xfrm>
          <a:off x="5626280" y="1799470"/>
          <a:ext cx="4169138" cy="363205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624841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3845</TotalTime>
  <Words>2378</Words>
  <Application>Microsoft Office PowerPoint</Application>
  <PresentationFormat>A4 (21x29,7 cm)</PresentationFormat>
  <Paragraphs>199</Paragraphs>
  <Slides>18</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18</vt:i4>
      </vt:variant>
    </vt:vector>
  </HeadingPairs>
  <TitlesOfParts>
    <vt:vector size="23" baseType="lpstr">
      <vt:lpstr>Arial</vt:lpstr>
      <vt:lpstr>Calibri</vt:lpstr>
      <vt:lpstr>Symbol</vt:lpstr>
      <vt:lpstr>Wingdings</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Francesca</dc:creator>
  <cp:lastModifiedBy>Elena Molinari</cp:lastModifiedBy>
  <cp:revision>414</cp:revision>
  <cp:lastPrinted>2016-03-15T16:26:02Z</cp:lastPrinted>
  <dcterms:created xsi:type="dcterms:W3CDTF">2014-06-13T13:50:45Z</dcterms:created>
  <dcterms:modified xsi:type="dcterms:W3CDTF">2021-12-03T07:46:29Z</dcterms:modified>
  <dc:language>it-IT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6</vt:i4>
  </property>
  <property fmtid="{D5CDD505-2E9C-101B-9397-08002B2CF9AE}" pid="8" name="PresentationFormat">
    <vt:lpwstr>A4 (21x29,7 cm)</vt:lpwstr>
  </property>
  <property fmtid="{D5CDD505-2E9C-101B-9397-08002B2CF9AE}" pid="9" name="ScaleCrop">
    <vt:bool>false</vt:bool>
  </property>
  <property fmtid="{D5CDD505-2E9C-101B-9397-08002B2CF9AE}" pid="10" name="ShareDoc">
    <vt:bool>false</vt:bool>
  </property>
  <property fmtid="{D5CDD505-2E9C-101B-9397-08002B2CF9AE}" pid="11" name="Slides">
    <vt:i4>6</vt:i4>
  </property>
</Properties>
</file>