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9"/>
  </p:notesMasterIdLst>
  <p:handoutMasterIdLst>
    <p:handoutMasterId r:id="rId30"/>
  </p:handoutMasterIdLst>
  <p:sldIdLst>
    <p:sldId id="278" r:id="rId5"/>
    <p:sldId id="279" r:id="rId6"/>
    <p:sldId id="280" r:id="rId7"/>
    <p:sldId id="281" r:id="rId8"/>
    <p:sldId id="282" r:id="rId9"/>
    <p:sldId id="283" r:id="rId10"/>
    <p:sldId id="284" r:id="rId11"/>
    <p:sldId id="285" r:id="rId12"/>
    <p:sldId id="286" r:id="rId13"/>
    <p:sldId id="287" r:id="rId14"/>
    <p:sldId id="289" r:id="rId15"/>
    <p:sldId id="288" r:id="rId16"/>
    <p:sldId id="290" r:id="rId17"/>
    <p:sldId id="291" r:id="rId18"/>
    <p:sldId id="292" r:id="rId19"/>
    <p:sldId id="293" r:id="rId20"/>
    <p:sldId id="295" r:id="rId21"/>
    <p:sldId id="296" r:id="rId22"/>
    <p:sldId id="297" r:id="rId23"/>
    <p:sldId id="298" r:id="rId24"/>
    <p:sldId id="299" r:id="rId25"/>
    <p:sldId id="302" r:id="rId26"/>
    <p:sldId id="300" r:id="rId27"/>
    <p:sldId id="301" r:id="rId28"/>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9" autoAdjust="0"/>
  </p:normalViewPr>
  <p:slideViewPr>
    <p:cSldViewPr snapToGrid="0">
      <p:cViewPr varScale="1">
        <p:scale>
          <a:sx n="94" d="100"/>
          <a:sy n="94" d="100"/>
        </p:scale>
        <p:origin x="84" y="384"/>
      </p:cViewPr>
      <p:guideLst/>
    </p:cSldViewPr>
  </p:slideViewPr>
  <p:notesTextViewPr>
    <p:cViewPr>
      <p:scale>
        <a:sx n="1" d="1"/>
        <a:sy n="1" d="1"/>
      </p:scale>
      <p:origin x="0" y="0"/>
    </p:cViewPr>
  </p:notesTextViewPr>
  <p:notesViewPr>
    <p:cSldViewPr snapToGrid="0">
      <p:cViewPr varScale="1">
        <p:scale>
          <a:sx n="89" d="100"/>
          <a:sy n="89" d="100"/>
        </p:scale>
        <p:origin x="379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1B6EC6-B3D5-463C-81D6-CFCB32E6316D}" type="datetime1">
              <a:rPr lang="it-IT" smtClean="0"/>
              <a:t>11/12/2023</a:t>
            </a:fld>
            <a:endParaRPr lang="it-IT"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E3BC0E-9824-4C89-AFF3-76AD45D5EAD2}" type="slidenum">
              <a:rPr lang="it-IT" smtClean="0"/>
              <a:t>‹N›</a:t>
            </a:fld>
            <a:endParaRPr lang="it-IT" dirty="0"/>
          </a:p>
        </p:txBody>
      </p:sp>
    </p:spTree>
    <p:extLst>
      <p:ext uri="{BB962C8B-B14F-4D97-AF65-F5344CB8AC3E}">
        <p14:creationId xmlns:p14="http://schemas.microsoft.com/office/powerpoint/2010/main" val="30557881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C3BD83F-4E98-4492-9EEF-7E22B46C52B7}" type="datetime1">
              <a:rPr lang="it-IT" noProof="0" smtClean="0"/>
              <a:t>11/12/2023</a:t>
            </a:fld>
            <a:endParaRPr lang="it-IT" noProof="0"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E6DE88F-1F85-4A27-9D34-D74A50E7B0DA}" type="slidenum">
              <a:rPr lang="it-IT" noProof="0" smtClean="0"/>
              <a:t>‹N›</a:t>
            </a:fld>
            <a:endParaRPr lang="it-IT" noProof="0"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2E6DE88F-1F85-4A27-9D34-D74A50E7B0DA}" type="slidenum">
              <a:rPr lang="it-IT" smtClean="0"/>
              <a:t>1</a:t>
            </a:fld>
            <a:endParaRPr lang="it-IT" dirty="0"/>
          </a:p>
        </p:txBody>
      </p:sp>
    </p:spTree>
    <p:extLst>
      <p:ext uri="{BB962C8B-B14F-4D97-AF65-F5344CB8AC3E}">
        <p14:creationId xmlns:p14="http://schemas.microsoft.com/office/powerpoint/2010/main" val="1951819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it-IT"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370693" y="1769540"/>
            <a:ext cx="9440034" cy="1828801"/>
          </a:xfrm>
        </p:spPr>
        <p:txBody>
          <a:bodyPr rtlCol="0" anchor="b">
            <a:normAutofit/>
          </a:bodyPr>
          <a:lstStyle>
            <a:lvl1pPr algn="ctr">
              <a:defRPr sz="5400"/>
            </a:lvl1pPr>
          </a:lstStyle>
          <a:p>
            <a:pPr rtl="0"/>
            <a:r>
              <a:rPr lang="it-IT" noProof="0"/>
              <a:t>Fare clic per modificare lo stile del titolo dello schema</a:t>
            </a:r>
            <a:endParaRPr lang="it-IT" noProof="0" dirty="0"/>
          </a:p>
        </p:txBody>
      </p:sp>
      <p:sp>
        <p:nvSpPr>
          <p:cNvPr id="3" name="Sottotitolo 2"/>
          <p:cNvSpPr>
            <a:spLocks noGrp="1"/>
          </p:cNvSpPr>
          <p:nvPr>
            <p:ph type="subTitle" idx="1"/>
          </p:nvPr>
        </p:nvSpPr>
        <p:spPr>
          <a:xfrm>
            <a:off x="1370693" y="3773489"/>
            <a:ext cx="9440034" cy="1049867"/>
          </a:xfrm>
        </p:spPr>
        <p:txBody>
          <a:bodyPr rtlCol="0"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it-IT" noProof="0"/>
              <a:t>Fare clic per modificare lo stile del sottotitolo dello schema</a:t>
            </a:r>
            <a:endParaRPr lang="it-IT" noProof="0" dirty="0"/>
          </a:p>
        </p:txBody>
      </p:sp>
      <p:sp>
        <p:nvSpPr>
          <p:cNvPr id="4" name="Segnaposto data 3"/>
          <p:cNvSpPr>
            <a:spLocks noGrp="1"/>
          </p:cNvSpPr>
          <p:nvPr>
            <p:ph type="dt" sz="half" idx="10"/>
          </p:nvPr>
        </p:nvSpPr>
        <p:spPr/>
        <p:txBody>
          <a:bodyPr rtlCol="0"/>
          <a:lstStyle/>
          <a:p>
            <a:pPr rtl="0"/>
            <a:fld id="{3D430EA8-14E0-449E-BAE3-251675D71AE6}" type="datetime1">
              <a:rPr lang="it-IT" noProof="0" smtClean="0"/>
              <a:t>11/12/2023</a:t>
            </a:fld>
            <a:endParaRPr lang="it-IT" noProof="0" dirty="0"/>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3A98EE3D-8CD1-4C3F-BD1C-C98C9596463C}" type="slidenum">
              <a:rPr lang="it-IT" noProof="0" smtClean="0"/>
              <a:pPr/>
              <a:t>‹N›</a:t>
            </a:fld>
            <a:endParaRPr lang="it-IT" noProof="0"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6" name="Immagin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olo 1"/>
          <p:cNvSpPr>
            <a:spLocks noGrp="1"/>
          </p:cNvSpPr>
          <p:nvPr>
            <p:ph type="title"/>
          </p:nvPr>
        </p:nvSpPr>
        <p:spPr>
          <a:xfrm>
            <a:off x="913806" y="4565255"/>
            <a:ext cx="10355326" cy="543472"/>
          </a:xfrm>
        </p:spPr>
        <p:txBody>
          <a:bodyPr rtlCol="0" anchor="b">
            <a:normAutofit/>
          </a:bodyPr>
          <a:lstStyle>
            <a:lvl1pPr algn="ctr">
              <a:defRPr sz="2800"/>
            </a:lvl1pPr>
          </a:lstStyle>
          <a:p>
            <a:pPr rtl="0"/>
            <a:r>
              <a:rPr lang="it-IT" noProof="0"/>
              <a:t>Fare clic per modificare lo stile del titolo dello schema</a:t>
            </a:r>
            <a:endParaRPr lang="it-IT" noProof="0" dirty="0"/>
          </a:p>
        </p:txBody>
      </p:sp>
      <p:sp>
        <p:nvSpPr>
          <p:cNvPr id="3" name="Segnaposto immagine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rtlCol="0"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4" name="Segnaposto testo 3"/>
          <p:cNvSpPr>
            <a:spLocks noGrp="1"/>
          </p:cNvSpPr>
          <p:nvPr>
            <p:ph type="body" sz="half" idx="2" hasCustomPrompt="1"/>
          </p:nvPr>
        </p:nvSpPr>
        <p:spPr>
          <a:xfrm>
            <a:off x="913795" y="5247728"/>
            <a:ext cx="10353762" cy="543472"/>
          </a:xfrm>
        </p:spPr>
        <p:txBody>
          <a:bodyPr rtlCol="0" anchor="t"/>
          <a:lstStyle>
            <a:lvl1pPr marL="0" indent="0" algn="ctr"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dirty="0"/>
              <a:t>Fare clic per modificare gli stili del testo dello schema</a:t>
            </a:r>
          </a:p>
        </p:txBody>
      </p:sp>
      <p:sp>
        <p:nvSpPr>
          <p:cNvPr id="5" name="Segnaposto data 4"/>
          <p:cNvSpPr>
            <a:spLocks noGrp="1"/>
          </p:cNvSpPr>
          <p:nvPr>
            <p:ph type="dt" sz="half" idx="10"/>
          </p:nvPr>
        </p:nvSpPr>
        <p:spPr/>
        <p:txBody>
          <a:bodyPr rtlCol="0"/>
          <a:lstStyle/>
          <a:p>
            <a:pPr rtl="0"/>
            <a:fld id="{85F78D5D-AA22-4573-9291-14D0AF71C42B}" type="datetime1">
              <a:rPr lang="it-IT" noProof="0" smtClean="0"/>
              <a:t>11/12/2023</a:t>
            </a:fld>
            <a:endParaRPr lang="it-IT" noProof="0" dirty="0"/>
          </a:p>
        </p:txBody>
      </p:sp>
      <p:sp>
        <p:nvSpPr>
          <p:cNvPr id="6" name="Segnaposto piè di pagina 5"/>
          <p:cNvSpPr>
            <a:spLocks noGrp="1"/>
          </p:cNvSpPr>
          <p:nvPr>
            <p:ph type="ftr" sz="quarter" idx="11"/>
          </p:nvPr>
        </p:nvSpPr>
        <p:spPr/>
        <p:txBody>
          <a:bodyPr rtlCol="0"/>
          <a:lstStyle/>
          <a:p>
            <a:pPr rtl="0"/>
            <a:endParaRPr lang="it-IT" noProof="0" dirty="0"/>
          </a:p>
        </p:txBody>
      </p:sp>
      <p:sp>
        <p:nvSpPr>
          <p:cNvPr id="7" name="Segnaposto numero diapositiva 6"/>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3795" y="608437"/>
            <a:ext cx="10353762" cy="3534344"/>
          </a:xfrm>
        </p:spPr>
        <p:txBody>
          <a:bodyPr rtlCol="0" anchor="ctr">
            <a:normAutofit/>
          </a:bodyPr>
          <a:lstStyle>
            <a:lvl1pPr>
              <a:defRPr sz="4000"/>
            </a:lvl1pPr>
          </a:lstStyle>
          <a:p>
            <a:pPr rtl="0"/>
            <a:r>
              <a:rPr lang="it-IT" noProof="0"/>
              <a:t>Fare clic per modificare lo stile del titolo dello schema</a:t>
            </a:r>
            <a:endParaRPr lang="it-IT" noProof="0" dirty="0"/>
          </a:p>
        </p:txBody>
      </p:sp>
      <p:sp>
        <p:nvSpPr>
          <p:cNvPr id="4" name="Segnaposto testo 3"/>
          <p:cNvSpPr>
            <a:spLocks noGrp="1"/>
          </p:cNvSpPr>
          <p:nvPr>
            <p:ph type="body" sz="half" idx="2" hasCustomPrompt="1"/>
          </p:nvPr>
        </p:nvSpPr>
        <p:spPr>
          <a:xfrm>
            <a:off x="913794" y="4295180"/>
            <a:ext cx="10353763" cy="1501826"/>
          </a:xfrm>
        </p:spPr>
        <p:txBody>
          <a:bodyPr rtlCol="0" anchor="ctr"/>
          <a:lstStyle>
            <a:lvl1pPr marL="0" indent="0" algn="ctr"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dirty="0"/>
              <a:t>Fare clic per modificare gli stili del testo dello schema</a:t>
            </a:r>
          </a:p>
        </p:txBody>
      </p:sp>
      <p:sp>
        <p:nvSpPr>
          <p:cNvPr id="5" name="Segnaposto data 4"/>
          <p:cNvSpPr>
            <a:spLocks noGrp="1"/>
          </p:cNvSpPr>
          <p:nvPr>
            <p:ph type="dt" sz="half" idx="10"/>
          </p:nvPr>
        </p:nvSpPr>
        <p:spPr/>
        <p:txBody>
          <a:bodyPr rtlCol="0"/>
          <a:lstStyle/>
          <a:p>
            <a:pPr rtl="0"/>
            <a:fld id="{FC78ABFA-54CE-43CD-826A-3027CF279575}" type="datetime1">
              <a:rPr lang="it-IT" noProof="0" smtClean="0"/>
              <a:t>11/12/2023</a:t>
            </a:fld>
            <a:endParaRPr lang="it-IT" noProof="0" dirty="0"/>
          </a:p>
        </p:txBody>
      </p:sp>
      <p:sp>
        <p:nvSpPr>
          <p:cNvPr id="6" name="Segnaposto piè di pagina 5"/>
          <p:cNvSpPr>
            <a:spLocks noGrp="1"/>
          </p:cNvSpPr>
          <p:nvPr>
            <p:ph type="ftr" sz="quarter" idx="11"/>
          </p:nvPr>
        </p:nvSpPr>
        <p:spPr/>
        <p:txBody>
          <a:bodyPr rtlCol="0"/>
          <a:lstStyle/>
          <a:p>
            <a:pPr rtl="0"/>
            <a:endParaRPr lang="it-IT" noProof="0" dirty="0"/>
          </a:p>
        </p:txBody>
      </p:sp>
      <p:sp>
        <p:nvSpPr>
          <p:cNvPr id="7" name="Segnaposto numero diapositiva 6"/>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446212" y="609600"/>
            <a:ext cx="9302752" cy="2992904"/>
          </a:xfrm>
        </p:spPr>
        <p:txBody>
          <a:bodyPr rtlCol="0" anchor="ctr">
            <a:normAutofit/>
          </a:bodyPr>
          <a:lstStyle>
            <a:lvl1pPr>
              <a:defRPr sz="3600"/>
            </a:lvl1pPr>
          </a:lstStyle>
          <a:p>
            <a:pPr rtl="0"/>
            <a:r>
              <a:rPr lang="it-IT" noProof="0"/>
              <a:t>Fare clic per modificare lo stile del titolo dello schema</a:t>
            </a:r>
            <a:endParaRPr lang="it-IT" noProof="0" dirty="0"/>
          </a:p>
        </p:txBody>
      </p:sp>
      <p:sp>
        <p:nvSpPr>
          <p:cNvPr id="12" name="Segnaposto testo 3"/>
          <p:cNvSpPr>
            <a:spLocks noGrp="1"/>
          </p:cNvSpPr>
          <p:nvPr>
            <p:ph type="body" sz="half" idx="13"/>
          </p:nvPr>
        </p:nvSpPr>
        <p:spPr>
          <a:xfrm>
            <a:off x="1720644" y="3610032"/>
            <a:ext cx="8752299" cy="532749"/>
          </a:xfrm>
        </p:spPr>
        <p:txBody>
          <a:bodyPr rtlCol="0"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Fare clic per modificare gli stili del testo dello schema</a:t>
            </a:r>
          </a:p>
        </p:txBody>
      </p:sp>
      <p:sp>
        <p:nvSpPr>
          <p:cNvPr id="4" name="Segnaposto testo 3"/>
          <p:cNvSpPr>
            <a:spLocks noGrp="1"/>
          </p:cNvSpPr>
          <p:nvPr>
            <p:ph type="body" sz="half" idx="2" hasCustomPrompt="1"/>
          </p:nvPr>
        </p:nvSpPr>
        <p:spPr>
          <a:xfrm>
            <a:off x="913794" y="4304353"/>
            <a:ext cx="10353763" cy="1489496"/>
          </a:xfrm>
        </p:spPr>
        <p:txBody>
          <a:bodyPr rtlCol="0" anchor="ctr">
            <a:normAutofit/>
          </a:bodyPr>
          <a:lstStyle>
            <a:lvl1pPr marL="0" indent="0" algn="ctr"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dirty="0"/>
              <a:t>Fare clic per modificare gli stili del testo dello schema</a:t>
            </a:r>
          </a:p>
        </p:txBody>
      </p:sp>
      <p:sp>
        <p:nvSpPr>
          <p:cNvPr id="5" name="Segnaposto data 4"/>
          <p:cNvSpPr>
            <a:spLocks noGrp="1"/>
          </p:cNvSpPr>
          <p:nvPr>
            <p:ph type="dt" sz="half" idx="10"/>
          </p:nvPr>
        </p:nvSpPr>
        <p:spPr/>
        <p:txBody>
          <a:bodyPr rtlCol="0"/>
          <a:lstStyle/>
          <a:p>
            <a:pPr rtl="0"/>
            <a:fld id="{E5BAB2A0-48BA-414C-9B57-A788F181FD55}" type="datetime1">
              <a:rPr lang="it-IT" noProof="0" smtClean="0"/>
              <a:t>11/12/2023</a:t>
            </a:fld>
            <a:endParaRPr lang="it-IT" noProof="0" dirty="0"/>
          </a:p>
        </p:txBody>
      </p:sp>
      <p:sp>
        <p:nvSpPr>
          <p:cNvPr id="6" name="Segnaposto piè di pagina 5"/>
          <p:cNvSpPr>
            <a:spLocks noGrp="1"/>
          </p:cNvSpPr>
          <p:nvPr>
            <p:ph type="ftr" sz="quarter" idx="11"/>
          </p:nvPr>
        </p:nvSpPr>
        <p:spPr/>
        <p:txBody>
          <a:bodyPr rtlCol="0"/>
          <a:lstStyle/>
          <a:p>
            <a:pPr rtl="0"/>
            <a:endParaRPr lang="it-IT" noProof="0" dirty="0"/>
          </a:p>
        </p:txBody>
      </p:sp>
      <p:sp>
        <p:nvSpPr>
          <p:cNvPr id="7" name="Segnaposto numero diapositiva 6"/>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11" name="Casella di testo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it-IT" sz="8000" noProof="0" dirty="0">
                <a:solidFill>
                  <a:schemeClr val="tx1"/>
                </a:solidFill>
                <a:effectLst/>
              </a:rPr>
              <a:t>"</a:t>
            </a:r>
          </a:p>
        </p:txBody>
      </p:sp>
      <p:sp>
        <p:nvSpPr>
          <p:cNvPr id="13" name="Casella di testo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it-IT" sz="8000" noProof="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olo 1"/>
          <p:cNvSpPr>
            <a:spLocks noGrp="1"/>
          </p:cNvSpPr>
          <p:nvPr>
            <p:ph type="title"/>
          </p:nvPr>
        </p:nvSpPr>
        <p:spPr>
          <a:xfrm>
            <a:off x="913794" y="2126942"/>
            <a:ext cx="10353763" cy="2511835"/>
          </a:xfrm>
        </p:spPr>
        <p:txBody>
          <a:bodyPr rtlCol="0" anchor="b"/>
          <a:lstStyle>
            <a:lvl1pPr>
              <a:defRPr sz="3200"/>
            </a:lvl1pPr>
          </a:lstStyle>
          <a:p>
            <a:pPr rtl="0"/>
            <a:r>
              <a:rPr lang="it-IT" noProof="0"/>
              <a:t>Fare clic per modificare lo stile del titolo dello schema</a:t>
            </a:r>
            <a:endParaRPr lang="it-IT" noProof="0" dirty="0"/>
          </a:p>
        </p:txBody>
      </p:sp>
      <p:sp>
        <p:nvSpPr>
          <p:cNvPr id="4" name="Segnaposto testo 3"/>
          <p:cNvSpPr>
            <a:spLocks noGrp="1"/>
          </p:cNvSpPr>
          <p:nvPr>
            <p:ph type="body" sz="half" idx="2" hasCustomPrompt="1"/>
          </p:nvPr>
        </p:nvSpPr>
        <p:spPr>
          <a:xfrm>
            <a:off x="913784" y="4650556"/>
            <a:ext cx="10352199" cy="1140644"/>
          </a:xfrm>
        </p:spPr>
        <p:txBody>
          <a:bodyPr rtlCol="0" anchor="t"/>
          <a:lstStyle>
            <a:lvl1pPr marL="0" indent="0" algn="ctr"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dirty="0"/>
              <a:t>Fare clic per modificare gli stili del testo dello schema</a:t>
            </a:r>
          </a:p>
        </p:txBody>
      </p:sp>
      <p:sp>
        <p:nvSpPr>
          <p:cNvPr id="5" name="Segnaposto data 4"/>
          <p:cNvSpPr>
            <a:spLocks noGrp="1"/>
          </p:cNvSpPr>
          <p:nvPr>
            <p:ph type="dt" sz="half" idx="10"/>
          </p:nvPr>
        </p:nvSpPr>
        <p:spPr/>
        <p:txBody>
          <a:bodyPr rtlCol="0"/>
          <a:lstStyle/>
          <a:p>
            <a:pPr rtl="0"/>
            <a:fld id="{00B63BDD-0DE4-44A9-968C-0F85F7310FF1}" type="datetime1">
              <a:rPr lang="it-IT" noProof="0" smtClean="0"/>
              <a:t>11/12/2023</a:t>
            </a:fld>
            <a:endParaRPr lang="it-IT" noProof="0" dirty="0"/>
          </a:p>
        </p:txBody>
      </p:sp>
      <p:sp>
        <p:nvSpPr>
          <p:cNvPr id="6" name="Segnaposto piè di pagina 5"/>
          <p:cNvSpPr>
            <a:spLocks noGrp="1"/>
          </p:cNvSpPr>
          <p:nvPr>
            <p:ph type="ftr" sz="quarter" idx="11"/>
          </p:nvPr>
        </p:nvSpPr>
        <p:spPr/>
        <p:txBody>
          <a:bodyPr rtlCol="0"/>
          <a:lstStyle/>
          <a:p>
            <a:pPr rtl="0"/>
            <a:endParaRPr lang="it-IT" noProof="0" dirty="0"/>
          </a:p>
        </p:txBody>
      </p:sp>
      <p:sp>
        <p:nvSpPr>
          <p:cNvPr id="7" name="Segnaposto numero diapositiva 6"/>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olo 1"/>
          <p:cNvSpPr>
            <a:spLocks noGrp="1"/>
          </p:cNvSpPr>
          <p:nvPr>
            <p:ph type="title"/>
          </p:nvPr>
        </p:nvSpPr>
        <p:spPr>
          <a:xfrm>
            <a:off x="913795" y="609600"/>
            <a:ext cx="10353762" cy="970450"/>
          </a:xfrm>
        </p:spPr>
        <p:txBody>
          <a:bodyPr rtlCol="0"/>
          <a:lstStyle/>
          <a:p>
            <a:pPr rtl="0"/>
            <a:r>
              <a:rPr lang="it-IT" noProof="0"/>
              <a:t>Fare clic per modificare lo stile del titolo dello schema</a:t>
            </a:r>
            <a:endParaRPr lang="it-IT" noProof="0" dirty="0"/>
          </a:p>
        </p:txBody>
      </p:sp>
      <p:sp>
        <p:nvSpPr>
          <p:cNvPr id="7" name="Segnaposto testo 2"/>
          <p:cNvSpPr>
            <a:spLocks noGrp="1"/>
          </p:cNvSpPr>
          <p:nvPr>
            <p:ph type="body" idx="1"/>
          </p:nvPr>
        </p:nvSpPr>
        <p:spPr>
          <a:xfrm>
            <a:off x="913795" y="1885950"/>
            <a:ext cx="3300984" cy="764782"/>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8" name="Segnaposto testo 3"/>
          <p:cNvSpPr>
            <a:spLocks noGrp="1"/>
          </p:cNvSpPr>
          <p:nvPr>
            <p:ph type="body" sz="half" idx="15"/>
          </p:nvPr>
        </p:nvSpPr>
        <p:spPr>
          <a:xfrm>
            <a:off x="913795" y="2768112"/>
            <a:ext cx="3300984" cy="302308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9" name="Segnaposto testo 4"/>
          <p:cNvSpPr>
            <a:spLocks noGrp="1"/>
          </p:cNvSpPr>
          <p:nvPr>
            <p:ph type="body" sz="quarter" idx="3" hasCustomPrompt="1"/>
          </p:nvPr>
        </p:nvSpPr>
        <p:spPr>
          <a:xfrm>
            <a:off x="4446711" y="1885949"/>
            <a:ext cx="3300984" cy="764783"/>
          </a:xfrm>
        </p:spPr>
        <p:txBody>
          <a:bodyPr rtlCol="0" anchor="b">
            <a:noAutofit/>
          </a:bodyPr>
          <a:lstStyle>
            <a:lvl1pPr marL="0" indent="0" algn="ctr" rtl="0">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Fare clic per modificare gli stili del testo dello schema</a:t>
            </a:r>
          </a:p>
        </p:txBody>
      </p:sp>
      <p:sp>
        <p:nvSpPr>
          <p:cNvPr id="10" name="Segnaposto testo 3"/>
          <p:cNvSpPr>
            <a:spLocks noGrp="1"/>
          </p:cNvSpPr>
          <p:nvPr>
            <p:ph type="body" sz="half" idx="16" hasCustomPrompt="1"/>
          </p:nvPr>
        </p:nvSpPr>
        <p:spPr>
          <a:xfrm>
            <a:off x="4441435" y="2768112"/>
            <a:ext cx="3300984" cy="3023088"/>
          </a:xfrm>
        </p:spPr>
        <p:txBody>
          <a:bodyPr rtlCol="0" anchor="t">
            <a:normAutofit/>
          </a:bodyPr>
          <a:lstStyle>
            <a:lvl1pPr marL="0" indent="0" algn="ctr" rtl="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dirty="0"/>
              <a:t>Fare clic per modificare gli stili del testo dello schema</a:t>
            </a:r>
          </a:p>
        </p:txBody>
      </p:sp>
      <p:sp>
        <p:nvSpPr>
          <p:cNvPr id="11" name="Segnaposto testo 4"/>
          <p:cNvSpPr>
            <a:spLocks noGrp="1"/>
          </p:cNvSpPr>
          <p:nvPr>
            <p:ph type="body" sz="quarter" idx="13" hasCustomPrompt="1"/>
          </p:nvPr>
        </p:nvSpPr>
        <p:spPr>
          <a:xfrm>
            <a:off x="7966572" y="1885950"/>
            <a:ext cx="3300984" cy="764782"/>
          </a:xfrm>
        </p:spPr>
        <p:txBody>
          <a:bodyPr rtlCol="0" anchor="b">
            <a:noAutofit/>
          </a:bodyPr>
          <a:lstStyle>
            <a:lvl1pPr marL="0" indent="0" algn="ctr" rtl="0">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Fare clic per modificare gli stili del testo dello schema</a:t>
            </a:r>
          </a:p>
        </p:txBody>
      </p:sp>
      <p:sp>
        <p:nvSpPr>
          <p:cNvPr id="12" name="Segnaposto testo 3"/>
          <p:cNvSpPr>
            <a:spLocks noGrp="1"/>
          </p:cNvSpPr>
          <p:nvPr>
            <p:ph type="body" sz="half" idx="17"/>
          </p:nvPr>
        </p:nvSpPr>
        <p:spPr>
          <a:xfrm>
            <a:off x="7966572" y="2768110"/>
            <a:ext cx="3300984" cy="3023089"/>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3" name="Segnaposto data 2"/>
          <p:cNvSpPr>
            <a:spLocks noGrp="1"/>
          </p:cNvSpPr>
          <p:nvPr>
            <p:ph type="dt" sz="half" idx="10"/>
          </p:nvPr>
        </p:nvSpPr>
        <p:spPr/>
        <p:txBody>
          <a:bodyPr rtlCol="0"/>
          <a:lstStyle/>
          <a:p>
            <a:pPr rtl="0"/>
            <a:fld id="{04E01353-0AF6-44A0-B56A-EC9948C56E05}" type="datetime1">
              <a:rPr lang="it-IT" noProof="0" smtClean="0"/>
              <a:t>11/12/2023</a:t>
            </a:fld>
            <a:endParaRPr lang="it-IT" noProof="0" dirty="0"/>
          </a:p>
        </p:txBody>
      </p:sp>
      <p:sp>
        <p:nvSpPr>
          <p:cNvPr id="4" name="Segnaposto piè di pagina 3"/>
          <p:cNvSpPr>
            <a:spLocks noGrp="1"/>
          </p:cNvSpPr>
          <p:nvPr>
            <p:ph type="ftr" sz="quarter" idx="11"/>
          </p:nvPr>
        </p:nvSpPr>
        <p:spPr/>
        <p:txBody>
          <a:bodyPr rtlCol="0"/>
          <a:lstStyle/>
          <a:p>
            <a:pPr rtl="0"/>
            <a:endParaRPr lang="it-IT" noProof="0" dirty="0"/>
          </a:p>
        </p:txBody>
      </p:sp>
      <p:sp>
        <p:nvSpPr>
          <p:cNvPr id="5" name="Segnaposto numero diapositiva 4"/>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onna 3 immagini">
    <p:spTree>
      <p:nvGrpSpPr>
        <p:cNvPr id="1" name=""/>
        <p:cNvGrpSpPr/>
        <p:nvPr/>
      </p:nvGrpSpPr>
      <p:grpSpPr>
        <a:xfrm>
          <a:off x="0" y="0"/>
          <a:ext cx="0" cy="0"/>
          <a:chOff x="0" y="0"/>
          <a:chExt cx="0" cy="0"/>
        </a:xfrm>
      </p:grpSpPr>
      <p:pic>
        <p:nvPicPr>
          <p:cNvPr id="2" name="Immagin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Immagin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Immagin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olo 1"/>
          <p:cNvSpPr>
            <a:spLocks noGrp="1"/>
          </p:cNvSpPr>
          <p:nvPr>
            <p:ph type="title"/>
          </p:nvPr>
        </p:nvSpPr>
        <p:spPr>
          <a:xfrm>
            <a:off x="913794" y="609600"/>
            <a:ext cx="10353763" cy="970450"/>
          </a:xfrm>
        </p:spPr>
        <p:txBody>
          <a:bodyPr rtlCol="0"/>
          <a:lstStyle/>
          <a:p>
            <a:pPr rtl="0"/>
            <a:r>
              <a:rPr lang="it-IT" noProof="0"/>
              <a:t>Fare clic per modificare lo stile del titolo dello schema</a:t>
            </a:r>
            <a:endParaRPr lang="it-IT" noProof="0" dirty="0"/>
          </a:p>
        </p:txBody>
      </p:sp>
      <p:sp>
        <p:nvSpPr>
          <p:cNvPr id="19" name="Segnaposto testo 2"/>
          <p:cNvSpPr>
            <a:spLocks noGrp="1"/>
          </p:cNvSpPr>
          <p:nvPr>
            <p:ph type="body" idx="1"/>
          </p:nvPr>
        </p:nvSpPr>
        <p:spPr>
          <a:xfrm>
            <a:off x="913795" y="3904106"/>
            <a:ext cx="3300984" cy="576262"/>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20" name="Segnaposto immagine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it-IT" noProof="0"/>
              <a:t>Fare clic sull'icona per inserire un'immagine</a:t>
            </a:r>
            <a:endParaRPr lang="it-IT" noProof="0" dirty="0"/>
          </a:p>
        </p:txBody>
      </p:sp>
      <p:sp>
        <p:nvSpPr>
          <p:cNvPr id="21" name="Segnaposto testo 3"/>
          <p:cNvSpPr>
            <a:spLocks noGrp="1"/>
          </p:cNvSpPr>
          <p:nvPr>
            <p:ph type="body" sz="half" idx="18" hasCustomPrompt="1"/>
          </p:nvPr>
        </p:nvSpPr>
        <p:spPr>
          <a:xfrm>
            <a:off x="913795" y="4572443"/>
            <a:ext cx="3300984" cy="1218758"/>
          </a:xfrm>
        </p:spPr>
        <p:txBody>
          <a:bodyPr rtlCol="0" anchor="t">
            <a:normAutofit/>
          </a:bodyPr>
          <a:lstStyle>
            <a:lvl1pPr marL="0" indent="0" algn="ctr" rtl="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dirty="0"/>
              <a:t>Fare clic per modificare gli stili del testo dello schema</a:t>
            </a:r>
          </a:p>
        </p:txBody>
      </p:sp>
      <p:sp>
        <p:nvSpPr>
          <p:cNvPr id="22" name="Segnaposto testo 4"/>
          <p:cNvSpPr>
            <a:spLocks noGrp="1"/>
          </p:cNvSpPr>
          <p:nvPr>
            <p:ph type="body" sz="quarter" idx="3" hasCustomPrompt="1"/>
          </p:nvPr>
        </p:nvSpPr>
        <p:spPr>
          <a:xfrm>
            <a:off x="4442788" y="3904106"/>
            <a:ext cx="3300984" cy="576262"/>
          </a:xfrm>
        </p:spPr>
        <p:txBody>
          <a:bodyPr rtlCol="0" anchor="b">
            <a:noAutofit/>
          </a:bodyPr>
          <a:lstStyle>
            <a:lvl1pPr marL="0" indent="0" algn="ctr" rtl="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Fare clic per modificare gli stili del testo dello schema</a:t>
            </a:r>
          </a:p>
        </p:txBody>
      </p:sp>
      <p:sp>
        <p:nvSpPr>
          <p:cNvPr id="23" name="Segnaposto immagine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it-IT" noProof="0"/>
              <a:t>Fare clic sull'icona per inserire un'immagine</a:t>
            </a:r>
            <a:endParaRPr lang="it-IT" noProof="0" dirty="0"/>
          </a:p>
        </p:txBody>
      </p:sp>
      <p:sp>
        <p:nvSpPr>
          <p:cNvPr id="24" name="Segnaposto testo 3"/>
          <p:cNvSpPr>
            <a:spLocks noGrp="1"/>
          </p:cNvSpPr>
          <p:nvPr>
            <p:ph type="body" sz="half" idx="19"/>
          </p:nvPr>
        </p:nvSpPr>
        <p:spPr>
          <a:xfrm>
            <a:off x="4441435" y="4572442"/>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25" name="Segnaposto testo 4"/>
          <p:cNvSpPr>
            <a:spLocks noGrp="1"/>
          </p:cNvSpPr>
          <p:nvPr>
            <p:ph type="body" sz="quarter" idx="13" hasCustomPrompt="1"/>
          </p:nvPr>
        </p:nvSpPr>
        <p:spPr>
          <a:xfrm>
            <a:off x="7966697" y="3904106"/>
            <a:ext cx="3300984" cy="576262"/>
          </a:xfrm>
        </p:spPr>
        <p:txBody>
          <a:bodyPr rtlCol="0" anchor="b">
            <a:noAutofit/>
          </a:bodyPr>
          <a:lstStyle>
            <a:lvl1pPr marL="0" indent="0" algn="ctr" rtl="0">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Fare clic per modificare gli stili del testo dello schema</a:t>
            </a:r>
          </a:p>
        </p:txBody>
      </p:sp>
      <p:sp>
        <p:nvSpPr>
          <p:cNvPr id="26" name="Segnaposto immagine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it-IT" noProof="0"/>
              <a:t>Fare clic sull'icona per inserire un'immagine</a:t>
            </a:r>
            <a:endParaRPr lang="it-IT" noProof="0" dirty="0"/>
          </a:p>
        </p:txBody>
      </p:sp>
      <p:sp>
        <p:nvSpPr>
          <p:cNvPr id="27" name="Segnaposto testo 3"/>
          <p:cNvSpPr>
            <a:spLocks noGrp="1"/>
          </p:cNvSpPr>
          <p:nvPr>
            <p:ph type="body" sz="half" idx="20"/>
          </p:nvPr>
        </p:nvSpPr>
        <p:spPr>
          <a:xfrm>
            <a:off x="7966572" y="4572442"/>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3" name="Segnaposto data 2"/>
          <p:cNvSpPr>
            <a:spLocks noGrp="1"/>
          </p:cNvSpPr>
          <p:nvPr>
            <p:ph type="dt" sz="half" idx="10"/>
          </p:nvPr>
        </p:nvSpPr>
        <p:spPr/>
        <p:txBody>
          <a:bodyPr rtlCol="0"/>
          <a:lstStyle/>
          <a:p>
            <a:pPr rtl="0"/>
            <a:fld id="{49AE39B2-8246-4CE7-8324-4F270EFD3EA1}" type="datetime1">
              <a:rPr lang="it-IT" noProof="0" smtClean="0"/>
              <a:t>11/12/2023</a:t>
            </a:fld>
            <a:endParaRPr lang="it-IT" noProof="0" dirty="0"/>
          </a:p>
        </p:txBody>
      </p:sp>
      <p:sp>
        <p:nvSpPr>
          <p:cNvPr id="4" name="Segnaposto piè di pagina 3"/>
          <p:cNvSpPr>
            <a:spLocks noGrp="1"/>
          </p:cNvSpPr>
          <p:nvPr>
            <p:ph type="ftr" sz="quarter" idx="11"/>
          </p:nvPr>
        </p:nvSpPr>
        <p:spPr/>
        <p:txBody>
          <a:bodyPr rtlCol="0"/>
          <a:lstStyle/>
          <a:p>
            <a:pPr rtl="0"/>
            <a:endParaRPr lang="it-IT" noProof="0" dirty="0"/>
          </a:p>
        </p:txBody>
      </p:sp>
      <p:sp>
        <p:nvSpPr>
          <p:cNvPr id="5" name="Segnaposto numero diapositiva 4"/>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data 3"/>
          <p:cNvSpPr>
            <a:spLocks noGrp="1"/>
          </p:cNvSpPr>
          <p:nvPr>
            <p:ph type="dt" sz="half" idx="10"/>
          </p:nvPr>
        </p:nvSpPr>
        <p:spPr/>
        <p:txBody>
          <a:bodyPr rtlCol="0"/>
          <a:lstStyle/>
          <a:p>
            <a:pPr rtl="0"/>
            <a:fld id="{9C6BD73F-1D7D-41AA-92C7-1C9F1FD86CC7}" type="datetime1">
              <a:rPr lang="it-IT" noProof="0" smtClean="0"/>
              <a:t>11/12/2023</a:t>
            </a:fld>
            <a:endParaRPr lang="it-IT" noProof="0" dirty="0"/>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295401" y="1761067"/>
            <a:ext cx="9590550" cy="1828813"/>
          </a:xfrm>
        </p:spPr>
        <p:txBody>
          <a:bodyPr rtlCol="0" anchor="b"/>
          <a:lstStyle>
            <a:lvl1pPr algn="ctr">
              <a:defRPr sz="4000" b="0" cap="none"/>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295401" y="3763439"/>
            <a:ext cx="9590550" cy="1333494"/>
          </a:xfrm>
        </p:spPr>
        <p:txBody>
          <a:bodyPr rtlCol="0"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4" name="Segnaposto data 3"/>
          <p:cNvSpPr>
            <a:spLocks noGrp="1"/>
          </p:cNvSpPr>
          <p:nvPr>
            <p:ph type="dt" sz="half" idx="10"/>
          </p:nvPr>
        </p:nvSpPr>
        <p:spPr/>
        <p:txBody>
          <a:bodyPr rtlCol="0"/>
          <a:lstStyle/>
          <a:p>
            <a:pPr rtl="0"/>
            <a:fld id="{6A1BD0A3-4FDD-4105-8508-C4D976B5E040}" type="datetime1">
              <a:rPr lang="it-IT" noProof="0" smtClean="0"/>
              <a:t>11/12/2023</a:t>
            </a:fld>
            <a:endParaRPr lang="it-IT" noProof="0" dirty="0"/>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3A98EE3D-8CD1-4C3F-BD1C-C98C9596463C}" type="slidenum">
              <a:rPr lang="it-IT" noProof="0" smtClean="0"/>
              <a:pPr/>
              <a:t>‹N›</a:t>
            </a:fld>
            <a:endParaRPr lang="it-IT" noProof="0"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913795" y="609600"/>
            <a:ext cx="10353762" cy="1261872"/>
          </a:xfrm>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913795" y="2076450"/>
            <a:ext cx="4856841" cy="3622671"/>
          </a:xfrm>
        </p:spPr>
        <p:txBody>
          <a:bodyPr rtlCol="0" anchor="t">
            <a:normAutofit/>
          </a:body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410716" y="2076451"/>
            <a:ext cx="4856841" cy="3622672"/>
          </a:xfrm>
        </p:spPr>
        <p:txBody>
          <a:bodyPr rtlCol="0" anchor="t">
            <a:normAutofit/>
          </a:body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data 4"/>
          <p:cNvSpPr>
            <a:spLocks noGrp="1"/>
          </p:cNvSpPr>
          <p:nvPr>
            <p:ph type="dt" sz="half" idx="10"/>
          </p:nvPr>
        </p:nvSpPr>
        <p:spPr/>
        <p:txBody>
          <a:bodyPr rtlCol="0"/>
          <a:lstStyle/>
          <a:p>
            <a:pPr rtl="0"/>
            <a:fld id="{6677ECA7-39D9-4859-87B6-739D39A2DFF4}" type="datetime1">
              <a:rPr lang="it-IT" noProof="0" smtClean="0"/>
              <a:t>11/12/2023</a:t>
            </a:fld>
            <a:endParaRPr lang="it-IT" noProof="0" dirty="0"/>
          </a:p>
        </p:txBody>
      </p:sp>
      <p:sp>
        <p:nvSpPr>
          <p:cNvPr id="6" name="Segnaposto piè di pagina 5"/>
          <p:cNvSpPr>
            <a:spLocks noGrp="1"/>
          </p:cNvSpPr>
          <p:nvPr>
            <p:ph type="ftr" sz="quarter" idx="11"/>
          </p:nvPr>
        </p:nvSpPr>
        <p:spPr/>
        <p:txBody>
          <a:bodyPr rtlCol="0"/>
          <a:lstStyle/>
          <a:p>
            <a:pPr rtl="0"/>
            <a:endParaRPr lang="it-IT" noProof="0" dirty="0"/>
          </a:p>
        </p:txBody>
      </p:sp>
      <p:sp>
        <p:nvSpPr>
          <p:cNvPr id="7" name="Segnaposto numero diapositiva 6"/>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20" name="Immagin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Immagin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olo 1"/>
          <p:cNvSpPr>
            <a:spLocks noGrp="1"/>
          </p:cNvSpPr>
          <p:nvPr>
            <p:ph type="title"/>
          </p:nvPr>
        </p:nvSpPr>
        <p:spPr>
          <a:xfrm>
            <a:off x="913795" y="609600"/>
            <a:ext cx="10353762" cy="970450"/>
          </a:xfrm>
        </p:spPr>
        <p:txBody>
          <a:bodyPr rtlCol="0"/>
          <a:lstStyle>
            <a:lvl1pPr>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046013" y="1855153"/>
            <a:ext cx="4764764" cy="692494"/>
          </a:xfrm>
        </p:spPr>
        <p:txBody>
          <a:bodyPr rtlCol="0"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p:cNvSpPr>
            <a:spLocks noGrp="1"/>
          </p:cNvSpPr>
          <p:nvPr>
            <p:ph sz="half" idx="2"/>
          </p:nvPr>
        </p:nvSpPr>
        <p:spPr>
          <a:xfrm>
            <a:off x="1046013" y="2702103"/>
            <a:ext cx="4764764" cy="3043533"/>
          </a:xfrm>
        </p:spPr>
        <p:txBody>
          <a:bodyPr rtlCol="0" anchor="t">
            <a:normAutofit/>
          </a:bodyPr>
          <a:lstStyle>
            <a:lvl1pPr>
              <a:defRPr sz="1800"/>
            </a:lvl1pPr>
            <a:lvl2pPr>
              <a:defRPr sz="1600"/>
            </a:lvl2pPr>
            <a:lvl3pPr>
              <a:defRPr sz="1400"/>
            </a:lvl3pPr>
            <a:lvl4pPr>
              <a:defRPr sz="1200"/>
            </a:lvl4pPr>
            <a:lvl5pPr>
              <a:defRPr sz="12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hasCustomPrompt="1"/>
          </p:nvPr>
        </p:nvSpPr>
        <p:spPr>
          <a:xfrm>
            <a:off x="6363166" y="1855152"/>
            <a:ext cx="4779582" cy="692495"/>
          </a:xfrm>
        </p:spPr>
        <p:txBody>
          <a:bodyPr rtlCol="0" anchor="b">
            <a:noAutofit/>
          </a:bodyPr>
          <a:lstStyle>
            <a:lvl1pPr marL="0" indent="0" algn="ctr" rtl="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Fare clic per modificare gli stili del testo dello schema</a:t>
            </a:r>
          </a:p>
        </p:txBody>
      </p:sp>
      <p:sp>
        <p:nvSpPr>
          <p:cNvPr id="6" name="Segnaposto contenuto 5"/>
          <p:cNvSpPr>
            <a:spLocks noGrp="1"/>
          </p:cNvSpPr>
          <p:nvPr>
            <p:ph sz="quarter" idx="4"/>
          </p:nvPr>
        </p:nvSpPr>
        <p:spPr>
          <a:xfrm>
            <a:off x="6363167" y="2702103"/>
            <a:ext cx="4779581" cy="3043533"/>
          </a:xfrm>
        </p:spPr>
        <p:txBody>
          <a:bodyPr rtlCol="0" anchor="t">
            <a:normAutofit/>
          </a:bodyPr>
          <a:lstStyle>
            <a:lvl1pPr>
              <a:defRPr sz="1800"/>
            </a:lvl1pPr>
            <a:lvl2pPr>
              <a:defRPr sz="1600"/>
            </a:lvl2pPr>
            <a:lvl3pPr>
              <a:defRPr sz="1400"/>
            </a:lvl3pPr>
            <a:lvl4pPr>
              <a:defRPr sz="1200"/>
            </a:lvl4pPr>
            <a:lvl5pPr>
              <a:defRPr sz="12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p:cNvSpPr>
            <a:spLocks noGrp="1"/>
          </p:cNvSpPr>
          <p:nvPr>
            <p:ph type="dt" sz="half" idx="10"/>
          </p:nvPr>
        </p:nvSpPr>
        <p:spPr/>
        <p:txBody>
          <a:bodyPr rtlCol="0"/>
          <a:lstStyle/>
          <a:p>
            <a:pPr rtl="0"/>
            <a:fld id="{00BEC704-95ED-497D-8A83-2665E273E4A0}" type="datetime1">
              <a:rPr lang="it-IT" noProof="0" smtClean="0"/>
              <a:t>11/12/2023</a:t>
            </a:fld>
            <a:endParaRPr lang="it-IT" noProof="0" dirty="0"/>
          </a:p>
        </p:txBody>
      </p:sp>
      <p:sp>
        <p:nvSpPr>
          <p:cNvPr id="8" name="Segnaposto piè di pagina 7"/>
          <p:cNvSpPr>
            <a:spLocks noGrp="1"/>
          </p:cNvSpPr>
          <p:nvPr>
            <p:ph type="ftr" sz="quarter" idx="11"/>
          </p:nvPr>
        </p:nvSpPr>
        <p:spPr/>
        <p:txBody>
          <a:bodyPr rtlCol="0"/>
          <a:lstStyle/>
          <a:p>
            <a:pPr rtl="0"/>
            <a:endParaRPr lang="it-IT" noProof="0" dirty="0"/>
          </a:p>
        </p:txBody>
      </p:sp>
      <p:sp>
        <p:nvSpPr>
          <p:cNvPr id="9" name="Segnaposto numero diapositiva 8"/>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data 2"/>
          <p:cNvSpPr>
            <a:spLocks noGrp="1"/>
          </p:cNvSpPr>
          <p:nvPr>
            <p:ph type="dt" sz="half" idx="10"/>
          </p:nvPr>
        </p:nvSpPr>
        <p:spPr/>
        <p:txBody>
          <a:bodyPr rtlCol="0"/>
          <a:lstStyle/>
          <a:p>
            <a:pPr rtl="0"/>
            <a:fld id="{B9BF8B62-C02F-4DCC-BF7C-5E5DD2E64A59}" type="datetime1">
              <a:rPr lang="it-IT" noProof="0" smtClean="0"/>
              <a:t>11/12/2023</a:t>
            </a:fld>
            <a:endParaRPr lang="it-IT" noProof="0" dirty="0"/>
          </a:p>
        </p:txBody>
      </p:sp>
      <p:sp>
        <p:nvSpPr>
          <p:cNvPr id="4" name="Segnaposto piè di pagina 3"/>
          <p:cNvSpPr>
            <a:spLocks noGrp="1"/>
          </p:cNvSpPr>
          <p:nvPr>
            <p:ph type="ftr" sz="quarter" idx="11"/>
          </p:nvPr>
        </p:nvSpPr>
        <p:spPr/>
        <p:txBody>
          <a:bodyPr rtlCol="0"/>
          <a:lstStyle/>
          <a:p>
            <a:pPr rtl="0"/>
            <a:endParaRPr lang="it-IT" noProof="0" dirty="0"/>
          </a:p>
        </p:txBody>
      </p:sp>
      <p:sp>
        <p:nvSpPr>
          <p:cNvPr id="5" name="Segnaposto numero diapositiva 4"/>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p>
            <a:pPr rtl="0"/>
            <a:fld id="{600C0D22-0C9C-4097-9FAB-102F6555ACEA}" type="datetime1">
              <a:rPr lang="it-IT" noProof="0" smtClean="0"/>
              <a:t>11/12/2023</a:t>
            </a:fld>
            <a:endParaRPr lang="it-IT" noProof="0" dirty="0"/>
          </a:p>
        </p:txBody>
      </p:sp>
      <p:sp>
        <p:nvSpPr>
          <p:cNvPr id="3" name="Segnaposto piè di pagina 2"/>
          <p:cNvSpPr>
            <a:spLocks noGrp="1"/>
          </p:cNvSpPr>
          <p:nvPr>
            <p:ph type="ftr" sz="quarter" idx="11"/>
          </p:nvPr>
        </p:nvSpPr>
        <p:spPr/>
        <p:txBody>
          <a:bodyPr rtlCol="0"/>
          <a:lstStyle/>
          <a:p>
            <a:pPr rtl="0"/>
            <a:endParaRPr lang="it-IT" noProof="0" dirty="0"/>
          </a:p>
        </p:txBody>
      </p:sp>
      <p:sp>
        <p:nvSpPr>
          <p:cNvPr id="4" name="Segnaposto numero diapositiva 3"/>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3795" y="609600"/>
            <a:ext cx="3706889" cy="1821918"/>
          </a:xfrm>
        </p:spPr>
        <p:txBody>
          <a:bodyPr rtlCol="0" anchor="b">
            <a:normAutofit/>
          </a:bodyPr>
          <a:lstStyle>
            <a:lvl1pPr algn="ctr">
              <a:defRPr sz="2800" b="0"/>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4855633" y="609600"/>
            <a:ext cx="6411924" cy="5080001"/>
          </a:xfrm>
        </p:spPr>
        <p:txBody>
          <a:bodyPr rtlCol="0">
            <a:normAutofit/>
          </a:body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p:nvPr>
        </p:nvSpPr>
        <p:spPr>
          <a:xfrm>
            <a:off x="913795" y="2673351"/>
            <a:ext cx="3706889" cy="3016250"/>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p>
            <a:pPr rtl="0"/>
            <a:fld id="{FCA0E368-2E43-4CDB-872B-57DD268A5739}" type="datetime1">
              <a:rPr lang="it-IT" noProof="0" smtClean="0"/>
              <a:t>11/12/2023</a:t>
            </a:fld>
            <a:endParaRPr lang="it-IT" noProof="0" dirty="0"/>
          </a:p>
        </p:txBody>
      </p:sp>
      <p:sp>
        <p:nvSpPr>
          <p:cNvPr id="6" name="Segnaposto piè di pagina 5"/>
          <p:cNvSpPr>
            <a:spLocks noGrp="1"/>
          </p:cNvSpPr>
          <p:nvPr>
            <p:ph type="ftr" sz="quarter" idx="11"/>
          </p:nvPr>
        </p:nvSpPr>
        <p:spPr/>
        <p:txBody>
          <a:bodyPr rtlCol="0"/>
          <a:lstStyle/>
          <a:p>
            <a:pPr rtl="0"/>
            <a:endParaRPr lang="it-IT" noProof="0" dirty="0"/>
          </a:p>
        </p:txBody>
      </p:sp>
      <p:sp>
        <p:nvSpPr>
          <p:cNvPr id="7" name="Segnaposto numero diapositiva 6"/>
          <p:cNvSpPr>
            <a:spLocks noGrp="1"/>
          </p:cNvSpPr>
          <p:nvPr>
            <p:ph type="sldNum" sz="quarter" idx="12"/>
          </p:nvPr>
        </p:nvSpPr>
        <p:spPr/>
        <p:txBody>
          <a:bodyPr rtlCol="0"/>
          <a:lstStyle/>
          <a:p>
            <a:pPr rtl="0"/>
            <a:fld id="{3A98EE3D-8CD1-4C3F-BD1C-C98C9596463C}" type="slidenum">
              <a:rPr lang="it-IT" noProof="0" smtClean="0"/>
              <a:pPr/>
              <a:t>‹N›</a:t>
            </a:fld>
            <a:endParaRPr lang="it-IT" noProof="0"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22" name="Immagin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olo 1"/>
          <p:cNvSpPr>
            <a:spLocks noGrp="1"/>
          </p:cNvSpPr>
          <p:nvPr>
            <p:ph type="title"/>
          </p:nvPr>
        </p:nvSpPr>
        <p:spPr>
          <a:xfrm>
            <a:off x="913795" y="763701"/>
            <a:ext cx="5707899" cy="1675559"/>
          </a:xfrm>
        </p:spPr>
        <p:txBody>
          <a:bodyPr rtlCol="0" anchor="b">
            <a:noAutofit/>
          </a:bodyPr>
          <a:lstStyle>
            <a:lvl1pPr algn="ctr">
              <a:defRPr sz="3200" b="0"/>
            </a:lvl1pPr>
          </a:lstStyle>
          <a:p>
            <a:pPr rtl="0"/>
            <a:r>
              <a:rPr lang="it-IT" noProof="0"/>
              <a:t>Fare clic per modificare lo stile del titolo dello schema</a:t>
            </a:r>
            <a:endParaRPr lang="it-IT" noProof="0" dirty="0"/>
          </a:p>
        </p:txBody>
      </p:sp>
      <p:sp>
        <p:nvSpPr>
          <p:cNvPr id="3" name="Segnaposto immagine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it-IT" noProof="0"/>
              <a:t>Fare clic sull'icona per inserire un'immagine</a:t>
            </a:r>
            <a:endParaRPr lang="it-IT" noProof="0" dirty="0"/>
          </a:p>
        </p:txBody>
      </p:sp>
      <p:sp>
        <p:nvSpPr>
          <p:cNvPr id="4" name="Segnaposto testo 3"/>
          <p:cNvSpPr>
            <a:spLocks noGrp="1"/>
          </p:cNvSpPr>
          <p:nvPr>
            <p:ph type="body" sz="half" idx="2"/>
          </p:nvPr>
        </p:nvSpPr>
        <p:spPr>
          <a:xfrm>
            <a:off x="1473698" y="2679699"/>
            <a:ext cx="4588094" cy="3135695"/>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p>
            <a:pPr rtl="0"/>
            <a:fld id="{3907B06D-763E-4405-9BAD-7DE5E79BD4A9}" type="datetime1">
              <a:rPr lang="it-IT" noProof="0" smtClean="0"/>
              <a:t>11/12/2023</a:t>
            </a:fld>
            <a:endParaRPr lang="it-IT" noProof="0" dirty="0"/>
          </a:p>
        </p:txBody>
      </p:sp>
      <p:sp>
        <p:nvSpPr>
          <p:cNvPr id="6" name="Segnaposto piè di pagina 5"/>
          <p:cNvSpPr>
            <a:spLocks noGrp="1"/>
          </p:cNvSpPr>
          <p:nvPr>
            <p:ph type="ftr" sz="quarter" idx="11"/>
          </p:nvPr>
        </p:nvSpPr>
        <p:spPr/>
        <p:txBody>
          <a:bodyPr rtlCol="0"/>
          <a:lstStyle/>
          <a:p>
            <a:pPr algn="l" rtl="0"/>
            <a:endParaRPr lang="it-IT" noProof="0" dirty="0"/>
          </a:p>
        </p:txBody>
      </p:sp>
      <p:sp>
        <p:nvSpPr>
          <p:cNvPr id="7" name="Segnaposto numero diapositiva 6"/>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pPr rtl="0"/>
            <a:r>
              <a:rPr lang="it-IT" noProof="0" dirty="0"/>
              <a:t>Fare clic per modificare lo stile del titolo</a:t>
            </a:r>
          </a:p>
        </p:txBody>
      </p:sp>
      <p:sp>
        <p:nvSpPr>
          <p:cNvPr id="3" name="Segnaposto testo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pPr rtl="0"/>
            <a:fld id="{91637636-B1F9-4ACF-A85F-2E09AC1D2476}" type="datetime1">
              <a:rPr lang="it-IT" noProof="0" smtClean="0"/>
              <a:t>11/12/2023</a:t>
            </a:fld>
            <a:endParaRPr lang="it-IT" noProof="0" dirty="0"/>
          </a:p>
        </p:txBody>
      </p:sp>
      <p:sp>
        <p:nvSpPr>
          <p:cNvPr id="5" name="Segnaposto piè di pagina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pPr rtl="0"/>
            <a:endParaRPr lang="it-IT" noProof="0" dirty="0"/>
          </a:p>
        </p:txBody>
      </p:sp>
      <p:sp>
        <p:nvSpPr>
          <p:cNvPr id="6" name="Segnaposto numero diapositiva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Informativa_privacy_aggiornata_Consulta.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Codice%20deontologico%201%20gen%202014.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04_%20Evoluzione%20deontologia_compensi%202018.pdf" TargetMode="External"/><Relationship Id="rId2" Type="http://schemas.openxmlformats.org/officeDocument/2006/relationships/hyperlink" Target="02_Contratto%20e%20Obbligazione.pdf"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30629" y="-11974"/>
            <a:ext cx="12192001" cy="6857990"/>
          </a:xfrm>
          <a:prstGeom prst="rect">
            <a:avLst/>
          </a:prstGeom>
        </p:spPr>
      </p:pic>
      <p:sp useBgFill="1">
        <p:nvSpPr>
          <p:cNvPr id="103" name="Figura a mano libera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dirty="0">
              <a:ln>
                <a:noFill/>
              </a:ln>
              <a:solidFill>
                <a:prstClr val="white"/>
              </a:solidFill>
              <a:effectLst/>
              <a:uLnTx/>
              <a:uFillTx/>
              <a:latin typeface="Goudy Old Style"/>
              <a:ea typeface="+mn-ea"/>
              <a:cs typeface="+mn-cs"/>
            </a:endParaRPr>
          </a:p>
        </p:txBody>
      </p:sp>
      <p:sp>
        <p:nvSpPr>
          <p:cNvPr id="2" name="Titolo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1330933"/>
          </a:xfrm>
        </p:spPr>
        <p:txBody>
          <a:bodyPr rtlCol="0">
            <a:normAutofit/>
          </a:bodyPr>
          <a:lstStyle/>
          <a:p>
            <a:pPr algn="l"/>
            <a:r>
              <a:rPr lang="it-IT" sz="4000" dirty="0"/>
              <a:t>Disciplinare di incarico</a:t>
            </a:r>
          </a:p>
        </p:txBody>
      </p:sp>
      <p:sp>
        <p:nvSpPr>
          <p:cNvPr id="3" name="Sottotitolo 2">
            <a:extLst>
              <a:ext uri="{FF2B5EF4-FFF2-40B4-BE49-F238E27FC236}">
                <a16:creationId xmlns:a16="http://schemas.microsoft.com/office/drawing/2014/main" id="{DB93FB3F-A8D4-46D3-A1C6-C79C64563729}"/>
              </a:ext>
            </a:extLst>
          </p:cNvPr>
          <p:cNvSpPr>
            <a:spLocks noGrp="1"/>
          </p:cNvSpPr>
          <p:nvPr>
            <p:ph type="subTitle" idx="1"/>
          </p:nvPr>
        </p:nvSpPr>
        <p:spPr>
          <a:xfrm>
            <a:off x="7404980" y="3004457"/>
            <a:ext cx="3485072" cy="530679"/>
          </a:xfrm>
        </p:spPr>
        <p:txBody>
          <a:bodyPr rtlCol="0">
            <a:normAutofit/>
          </a:bodyPr>
          <a:lstStyle/>
          <a:p>
            <a:pPr algn="l" rtl="0"/>
            <a:r>
              <a:rPr lang="it-IT" sz="2000" dirty="0"/>
              <a:t>Tra Deontologia e Convenienza</a:t>
            </a:r>
          </a:p>
        </p:txBody>
      </p:sp>
      <p:sp>
        <p:nvSpPr>
          <p:cNvPr id="4" name="Sottotitolo 2">
            <a:extLst>
              <a:ext uri="{FF2B5EF4-FFF2-40B4-BE49-F238E27FC236}">
                <a16:creationId xmlns:a16="http://schemas.microsoft.com/office/drawing/2014/main" id="{9221BC89-A411-94B7-AF09-E547D161D324}"/>
              </a:ext>
            </a:extLst>
          </p:cNvPr>
          <p:cNvSpPr txBox="1">
            <a:spLocks/>
          </p:cNvSpPr>
          <p:nvPr/>
        </p:nvSpPr>
        <p:spPr>
          <a:xfrm>
            <a:off x="1723947" y="584019"/>
            <a:ext cx="3786945" cy="530679"/>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0" indent="0" algn="ctr" defTabSz="457200" rtl="0" eaLnBrk="1" latinLnBrk="0" hangingPunct="1">
              <a:lnSpc>
                <a:spcPct val="110000"/>
              </a:lnSpc>
              <a:spcBef>
                <a:spcPct val="20000"/>
              </a:spcBef>
              <a:spcAft>
                <a:spcPts val="600"/>
              </a:spcAft>
              <a:buClr>
                <a:schemeClr val="tx2"/>
              </a:buClr>
              <a:buSzPct val="70000"/>
              <a:buFont typeface="Wingdings 2" charset="2"/>
              <a:buNone/>
              <a:defRPr sz="23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21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gn="l"/>
            <a:r>
              <a:rPr lang="it-IT" sz="1800" dirty="0">
                <a:solidFill>
                  <a:srgbClr val="FF0000"/>
                </a:solidFill>
              </a:rPr>
              <a:t>Ordine Architetti Pianificatori Paesaggisti e Conservatori di Mantova</a:t>
            </a:r>
          </a:p>
        </p:txBody>
      </p:sp>
      <p:pic>
        <p:nvPicPr>
          <p:cNvPr id="7" name="Immagine 6" descr="Immagine che contiene cerchio, Elementi grafici, design&#10;&#10;Descrizione generata automaticamente">
            <a:extLst>
              <a:ext uri="{FF2B5EF4-FFF2-40B4-BE49-F238E27FC236}">
                <a16:creationId xmlns:a16="http://schemas.microsoft.com/office/drawing/2014/main" id="{D978975C-2294-8931-8492-52FD0306538D}"/>
              </a:ext>
            </a:extLst>
          </p:cNvPr>
          <p:cNvPicPr>
            <a:picLocks noChangeAspect="1"/>
          </p:cNvPicPr>
          <p:nvPr/>
        </p:nvPicPr>
        <p:blipFill>
          <a:blip r:embed="rId6"/>
          <a:stretch>
            <a:fillRect/>
          </a:stretch>
        </p:blipFill>
        <p:spPr>
          <a:xfrm>
            <a:off x="562356" y="199753"/>
            <a:ext cx="1008888" cy="1021080"/>
          </a:xfrm>
          <a:prstGeom prst="rect">
            <a:avLst/>
          </a:prstGeom>
        </p:spPr>
      </p:pic>
      <p:sp>
        <p:nvSpPr>
          <p:cNvPr id="9" name="CasellaDiTesto 8">
            <a:extLst>
              <a:ext uri="{FF2B5EF4-FFF2-40B4-BE49-F238E27FC236}">
                <a16:creationId xmlns:a16="http://schemas.microsoft.com/office/drawing/2014/main" id="{A4C890D7-8C75-3484-B382-A56D0F03A104}"/>
              </a:ext>
            </a:extLst>
          </p:cNvPr>
          <p:cNvSpPr txBox="1"/>
          <p:nvPr/>
        </p:nvSpPr>
        <p:spPr>
          <a:xfrm>
            <a:off x="7404980" y="4830503"/>
            <a:ext cx="6188528" cy="369332"/>
          </a:xfrm>
          <a:prstGeom prst="rect">
            <a:avLst/>
          </a:prstGeom>
          <a:noFill/>
        </p:spPr>
        <p:txBody>
          <a:bodyPr wrap="square">
            <a:spAutoFit/>
          </a:bodyPr>
          <a:lstStyle/>
          <a:p>
            <a:pPr marL="36900" lvl="0" indent="0" rtl="0">
              <a:buNone/>
            </a:pPr>
            <a:r>
              <a:rPr lang="it-IT" sz="1800" i="1" dirty="0">
                <a:solidFill>
                  <a:srgbClr val="FFC000"/>
                </a:solidFill>
              </a:rPr>
              <a:t>Arch. Andrea Guastalla</a:t>
            </a:r>
          </a:p>
        </p:txBody>
      </p:sp>
      <p:sp>
        <p:nvSpPr>
          <p:cNvPr id="11" name="CasellaDiTesto 10">
            <a:extLst>
              <a:ext uri="{FF2B5EF4-FFF2-40B4-BE49-F238E27FC236}">
                <a16:creationId xmlns:a16="http://schemas.microsoft.com/office/drawing/2014/main" id="{6EF682E7-192E-88AA-5DB5-F106A7464EB8}"/>
              </a:ext>
            </a:extLst>
          </p:cNvPr>
          <p:cNvSpPr txBox="1"/>
          <p:nvPr/>
        </p:nvSpPr>
        <p:spPr>
          <a:xfrm>
            <a:off x="1724086" y="131901"/>
            <a:ext cx="6891250" cy="400110"/>
          </a:xfrm>
          <a:prstGeom prst="rect">
            <a:avLst/>
          </a:prstGeom>
          <a:noFill/>
        </p:spPr>
        <p:txBody>
          <a:bodyPr wrap="square">
            <a:spAutoFit/>
          </a:bodyPr>
          <a:lstStyle/>
          <a:p>
            <a:pPr marL="36900" lvl="0" indent="0" rtl="0">
              <a:buNone/>
            </a:pPr>
            <a:r>
              <a:rPr lang="it-IT" sz="2000" i="1" dirty="0">
                <a:solidFill>
                  <a:srgbClr val="002060"/>
                </a:solidFill>
              </a:rPr>
              <a:t>Mantova, 06 dicembre 2023</a:t>
            </a:r>
          </a:p>
        </p:txBody>
      </p:sp>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01FE52-F118-3396-E875-00E50F957854}"/>
              </a:ext>
            </a:extLst>
          </p:cNvPr>
          <p:cNvSpPr>
            <a:spLocks noGrp="1"/>
          </p:cNvSpPr>
          <p:nvPr>
            <p:ph type="title"/>
          </p:nvPr>
        </p:nvSpPr>
        <p:spPr>
          <a:xfrm>
            <a:off x="3273879" y="609600"/>
            <a:ext cx="7993678" cy="1080407"/>
          </a:xfrm>
        </p:spPr>
        <p:txBody>
          <a:bodyPr/>
          <a:lstStyle/>
          <a:p>
            <a:r>
              <a:rPr lang="it-IT" dirty="0"/>
              <a:t>Il Contratto, questo sconosciuto</a:t>
            </a:r>
          </a:p>
        </p:txBody>
      </p:sp>
      <p:sp>
        <p:nvSpPr>
          <p:cNvPr id="3" name="Segnaposto contenuto 2">
            <a:extLst>
              <a:ext uri="{FF2B5EF4-FFF2-40B4-BE49-F238E27FC236}">
                <a16:creationId xmlns:a16="http://schemas.microsoft.com/office/drawing/2014/main" id="{B3C0BCE8-D10C-13F5-D659-8AC3FB3D61EC}"/>
              </a:ext>
            </a:extLst>
          </p:cNvPr>
          <p:cNvSpPr>
            <a:spLocks noGrp="1"/>
          </p:cNvSpPr>
          <p:nvPr>
            <p:ph idx="1"/>
          </p:nvPr>
        </p:nvSpPr>
        <p:spPr>
          <a:xfrm>
            <a:off x="1033535" y="3657601"/>
            <a:ext cx="7781169" cy="2240160"/>
          </a:xfrm>
        </p:spPr>
        <p:txBody>
          <a:bodyPr>
            <a:normAutofit fontScale="70000" lnSpcReduction="20000"/>
          </a:bodyPr>
          <a:lstStyle/>
          <a:p>
            <a:r>
              <a:rPr lang="it-IT" dirty="0">
                <a:solidFill>
                  <a:srgbClr val="FF0000"/>
                </a:solidFill>
              </a:rPr>
              <a:t>Da ciò si ricava che il contratto</a:t>
            </a:r>
            <a:r>
              <a:rPr lang="it-IT" dirty="0"/>
              <a:t>: </a:t>
            </a:r>
          </a:p>
          <a:p>
            <a:r>
              <a:rPr lang="it-IT" dirty="0"/>
              <a:t>è un accordo necessariamente bi o plurilaterale (presuppone, cioè, la presenza di almeno due parti);</a:t>
            </a:r>
          </a:p>
          <a:p>
            <a:r>
              <a:rPr lang="it-IT" dirty="0"/>
              <a:t>ha sempre natura patrimoniale (non incide quindi su rapporti di carattere personale, come ad esempio quelli in materia di famiglia);</a:t>
            </a:r>
          </a:p>
          <a:p>
            <a:r>
              <a:rPr lang="it-IT" dirty="0"/>
              <a:t>ha la funzione di costituire, regolare o estinguere rapporti giuridici (ne crea di nuovi o interviene su rapporti preesistenti, regolandone il contenuto o estinguendoli).</a:t>
            </a:r>
          </a:p>
          <a:p>
            <a:endParaRPr lang="it-IT" dirty="0"/>
          </a:p>
        </p:txBody>
      </p:sp>
      <p:sp>
        <p:nvSpPr>
          <p:cNvPr id="6" name="CasellaDiTesto 5">
            <a:extLst>
              <a:ext uri="{FF2B5EF4-FFF2-40B4-BE49-F238E27FC236}">
                <a16:creationId xmlns:a16="http://schemas.microsoft.com/office/drawing/2014/main" id="{CE1579E3-A275-5BDD-A1A5-AA91D316082E}"/>
              </a:ext>
            </a:extLst>
          </p:cNvPr>
          <p:cNvSpPr txBox="1"/>
          <p:nvPr/>
        </p:nvSpPr>
        <p:spPr>
          <a:xfrm>
            <a:off x="3339193" y="1551363"/>
            <a:ext cx="8499021" cy="830997"/>
          </a:xfrm>
          <a:prstGeom prst="rect">
            <a:avLst/>
          </a:prstGeom>
          <a:noFill/>
        </p:spPr>
        <p:txBody>
          <a:bodyPr wrap="square">
            <a:spAutoFit/>
          </a:bodyPr>
          <a:lstStyle/>
          <a:p>
            <a:r>
              <a:rPr lang="it-IT" sz="2400" dirty="0">
                <a:solidFill>
                  <a:srgbClr val="FFFF00"/>
                </a:solidFill>
              </a:rPr>
              <a:t>Cerchiamo di definire, quindi, questo sconosciuto e dargli un volto attraverso l’indicazione delle 5 W ?</a:t>
            </a:r>
          </a:p>
        </p:txBody>
      </p:sp>
      <p:sp>
        <p:nvSpPr>
          <p:cNvPr id="8" name="Segnaposto contenuto 2">
            <a:extLst>
              <a:ext uri="{FF2B5EF4-FFF2-40B4-BE49-F238E27FC236}">
                <a16:creationId xmlns:a16="http://schemas.microsoft.com/office/drawing/2014/main" id="{4976B6C0-3847-0C75-7870-DD17942A52D3}"/>
              </a:ext>
            </a:extLst>
          </p:cNvPr>
          <p:cNvSpPr txBox="1">
            <a:spLocks/>
          </p:cNvSpPr>
          <p:nvPr/>
        </p:nvSpPr>
        <p:spPr>
          <a:xfrm>
            <a:off x="924444" y="2450093"/>
            <a:ext cx="10497390" cy="1207508"/>
          </a:xfrm>
          <a:prstGeom prst="rect">
            <a:avLst/>
          </a:prstGeom>
          <a:effectLst>
            <a:outerShdw blurRad="25400" dir="17880000">
              <a:srgbClr val="000000">
                <a:alpha val="46000"/>
              </a:srgbClr>
            </a:outerShdw>
          </a:effectLst>
        </p:spPr>
        <p:txBody>
          <a:bodyPr vert="horz" lIns="91440" tIns="45720" rIns="91440" bIns="45720" rtlCol="0" anchor="t">
            <a:normAutofit fontScale="55000" lnSpcReduction="20000"/>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just"/>
            <a:r>
              <a:rPr lang="it-IT" sz="2800" b="1" dirty="0">
                <a:solidFill>
                  <a:srgbClr val="FFFF00"/>
                </a:solidFill>
              </a:rPr>
              <a:t>•	</a:t>
            </a:r>
            <a:r>
              <a:rPr lang="it-IT" sz="2800" b="1" dirty="0" err="1">
                <a:solidFill>
                  <a:srgbClr val="FFFF00"/>
                </a:solidFill>
              </a:rPr>
              <a:t>What</a:t>
            </a:r>
            <a:r>
              <a:rPr lang="it-IT" sz="2800" b="1" dirty="0">
                <a:solidFill>
                  <a:srgbClr val="FFFF00"/>
                </a:solidFill>
              </a:rPr>
              <a:t>? [«Che cosa?»] </a:t>
            </a:r>
          </a:p>
          <a:p>
            <a:pPr algn="just"/>
            <a:r>
              <a:rPr lang="it-IT" sz="2800" b="1" dirty="0">
                <a:solidFill>
                  <a:srgbClr val="FFFF00"/>
                </a:solidFill>
              </a:rPr>
              <a:t>1. Il contratto: come si può definire?</a:t>
            </a:r>
          </a:p>
          <a:p>
            <a:pPr algn="just"/>
            <a:r>
              <a:rPr lang="it-IT" sz="2800" b="1" dirty="0">
                <a:solidFill>
                  <a:srgbClr val="FFFF00"/>
                </a:solidFill>
              </a:rPr>
              <a:t>La nozione di contratto è contenuta all’art.1321 del codice civile, che lo definisce l’accordo di due o più parti per costituire, regolare o estinguere tra loro un rapporto giuridico patrimoniale.</a:t>
            </a:r>
          </a:p>
        </p:txBody>
      </p:sp>
      <p:pic>
        <p:nvPicPr>
          <p:cNvPr id="1030" name="Picture 6" descr="Deontologia accreditata per Architetti | xclima">
            <a:extLst>
              <a:ext uri="{FF2B5EF4-FFF2-40B4-BE49-F238E27FC236}">
                <a16:creationId xmlns:a16="http://schemas.microsoft.com/office/drawing/2014/main" id="{4825827E-5E43-248C-FDE8-45E235054C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5606" y="3841977"/>
            <a:ext cx="3089293" cy="2055784"/>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descr="Sconosciuto Con Volto Nascosto, Coperto E Mascherato Illustrazione di Stock  - Illustrazione di mascherare, ricerca: 163315936">
            <a:extLst>
              <a:ext uri="{FF2B5EF4-FFF2-40B4-BE49-F238E27FC236}">
                <a16:creationId xmlns:a16="http://schemas.microsoft.com/office/drawing/2014/main" id="{50F8AEA3-6669-C305-E701-FFB11D99BF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3795" y="138112"/>
            <a:ext cx="2076450" cy="2200275"/>
          </a:xfrm>
          <a:prstGeom prst="rect">
            <a:avLst/>
          </a:prstGeom>
          <a:noFill/>
          <a:ln>
            <a:noFill/>
          </a:ln>
        </p:spPr>
      </p:pic>
    </p:spTree>
    <p:extLst>
      <p:ext uri="{BB962C8B-B14F-4D97-AF65-F5344CB8AC3E}">
        <p14:creationId xmlns:p14="http://schemas.microsoft.com/office/powerpoint/2010/main" val="1494271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01FE52-F118-3396-E875-00E50F957854}"/>
              </a:ext>
            </a:extLst>
          </p:cNvPr>
          <p:cNvSpPr>
            <a:spLocks noGrp="1"/>
          </p:cNvSpPr>
          <p:nvPr>
            <p:ph type="title"/>
          </p:nvPr>
        </p:nvSpPr>
        <p:spPr>
          <a:xfrm>
            <a:off x="3273879" y="609600"/>
            <a:ext cx="7993678" cy="1080407"/>
          </a:xfrm>
        </p:spPr>
        <p:txBody>
          <a:bodyPr/>
          <a:lstStyle/>
          <a:p>
            <a:r>
              <a:rPr lang="it-IT" dirty="0"/>
              <a:t>Il Contratto, questo sconosciuto</a:t>
            </a:r>
          </a:p>
        </p:txBody>
      </p:sp>
      <p:sp>
        <p:nvSpPr>
          <p:cNvPr id="6" name="CasellaDiTesto 5">
            <a:extLst>
              <a:ext uri="{FF2B5EF4-FFF2-40B4-BE49-F238E27FC236}">
                <a16:creationId xmlns:a16="http://schemas.microsoft.com/office/drawing/2014/main" id="{CE1579E3-A275-5BDD-A1A5-AA91D316082E}"/>
              </a:ext>
            </a:extLst>
          </p:cNvPr>
          <p:cNvSpPr txBox="1"/>
          <p:nvPr/>
        </p:nvSpPr>
        <p:spPr>
          <a:xfrm>
            <a:off x="3339193" y="1551363"/>
            <a:ext cx="8499021" cy="461665"/>
          </a:xfrm>
          <a:prstGeom prst="rect">
            <a:avLst/>
          </a:prstGeom>
          <a:noFill/>
        </p:spPr>
        <p:txBody>
          <a:bodyPr wrap="square">
            <a:spAutoFit/>
          </a:bodyPr>
          <a:lstStyle/>
          <a:p>
            <a:r>
              <a:rPr lang="it-IT" sz="2400" dirty="0">
                <a:solidFill>
                  <a:srgbClr val="FFFF00"/>
                </a:solidFill>
              </a:rPr>
              <a:t>N.B. Vige l’ Autonomia contrattuale</a:t>
            </a:r>
          </a:p>
        </p:txBody>
      </p:sp>
      <p:sp>
        <p:nvSpPr>
          <p:cNvPr id="8" name="Segnaposto contenuto 2">
            <a:extLst>
              <a:ext uri="{FF2B5EF4-FFF2-40B4-BE49-F238E27FC236}">
                <a16:creationId xmlns:a16="http://schemas.microsoft.com/office/drawing/2014/main" id="{4976B6C0-3847-0C75-7870-DD17942A52D3}"/>
              </a:ext>
            </a:extLst>
          </p:cNvPr>
          <p:cNvSpPr txBox="1">
            <a:spLocks/>
          </p:cNvSpPr>
          <p:nvPr/>
        </p:nvSpPr>
        <p:spPr>
          <a:xfrm>
            <a:off x="924444" y="2450093"/>
            <a:ext cx="7517427" cy="4081336"/>
          </a:xfrm>
          <a:prstGeom prst="rect">
            <a:avLst/>
          </a:prstGeom>
          <a:effectLst>
            <a:outerShdw blurRad="25400" dir="17880000">
              <a:srgbClr val="000000">
                <a:alpha val="46000"/>
              </a:srgbClr>
            </a:outerShdw>
          </a:effectLst>
        </p:spPr>
        <p:txBody>
          <a:bodyPr vert="horz" lIns="91440" tIns="45720" rIns="91440" bIns="45720" rtlCol="0" anchor="t">
            <a:normAutofit fontScale="55000" lnSpcReduction="20000"/>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just"/>
            <a:r>
              <a:rPr lang="it-IT" sz="2800" b="1" dirty="0">
                <a:solidFill>
                  <a:srgbClr val="FFFF00"/>
                </a:solidFill>
              </a:rPr>
              <a:t>L’art. 1322 c.c. consente alle parti di determinare liberamente il contenuto del contratto, nel rispetto dei limiti imposti dalla legge.</a:t>
            </a:r>
          </a:p>
          <a:p>
            <a:pPr algn="just"/>
            <a:r>
              <a:rPr lang="it-IT" sz="2800" b="1" dirty="0">
                <a:solidFill>
                  <a:srgbClr val="FF0000"/>
                </a:solidFill>
              </a:rPr>
              <a:t>E’ la cosiddetta autonomia contrattuale, </a:t>
            </a:r>
            <a:r>
              <a:rPr lang="it-IT" sz="2800" b="1" dirty="0">
                <a:solidFill>
                  <a:srgbClr val="FFFF00"/>
                </a:solidFill>
              </a:rPr>
              <a:t>che legittima le parti a:</a:t>
            </a:r>
          </a:p>
          <a:p>
            <a:pPr algn="just"/>
            <a:r>
              <a:rPr lang="it-IT" sz="2800" b="1" dirty="0">
                <a:solidFill>
                  <a:srgbClr val="FFFF00"/>
                </a:solidFill>
              </a:rPr>
              <a:t>concludere contratti “nominati” o tipici, in cui l’assetto di interessi dei contraenti è già previsto e disciplinato per legge;</a:t>
            </a:r>
          </a:p>
          <a:p>
            <a:pPr algn="just"/>
            <a:r>
              <a:rPr lang="it-IT" sz="2800" b="1" dirty="0">
                <a:solidFill>
                  <a:srgbClr val="FFFF00"/>
                </a:solidFill>
              </a:rPr>
              <a:t>concludere contratti “innominati” o atipici (che esulano cioè dai modelli contrattuali esistenti), purché siano diretti a perseguire interessi meritevoli di tutela secondo l’ordinamento;</a:t>
            </a:r>
          </a:p>
          <a:p>
            <a:pPr algn="just"/>
            <a:r>
              <a:rPr lang="it-IT" sz="2800" b="1" dirty="0">
                <a:solidFill>
                  <a:srgbClr val="FFFF00"/>
                </a:solidFill>
              </a:rPr>
              <a:t>concludere contratti c.d. “misti”, frutto della commistione di elementi propri di diverse fattispecie contrattuali tipiche;</a:t>
            </a:r>
          </a:p>
          <a:p>
            <a:pPr algn="just"/>
            <a:r>
              <a:rPr lang="it-IT" sz="2800" b="1" dirty="0">
                <a:solidFill>
                  <a:srgbClr val="FFFF00"/>
                </a:solidFill>
              </a:rPr>
              <a:t>intervenire sul contenuto del contratto, anche tipico, inserendovi i c.d. elementi accessori o accidentali in modo da adattarlo ai propri specifici interessi, purché ciò avvenga nel rispetto dei limiti imposti per legge (norme imperative, ordine pubblico e buon costume).</a:t>
            </a:r>
          </a:p>
        </p:txBody>
      </p:sp>
      <p:pic>
        <p:nvPicPr>
          <p:cNvPr id="4" name="Immagine 3" descr="Sconosciuto Con Volto Nascosto, Coperto E Mascherato Illustrazione di Stock  - Illustrazione di mascherare, ricerca: 163315936">
            <a:extLst>
              <a:ext uri="{FF2B5EF4-FFF2-40B4-BE49-F238E27FC236}">
                <a16:creationId xmlns:a16="http://schemas.microsoft.com/office/drawing/2014/main" id="{50F8AEA3-6669-C305-E701-FFB11D99BF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3795" y="138112"/>
            <a:ext cx="2076450" cy="2200275"/>
          </a:xfrm>
          <a:prstGeom prst="rect">
            <a:avLst/>
          </a:prstGeom>
          <a:noFill/>
          <a:ln>
            <a:noFill/>
          </a:ln>
        </p:spPr>
      </p:pic>
      <p:pic>
        <p:nvPicPr>
          <p:cNvPr id="2050" name="Picture 2" descr="CFR LAB - CONTRATTUALISTICA INTERNAZIONALE - Corso Online">
            <a:extLst>
              <a:ext uri="{FF2B5EF4-FFF2-40B4-BE49-F238E27FC236}">
                <a16:creationId xmlns:a16="http://schemas.microsoft.com/office/drawing/2014/main" id="{2B62BCDB-C136-BBA9-DC0B-EA7FC3456A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2448" y="4088558"/>
            <a:ext cx="2825523" cy="17774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UTONOMIA CONTRATTUALE - StampaEtnea">
            <a:extLst>
              <a:ext uri="{FF2B5EF4-FFF2-40B4-BE49-F238E27FC236}">
                <a16:creationId xmlns:a16="http://schemas.microsoft.com/office/drawing/2014/main" id="{E0A3BB5E-D95A-B798-3D85-0B9E86AD46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2447" y="1782195"/>
            <a:ext cx="2825523" cy="157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49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01FE52-F118-3396-E875-00E50F957854}"/>
              </a:ext>
            </a:extLst>
          </p:cNvPr>
          <p:cNvSpPr>
            <a:spLocks noGrp="1"/>
          </p:cNvSpPr>
          <p:nvPr>
            <p:ph type="title"/>
          </p:nvPr>
        </p:nvSpPr>
        <p:spPr>
          <a:xfrm>
            <a:off x="3273879" y="609600"/>
            <a:ext cx="7993678" cy="1080407"/>
          </a:xfrm>
        </p:spPr>
        <p:txBody>
          <a:bodyPr/>
          <a:lstStyle/>
          <a:p>
            <a:r>
              <a:rPr lang="it-IT" dirty="0"/>
              <a:t>Il Contratto, questo sconosciuto</a:t>
            </a:r>
          </a:p>
        </p:txBody>
      </p:sp>
      <p:sp>
        <p:nvSpPr>
          <p:cNvPr id="6" name="CasellaDiTesto 5">
            <a:extLst>
              <a:ext uri="{FF2B5EF4-FFF2-40B4-BE49-F238E27FC236}">
                <a16:creationId xmlns:a16="http://schemas.microsoft.com/office/drawing/2014/main" id="{CE1579E3-A275-5BDD-A1A5-AA91D316082E}"/>
              </a:ext>
            </a:extLst>
          </p:cNvPr>
          <p:cNvSpPr txBox="1"/>
          <p:nvPr/>
        </p:nvSpPr>
        <p:spPr>
          <a:xfrm>
            <a:off x="3339193" y="1551363"/>
            <a:ext cx="8499021" cy="830997"/>
          </a:xfrm>
          <a:prstGeom prst="rect">
            <a:avLst/>
          </a:prstGeom>
          <a:noFill/>
        </p:spPr>
        <p:txBody>
          <a:bodyPr wrap="square">
            <a:spAutoFit/>
          </a:bodyPr>
          <a:lstStyle/>
          <a:p>
            <a:r>
              <a:rPr lang="it-IT" sz="2400" dirty="0">
                <a:solidFill>
                  <a:srgbClr val="FFFF00"/>
                </a:solidFill>
              </a:rPr>
              <a:t>•	Who? [«Chi?»]       </a:t>
            </a:r>
            <a:r>
              <a:rPr lang="it-IT" sz="2400" b="1" dirty="0">
                <a:solidFill>
                  <a:srgbClr val="FFFF00"/>
                </a:solidFill>
              </a:rPr>
              <a:t>Quali sono le parti e i loro ruoli?</a:t>
            </a:r>
          </a:p>
          <a:p>
            <a:r>
              <a:rPr lang="it-IT" sz="2400" dirty="0">
                <a:solidFill>
                  <a:srgbClr val="FFFF00"/>
                </a:solidFill>
              </a:rPr>
              <a:t>   </a:t>
            </a:r>
          </a:p>
        </p:txBody>
      </p:sp>
      <p:sp>
        <p:nvSpPr>
          <p:cNvPr id="8" name="Segnaposto contenuto 2">
            <a:extLst>
              <a:ext uri="{FF2B5EF4-FFF2-40B4-BE49-F238E27FC236}">
                <a16:creationId xmlns:a16="http://schemas.microsoft.com/office/drawing/2014/main" id="{4976B6C0-3847-0C75-7870-DD17942A52D3}"/>
              </a:ext>
            </a:extLst>
          </p:cNvPr>
          <p:cNvSpPr txBox="1">
            <a:spLocks/>
          </p:cNvSpPr>
          <p:nvPr/>
        </p:nvSpPr>
        <p:spPr>
          <a:xfrm>
            <a:off x="5987552" y="2243312"/>
            <a:ext cx="4882675" cy="828071"/>
          </a:xfrm>
          <a:prstGeom prst="rect">
            <a:avLst/>
          </a:prstGeom>
          <a:effectLst>
            <a:outerShdw blurRad="25400" dir="17880000">
              <a:srgbClr val="000000">
                <a:alpha val="46000"/>
              </a:srgbClr>
            </a:outerShdw>
          </a:effectLst>
        </p:spPr>
        <p:txBody>
          <a:bodyPr vert="horz" lIns="91440" tIns="45720" rIns="91440" bIns="45720" rtlCol="0" anchor="t">
            <a:normAutofit fontScale="70000" lnSpcReduction="20000"/>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just"/>
            <a:r>
              <a:rPr lang="it-IT" sz="2600" b="1" dirty="0">
                <a:solidFill>
                  <a:srgbClr val="FFFF00"/>
                </a:solidFill>
              </a:rPr>
              <a:t>Da un lato </a:t>
            </a:r>
            <a:r>
              <a:rPr lang="it-IT" sz="2600" b="1" dirty="0">
                <a:solidFill>
                  <a:srgbClr val="FF0000"/>
                </a:solidFill>
              </a:rPr>
              <a:t>il professionista </a:t>
            </a:r>
            <a:r>
              <a:rPr lang="it-IT" sz="2600" b="1" dirty="0">
                <a:solidFill>
                  <a:srgbClr val="FFFF00"/>
                </a:solidFill>
              </a:rPr>
              <a:t>(gruppo, </a:t>
            </a:r>
            <a:r>
              <a:rPr lang="it-IT" sz="2600" b="1" dirty="0" err="1">
                <a:solidFill>
                  <a:srgbClr val="FFFF00"/>
                </a:solidFill>
              </a:rPr>
              <a:t>stp</a:t>
            </a:r>
            <a:r>
              <a:rPr lang="it-IT" sz="2600" b="1" dirty="0">
                <a:solidFill>
                  <a:srgbClr val="FFFF00"/>
                </a:solidFill>
              </a:rPr>
              <a:t>, associati </a:t>
            </a:r>
            <a:r>
              <a:rPr lang="it-IT" sz="2600" b="1" dirty="0" err="1">
                <a:solidFill>
                  <a:srgbClr val="FFFF00"/>
                </a:solidFill>
              </a:rPr>
              <a:t>ecc</a:t>
            </a:r>
            <a:r>
              <a:rPr lang="it-IT" sz="2600" b="1" dirty="0">
                <a:solidFill>
                  <a:srgbClr val="FFFF00"/>
                </a:solidFill>
              </a:rPr>
              <a:t>…, cioè chi esegue la prestazione)  </a:t>
            </a:r>
          </a:p>
          <a:p>
            <a:pPr algn="just"/>
            <a:endParaRPr lang="it-IT" sz="2800" b="1" dirty="0">
              <a:solidFill>
                <a:srgbClr val="FFFF00"/>
              </a:solidFill>
            </a:endParaRPr>
          </a:p>
        </p:txBody>
      </p:sp>
      <p:pic>
        <p:nvPicPr>
          <p:cNvPr id="9" name="Immagine 8" descr="Le controparti per le liti - Il Sole 24 ORE">
            <a:extLst>
              <a:ext uri="{FF2B5EF4-FFF2-40B4-BE49-F238E27FC236}">
                <a16:creationId xmlns:a16="http://schemas.microsoft.com/office/drawing/2014/main" id="{D649C9CE-C61D-C71F-2492-67FD4DD849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3786" y="558689"/>
            <a:ext cx="3053420" cy="1710982"/>
          </a:xfrm>
          <a:prstGeom prst="rect">
            <a:avLst/>
          </a:prstGeom>
          <a:noFill/>
          <a:ln>
            <a:noFill/>
          </a:ln>
        </p:spPr>
      </p:pic>
      <p:sp>
        <p:nvSpPr>
          <p:cNvPr id="10" name="Segnaposto contenuto 2">
            <a:extLst>
              <a:ext uri="{FF2B5EF4-FFF2-40B4-BE49-F238E27FC236}">
                <a16:creationId xmlns:a16="http://schemas.microsoft.com/office/drawing/2014/main" id="{F30DC032-5B15-8C74-AE44-54115CB0CDBE}"/>
              </a:ext>
            </a:extLst>
          </p:cNvPr>
          <p:cNvSpPr txBox="1">
            <a:spLocks/>
          </p:cNvSpPr>
          <p:nvPr/>
        </p:nvSpPr>
        <p:spPr>
          <a:xfrm>
            <a:off x="759280" y="3804940"/>
            <a:ext cx="7778058" cy="432896"/>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just"/>
            <a:r>
              <a:rPr lang="it-IT" sz="1600" b="1" dirty="0">
                <a:solidFill>
                  <a:srgbClr val="FFFF00"/>
                </a:solidFill>
              </a:rPr>
              <a:t>dall’altro </a:t>
            </a:r>
            <a:r>
              <a:rPr lang="it-IT" sz="1600" b="1" dirty="0">
                <a:solidFill>
                  <a:srgbClr val="FF0000"/>
                </a:solidFill>
              </a:rPr>
              <a:t>il committente </a:t>
            </a:r>
            <a:r>
              <a:rPr lang="it-IT" sz="1600" b="1" dirty="0">
                <a:solidFill>
                  <a:srgbClr val="FFFF00"/>
                </a:solidFill>
              </a:rPr>
              <a:t>(cliente Ente società </a:t>
            </a:r>
            <a:r>
              <a:rPr lang="it-IT" sz="1600" b="1" dirty="0" err="1">
                <a:solidFill>
                  <a:srgbClr val="FFFF00"/>
                </a:solidFill>
              </a:rPr>
              <a:t>ecc</a:t>
            </a:r>
            <a:r>
              <a:rPr lang="it-IT" sz="1600" b="1" dirty="0">
                <a:solidFill>
                  <a:srgbClr val="FFFF00"/>
                </a:solidFill>
              </a:rPr>
              <a:t>… cioè chi richiede la prestazione)</a:t>
            </a:r>
          </a:p>
        </p:txBody>
      </p:sp>
      <p:pic>
        <p:nvPicPr>
          <p:cNvPr id="11" name="Immagine 10" descr="Il professionista non ha mai tempo per cambiare - Progetto Blog">
            <a:extLst>
              <a:ext uri="{FF2B5EF4-FFF2-40B4-BE49-F238E27FC236}">
                <a16:creationId xmlns:a16="http://schemas.microsoft.com/office/drawing/2014/main" id="{74E6298F-04BE-4381-02B9-3B66340F84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7238" y="2120062"/>
            <a:ext cx="1905000" cy="1428750"/>
          </a:xfrm>
          <a:prstGeom prst="rect">
            <a:avLst/>
          </a:prstGeom>
          <a:noFill/>
          <a:ln>
            <a:noFill/>
          </a:ln>
        </p:spPr>
      </p:pic>
      <p:pic>
        <p:nvPicPr>
          <p:cNvPr id="12" name="Immagine 11" descr="Se il cliente è insolvente, non ti pago il premio!">
            <a:extLst>
              <a:ext uri="{FF2B5EF4-FFF2-40B4-BE49-F238E27FC236}">
                <a16:creationId xmlns:a16="http://schemas.microsoft.com/office/drawing/2014/main" id="{D29057EA-AB45-3B7B-BB76-CF1DFE7BC566}"/>
              </a:ext>
            </a:extLst>
          </p:cNvPr>
          <p:cNvPicPr>
            <a:picLocks noChangeAspect="1"/>
          </p:cNvPicPr>
          <p:nvPr/>
        </p:nvPicPr>
        <p:blipFill rotWithShape="1">
          <a:blip r:embed="rId4">
            <a:extLst>
              <a:ext uri="{28A0092B-C50C-407E-A947-70E740481C1C}">
                <a14:useLocalDpi xmlns:a14="http://schemas.microsoft.com/office/drawing/2010/main" val="0"/>
              </a:ext>
            </a:extLst>
          </a:blip>
          <a:srcRect l="43082" b="9434"/>
          <a:stretch/>
        </p:blipFill>
        <p:spPr bwMode="auto">
          <a:xfrm>
            <a:off x="9052943" y="3119139"/>
            <a:ext cx="1724025" cy="1371600"/>
          </a:xfrm>
          <a:prstGeom prst="rect">
            <a:avLst/>
          </a:prstGeom>
          <a:noFill/>
          <a:ln>
            <a:noFill/>
          </a:ln>
          <a:extLst>
            <a:ext uri="{53640926-AAD7-44D8-BBD7-CCE9431645EC}">
              <a14:shadowObscured xmlns:a14="http://schemas.microsoft.com/office/drawing/2010/main"/>
            </a:ext>
          </a:extLst>
        </p:spPr>
      </p:pic>
      <p:sp>
        <p:nvSpPr>
          <p:cNvPr id="13" name="Freccia bidirezionale orizzontale 12">
            <a:extLst>
              <a:ext uri="{FF2B5EF4-FFF2-40B4-BE49-F238E27FC236}">
                <a16:creationId xmlns:a16="http://schemas.microsoft.com/office/drawing/2014/main" id="{D6C53D25-8974-45AC-6B5B-8F278E419CA7}"/>
              </a:ext>
            </a:extLst>
          </p:cNvPr>
          <p:cNvSpPr/>
          <p:nvPr/>
        </p:nvSpPr>
        <p:spPr>
          <a:xfrm>
            <a:off x="6327321" y="3071383"/>
            <a:ext cx="2059345" cy="484632"/>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Segnaposto contenuto 2">
            <a:extLst>
              <a:ext uri="{FF2B5EF4-FFF2-40B4-BE49-F238E27FC236}">
                <a16:creationId xmlns:a16="http://schemas.microsoft.com/office/drawing/2014/main" id="{C9518AC2-E558-4733-7834-36425EB95109}"/>
              </a:ext>
            </a:extLst>
          </p:cNvPr>
          <p:cNvSpPr txBox="1">
            <a:spLocks/>
          </p:cNvSpPr>
          <p:nvPr/>
        </p:nvSpPr>
        <p:spPr>
          <a:xfrm>
            <a:off x="1077686" y="4282369"/>
            <a:ext cx="8270421" cy="896569"/>
          </a:xfrm>
          <a:prstGeom prst="rect">
            <a:avLst/>
          </a:prstGeom>
          <a:effectLst>
            <a:outerShdw blurRad="25400" dir="17880000">
              <a:srgbClr val="000000">
                <a:alpha val="46000"/>
              </a:srgbClr>
            </a:outerShdw>
          </a:effectLst>
        </p:spPr>
        <p:txBody>
          <a:bodyPr vert="horz" lIns="91440" tIns="45720" rIns="91440" bIns="45720" rtlCol="0" anchor="t">
            <a:normAutofit fontScale="55000" lnSpcReduction="20000"/>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just"/>
            <a:r>
              <a:rPr lang="it-IT" sz="2800" b="1" dirty="0">
                <a:solidFill>
                  <a:srgbClr val="FFFF00"/>
                </a:solidFill>
              </a:rPr>
              <a:t>Ma </a:t>
            </a:r>
            <a:r>
              <a:rPr lang="it-IT" sz="2800" dirty="0">
                <a:solidFill>
                  <a:srgbClr val="FFFF00"/>
                </a:solidFill>
              </a:rPr>
              <a:t>sullo sfondo si inseriscono molti altri soggetti </a:t>
            </a:r>
            <a:r>
              <a:rPr lang="it-IT" sz="2800" b="1" dirty="0">
                <a:solidFill>
                  <a:srgbClr val="FFFF00"/>
                </a:solidFill>
              </a:rPr>
              <a:t>legati e/o collegati a tale rapporto:</a:t>
            </a:r>
          </a:p>
          <a:p>
            <a:pPr algn="just"/>
            <a:r>
              <a:rPr lang="it-IT" sz="2800" b="1" dirty="0">
                <a:solidFill>
                  <a:srgbClr val="FFFF00"/>
                </a:solidFill>
              </a:rPr>
              <a:t> La legge, gli enti, le imprese, gli artigiani, i parenti, internet, gli “amici”, gli avvocati, i commercialisti, gli imprevisti, …..</a:t>
            </a:r>
          </a:p>
        </p:txBody>
      </p:sp>
      <p:pic>
        <p:nvPicPr>
          <p:cNvPr id="15" name="Immagine 14" descr="Insidie immagini e fotografie stock ad alta risoluzione - Alamy">
            <a:extLst>
              <a:ext uri="{FF2B5EF4-FFF2-40B4-BE49-F238E27FC236}">
                <a16:creationId xmlns:a16="http://schemas.microsoft.com/office/drawing/2014/main" id="{63857164-7B3F-80B2-1C9D-F31C4DDC280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80496" y="5232864"/>
            <a:ext cx="2382358" cy="1369152"/>
          </a:xfrm>
          <a:prstGeom prst="rect">
            <a:avLst/>
          </a:prstGeom>
          <a:noFill/>
          <a:ln>
            <a:noFill/>
          </a:ln>
        </p:spPr>
      </p:pic>
      <p:pic>
        <p:nvPicPr>
          <p:cNvPr id="16" name="Immagine 15" descr="Amici nemici. Episodio 2">
            <a:extLst>
              <a:ext uri="{FF2B5EF4-FFF2-40B4-BE49-F238E27FC236}">
                <a16:creationId xmlns:a16="http://schemas.microsoft.com/office/drawing/2014/main" id="{C065D507-A645-79A3-3C5D-E2AA1413360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07085" y="5063312"/>
            <a:ext cx="2457450" cy="1548955"/>
          </a:xfrm>
          <a:prstGeom prst="rect">
            <a:avLst/>
          </a:prstGeom>
          <a:noFill/>
          <a:ln>
            <a:noFill/>
          </a:ln>
        </p:spPr>
      </p:pic>
    </p:spTree>
    <p:extLst>
      <p:ext uri="{BB962C8B-B14F-4D97-AF65-F5344CB8AC3E}">
        <p14:creationId xmlns:p14="http://schemas.microsoft.com/office/powerpoint/2010/main" val="3697006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01FE52-F118-3396-E875-00E50F957854}"/>
              </a:ext>
            </a:extLst>
          </p:cNvPr>
          <p:cNvSpPr>
            <a:spLocks noGrp="1"/>
          </p:cNvSpPr>
          <p:nvPr>
            <p:ph type="title"/>
          </p:nvPr>
        </p:nvSpPr>
        <p:spPr>
          <a:xfrm>
            <a:off x="3273879" y="609600"/>
            <a:ext cx="7993678" cy="1080407"/>
          </a:xfrm>
        </p:spPr>
        <p:txBody>
          <a:bodyPr/>
          <a:lstStyle/>
          <a:p>
            <a:r>
              <a:rPr lang="it-IT" dirty="0"/>
              <a:t>Il Contratto, questo sconosciuto</a:t>
            </a:r>
          </a:p>
        </p:txBody>
      </p:sp>
      <p:sp>
        <p:nvSpPr>
          <p:cNvPr id="6" name="CasellaDiTesto 5">
            <a:extLst>
              <a:ext uri="{FF2B5EF4-FFF2-40B4-BE49-F238E27FC236}">
                <a16:creationId xmlns:a16="http://schemas.microsoft.com/office/drawing/2014/main" id="{CE1579E3-A275-5BDD-A1A5-AA91D316082E}"/>
              </a:ext>
            </a:extLst>
          </p:cNvPr>
          <p:cNvSpPr txBox="1"/>
          <p:nvPr/>
        </p:nvSpPr>
        <p:spPr>
          <a:xfrm>
            <a:off x="3339193" y="1551363"/>
            <a:ext cx="8499021" cy="461665"/>
          </a:xfrm>
          <a:prstGeom prst="rect">
            <a:avLst/>
          </a:prstGeom>
          <a:noFill/>
        </p:spPr>
        <p:txBody>
          <a:bodyPr wrap="square">
            <a:spAutoFit/>
          </a:bodyPr>
          <a:lstStyle/>
          <a:p>
            <a:r>
              <a:rPr lang="it-IT" sz="2400" dirty="0">
                <a:solidFill>
                  <a:srgbClr val="FFFF00"/>
                </a:solidFill>
              </a:rPr>
              <a:t>•	</a:t>
            </a:r>
            <a:r>
              <a:rPr lang="it-IT" sz="2400" dirty="0" err="1">
                <a:solidFill>
                  <a:srgbClr val="FFFF00"/>
                </a:solidFill>
              </a:rPr>
              <a:t>When</a:t>
            </a:r>
            <a:r>
              <a:rPr lang="it-IT" sz="2400" dirty="0">
                <a:solidFill>
                  <a:srgbClr val="FFFF00"/>
                </a:solidFill>
              </a:rPr>
              <a:t>? [«Quando?»]</a:t>
            </a:r>
          </a:p>
        </p:txBody>
      </p:sp>
      <p:sp>
        <p:nvSpPr>
          <p:cNvPr id="8" name="Segnaposto contenuto 2">
            <a:extLst>
              <a:ext uri="{FF2B5EF4-FFF2-40B4-BE49-F238E27FC236}">
                <a16:creationId xmlns:a16="http://schemas.microsoft.com/office/drawing/2014/main" id="{4976B6C0-3847-0C75-7870-DD17942A52D3}"/>
              </a:ext>
            </a:extLst>
          </p:cNvPr>
          <p:cNvSpPr txBox="1">
            <a:spLocks/>
          </p:cNvSpPr>
          <p:nvPr/>
        </p:nvSpPr>
        <p:spPr>
          <a:xfrm>
            <a:off x="924444" y="2450093"/>
            <a:ext cx="7443949" cy="4081336"/>
          </a:xfrm>
          <a:prstGeom prst="rect">
            <a:avLst/>
          </a:prstGeom>
          <a:effectLst>
            <a:outerShdw blurRad="25400" dir="17880000">
              <a:srgbClr val="000000">
                <a:alpha val="46000"/>
              </a:srgbClr>
            </a:outerShdw>
          </a:effectLst>
        </p:spPr>
        <p:txBody>
          <a:bodyPr vert="horz" lIns="91440" tIns="45720" rIns="91440" bIns="45720" rtlCol="0" anchor="t">
            <a:normAutofit fontScale="92500" lnSpcReduction="20000"/>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just"/>
            <a:r>
              <a:rPr lang="it-IT" sz="2800" b="1" dirty="0">
                <a:solidFill>
                  <a:srgbClr val="FFFF00"/>
                </a:solidFill>
              </a:rPr>
              <a:t>Quando si stipula il contratto??????</a:t>
            </a:r>
          </a:p>
          <a:p>
            <a:pPr algn="just"/>
            <a:r>
              <a:rPr lang="it-IT" sz="2800" b="1" dirty="0">
                <a:solidFill>
                  <a:srgbClr val="FFFF00"/>
                </a:solidFill>
              </a:rPr>
              <a:t>Sempre! </a:t>
            </a:r>
          </a:p>
          <a:p>
            <a:pPr algn="just"/>
            <a:r>
              <a:rPr lang="it-IT" sz="2800" b="1" dirty="0">
                <a:solidFill>
                  <a:srgbClr val="FFFF00"/>
                </a:solidFill>
              </a:rPr>
              <a:t>Sempre scritto! </a:t>
            </a:r>
          </a:p>
          <a:p>
            <a:pPr algn="just"/>
            <a:r>
              <a:rPr lang="it-IT" sz="2800" b="1" dirty="0">
                <a:solidFill>
                  <a:srgbClr val="FFFF00"/>
                </a:solidFill>
              </a:rPr>
              <a:t>Sempre sottoscritto! </a:t>
            </a:r>
          </a:p>
          <a:p>
            <a:pPr algn="just"/>
            <a:r>
              <a:rPr lang="it-IT" sz="2800" b="1" dirty="0">
                <a:solidFill>
                  <a:srgbClr val="FFFF00"/>
                </a:solidFill>
              </a:rPr>
              <a:t>E lo si integra ogni volta che cambiano i termini e/o le condizioni! </a:t>
            </a:r>
          </a:p>
          <a:p>
            <a:pPr algn="just"/>
            <a:r>
              <a:rPr lang="it-IT" sz="2800" b="1" dirty="0">
                <a:solidFill>
                  <a:srgbClr val="FFFF00"/>
                </a:solidFill>
              </a:rPr>
              <a:t>Nessuna eccezione, nessun sottinteso, nessun “se - circa – poi -vedremo – però …, ma,…</a:t>
            </a:r>
          </a:p>
          <a:p>
            <a:pPr marL="36900" indent="0" algn="just">
              <a:buNone/>
            </a:pPr>
            <a:endParaRPr lang="it-IT" sz="2800" b="1" dirty="0">
              <a:solidFill>
                <a:srgbClr val="FFFF00"/>
              </a:solidFill>
            </a:endParaRPr>
          </a:p>
        </p:txBody>
      </p:sp>
      <p:pic>
        <p:nvPicPr>
          <p:cNvPr id="3074" name="Picture 2" descr="Timbro datario manuale altezza carattere 15 mm">
            <a:extLst>
              <a:ext uri="{FF2B5EF4-FFF2-40B4-BE49-F238E27FC236}">
                <a16:creationId xmlns:a16="http://schemas.microsoft.com/office/drawing/2014/main" id="{319354F6-B902-0D12-F732-2EA7C05886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49" y="206829"/>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descr="sempre sinonimi, sempre contrari :: Sinonimi - Contrari">
            <a:extLst>
              <a:ext uri="{FF2B5EF4-FFF2-40B4-BE49-F238E27FC236}">
                <a16:creationId xmlns:a16="http://schemas.microsoft.com/office/drawing/2014/main" id="{221BD0A8-C003-B748-1E7A-C550BE51B2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5094" y="2914119"/>
            <a:ext cx="3021946" cy="1469753"/>
          </a:xfrm>
          <a:prstGeom prst="rect">
            <a:avLst/>
          </a:prstGeom>
          <a:noFill/>
          <a:ln>
            <a:noFill/>
          </a:ln>
        </p:spPr>
      </p:pic>
      <p:pic>
        <p:nvPicPr>
          <p:cNvPr id="5" name="Immagine 4" descr="La firma autografa sui documenti scansionati: quale valore assume? –  Easyteam.org SRL – GDPR e DPO">
            <a:extLst>
              <a:ext uri="{FF2B5EF4-FFF2-40B4-BE49-F238E27FC236}">
                <a16:creationId xmlns:a16="http://schemas.microsoft.com/office/drawing/2014/main" id="{5F960976-F681-530F-6F41-7FE96B3D366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8393" y="2013028"/>
            <a:ext cx="3192236" cy="2120176"/>
          </a:xfrm>
          <a:prstGeom prst="rect">
            <a:avLst/>
          </a:prstGeom>
          <a:noFill/>
          <a:ln>
            <a:noFill/>
          </a:ln>
        </p:spPr>
      </p:pic>
      <p:pic>
        <p:nvPicPr>
          <p:cNvPr id="7" name="Immagine 6" descr="Se o sè o se'?">
            <a:extLst>
              <a:ext uri="{FF2B5EF4-FFF2-40B4-BE49-F238E27FC236}">
                <a16:creationId xmlns:a16="http://schemas.microsoft.com/office/drawing/2014/main" id="{E6057AB5-B559-EC29-1718-9FC1A632352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41870" y="4242867"/>
            <a:ext cx="3118759" cy="2161903"/>
          </a:xfrm>
          <a:prstGeom prst="rect">
            <a:avLst/>
          </a:prstGeom>
          <a:noFill/>
          <a:ln>
            <a:noFill/>
          </a:ln>
        </p:spPr>
      </p:pic>
    </p:spTree>
    <p:extLst>
      <p:ext uri="{BB962C8B-B14F-4D97-AF65-F5344CB8AC3E}">
        <p14:creationId xmlns:p14="http://schemas.microsoft.com/office/powerpoint/2010/main" val="40445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01FE52-F118-3396-E875-00E50F957854}"/>
              </a:ext>
            </a:extLst>
          </p:cNvPr>
          <p:cNvSpPr>
            <a:spLocks noGrp="1"/>
          </p:cNvSpPr>
          <p:nvPr>
            <p:ph type="title"/>
          </p:nvPr>
        </p:nvSpPr>
        <p:spPr>
          <a:xfrm>
            <a:off x="3273879" y="609600"/>
            <a:ext cx="7993678" cy="1080407"/>
          </a:xfrm>
        </p:spPr>
        <p:txBody>
          <a:bodyPr/>
          <a:lstStyle/>
          <a:p>
            <a:r>
              <a:rPr lang="it-IT" dirty="0"/>
              <a:t>Il Contratto, questo sconosciuto</a:t>
            </a:r>
          </a:p>
        </p:txBody>
      </p:sp>
      <p:sp>
        <p:nvSpPr>
          <p:cNvPr id="6" name="CasellaDiTesto 5">
            <a:extLst>
              <a:ext uri="{FF2B5EF4-FFF2-40B4-BE49-F238E27FC236}">
                <a16:creationId xmlns:a16="http://schemas.microsoft.com/office/drawing/2014/main" id="{CE1579E3-A275-5BDD-A1A5-AA91D316082E}"/>
              </a:ext>
            </a:extLst>
          </p:cNvPr>
          <p:cNvSpPr txBox="1"/>
          <p:nvPr/>
        </p:nvSpPr>
        <p:spPr>
          <a:xfrm>
            <a:off x="3339193" y="1551363"/>
            <a:ext cx="8499021" cy="461665"/>
          </a:xfrm>
          <a:prstGeom prst="rect">
            <a:avLst/>
          </a:prstGeom>
          <a:noFill/>
        </p:spPr>
        <p:txBody>
          <a:bodyPr wrap="square">
            <a:spAutoFit/>
          </a:bodyPr>
          <a:lstStyle/>
          <a:p>
            <a:r>
              <a:rPr lang="it-IT" sz="2400" dirty="0">
                <a:solidFill>
                  <a:srgbClr val="FFFF00"/>
                </a:solidFill>
              </a:rPr>
              <a:t>•	</a:t>
            </a:r>
            <a:r>
              <a:rPr lang="it-IT" sz="2400" dirty="0" err="1">
                <a:solidFill>
                  <a:srgbClr val="FFFF00"/>
                </a:solidFill>
              </a:rPr>
              <a:t>Where</a:t>
            </a:r>
            <a:r>
              <a:rPr lang="it-IT" sz="2400" dirty="0">
                <a:solidFill>
                  <a:srgbClr val="FFFF00"/>
                </a:solidFill>
              </a:rPr>
              <a:t>? [«Dove?»]</a:t>
            </a:r>
          </a:p>
        </p:txBody>
      </p:sp>
      <p:sp>
        <p:nvSpPr>
          <p:cNvPr id="8" name="Segnaposto contenuto 2">
            <a:extLst>
              <a:ext uri="{FF2B5EF4-FFF2-40B4-BE49-F238E27FC236}">
                <a16:creationId xmlns:a16="http://schemas.microsoft.com/office/drawing/2014/main" id="{4976B6C0-3847-0C75-7870-DD17942A52D3}"/>
              </a:ext>
            </a:extLst>
          </p:cNvPr>
          <p:cNvSpPr txBox="1">
            <a:spLocks/>
          </p:cNvSpPr>
          <p:nvPr/>
        </p:nvSpPr>
        <p:spPr>
          <a:xfrm>
            <a:off x="712172" y="2442736"/>
            <a:ext cx="7443949" cy="4081336"/>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just"/>
            <a:r>
              <a:rPr lang="it-IT" sz="2800" b="1" dirty="0">
                <a:solidFill>
                  <a:srgbClr val="FFFF00"/>
                </a:solidFill>
              </a:rPr>
              <a:t>Dove si stipula il contratto?</a:t>
            </a:r>
          </a:p>
          <a:p>
            <a:pPr algn="just"/>
            <a:r>
              <a:rPr lang="it-IT" sz="2800" b="1" dirty="0">
                <a:solidFill>
                  <a:srgbClr val="FFFF00"/>
                </a:solidFill>
              </a:rPr>
              <a:t>Nel proprio Ufficio </a:t>
            </a:r>
          </a:p>
          <a:p>
            <a:pPr algn="just"/>
            <a:r>
              <a:rPr lang="it-IT" sz="2800" b="1" dirty="0">
                <a:solidFill>
                  <a:srgbClr val="FFFF00"/>
                </a:solidFill>
              </a:rPr>
              <a:t>Nella sede del Committente</a:t>
            </a:r>
          </a:p>
          <a:p>
            <a:pPr algn="just"/>
            <a:r>
              <a:rPr lang="it-IT" sz="2800" b="1" dirty="0">
                <a:solidFill>
                  <a:srgbClr val="FFFF00"/>
                </a:solidFill>
              </a:rPr>
              <a:t>Meglio con testimoni! </a:t>
            </a:r>
          </a:p>
          <a:p>
            <a:pPr algn="just"/>
            <a:r>
              <a:rPr lang="it-IT" sz="2800" b="1" dirty="0">
                <a:solidFill>
                  <a:srgbClr val="FFFF00"/>
                </a:solidFill>
              </a:rPr>
              <a:t>Senza fretta! </a:t>
            </a:r>
          </a:p>
          <a:p>
            <a:pPr algn="just"/>
            <a:r>
              <a:rPr lang="it-IT" sz="2800" b="1" dirty="0">
                <a:solidFill>
                  <a:srgbClr val="FFFF00"/>
                </a:solidFill>
              </a:rPr>
              <a:t>Con chiarezza </a:t>
            </a:r>
          </a:p>
        </p:txBody>
      </p:sp>
      <p:pic>
        <p:nvPicPr>
          <p:cNvPr id="1026" name="Picture 2" descr="Dove Sono?">
            <a:extLst>
              <a:ext uri="{FF2B5EF4-FFF2-40B4-BE49-F238E27FC236}">
                <a16:creationId xmlns:a16="http://schemas.microsoft.com/office/drawing/2014/main" id="{08D23BBD-B36E-F1B7-61BE-9F3A3BED2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483" y="153080"/>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9" name="Segnaposto contenuto 2">
            <a:extLst>
              <a:ext uri="{FF2B5EF4-FFF2-40B4-BE49-F238E27FC236}">
                <a16:creationId xmlns:a16="http://schemas.microsoft.com/office/drawing/2014/main" id="{C3E9E084-977B-F4C6-46AD-C66A29543CB9}"/>
              </a:ext>
            </a:extLst>
          </p:cNvPr>
          <p:cNvSpPr txBox="1">
            <a:spLocks/>
          </p:cNvSpPr>
          <p:nvPr/>
        </p:nvSpPr>
        <p:spPr>
          <a:xfrm>
            <a:off x="5201588" y="2450093"/>
            <a:ext cx="6816241" cy="4081336"/>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just"/>
            <a:r>
              <a:rPr lang="it-IT" sz="2800" b="1" dirty="0">
                <a:solidFill>
                  <a:srgbClr val="FFFF00"/>
                </a:solidFill>
              </a:rPr>
              <a:t>Si indicano SEMPRE:</a:t>
            </a:r>
          </a:p>
          <a:p>
            <a:pPr algn="just"/>
            <a:r>
              <a:rPr lang="it-IT" sz="2800" b="1" dirty="0">
                <a:solidFill>
                  <a:srgbClr val="FFFF00"/>
                </a:solidFill>
              </a:rPr>
              <a:t>LUOGO</a:t>
            </a:r>
          </a:p>
          <a:p>
            <a:pPr algn="just"/>
            <a:r>
              <a:rPr lang="it-IT" sz="2800" b="1" dirty="0">
                <a:solidFill>
                  <a:srgbClr val="FFFF00"/>
                </a:solidFill>
              </a:rPr>
              <a:t>DATA CERTA</a:t>
            </a:r>
          </a:p>
          <a:p>
            <a:pPr algn="just"/>
            <a:r>
              <a:rPr lang="it-IT" sz="2800" b="1" dirty="0">
                <a:solidFill>
                  <a:srgbClr val="FFFF00"/>
                </a:solidFill>
              </a:rPr>
              <a:t>Meglio con marca da bollo da 1-2€ timbrata </a:t>
            </a:r>
          </a:p>
          <a:p>
            <a:pPr algn="just"/>
            <a:r>
              <a:rPr lang="it-IT" sz="2800" b="1" dirty="0">
                <a:solidFill>
                  <a:srgbClr val="FFFF00"/>
                </a:solidFill>
              </a:rPr>
              <a:t>Conservate voi con cura la copia sottoscritta dal cliente! </a:t>
            </a:r>
          </a:p>
        </p:txBody>
      </p:sp>
      <p:pic>
        <p:nvPicPr>
          <p:cNvPr id="1028" name="Picture 4" descr="La marca da bollo: vecchie regole e nuove disposizioni - AltraPsicologia">
            <a:extLst>
              <a:ext uri="{FF2B5EF4-FFF2-40B4-BE49-F238E27FC236}">
                <a16:creationId xmlns:a16="http://schemas.microsoft.com/office/drawing/2014/main" id="{68CFC9B6-0EA1-A783-FB51-AFB995BD9A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3562" y="2442736"/>
            <a:ext cx="2710545" cy="1943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152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01FE52-F118-3396-E875-00E50F957854}"/>
              </a:ext>
            </a:extLst>
          </p:cNvPr>
          <p:cNvSpPr>
            <a:spLocks noGrp="1"/>
          </p:cNvSpPr>
          <p:nvPr>
            <p:ph type="title"/>
          </p:nvPr>
        </p:nvSpPr>
        <p:spPr>
          <a:xfrm>
            <a:off x="3273879" y="609600"/>
            <a:ext cx="7993678" cy="1080407"/>
          </a:xfrm>
        </p:spPr>
        <p:txBody>
          <a:bodyPr/>
          <a:lstStyle/>
          <a:p>
            <a:r>
              <a:rPr lang="it-IT" dirty="0"/>
              <a:t>Il Contratto, questo sconosciuto</a:t>
            </a:r>
          </a:p>
        </p:txBody>
      </p:sp>
      <p:sp>
        <p:nvSpPr>
          <p:cNvPr id="6" name="CasellaDiTesto 5">
            <a:extLst>
              <a:ext uri="{FF2B5EF4-FFF2-40B4-BE49-F238E27FC236}">
                <a16:creationId xmlns:a16="http://schemas.microsoft.com/office/drawing/2014/main" id="{CE1579E3-A275-5BDD-A1A5-AA91D316082E}"/>
              </a:ext>
            </a:extLst>
          </p:cNvPr>
          <p:cNvSpPr txBox="1"/>
          <p:nvPr/>
        </p:nvSpPr>
        <p:spPr>
          <a:xfrm>
            <a:off x="3339193" y="1551363"/>
            <a:ext cx="8499021" cy="461665"/>
          </a:xfrm>
          <a:prstGeom prst="rect">
            <a:avLst/>
          </a:prstGeom>
          <a:noFill/>
        </p:spPr>
        <p:txBody>
          <a:bodyPr wrap="square">
            <a:spAutoFit/>
          </a:bodyPr>
          <a:lstStyle/>
          <a:p>
            <a:r>
              <a:rPr lang="it-IT" sz="2400" dirty="0">
                <a:solidFill>
                  <a:srgbClr val="FFFF00"/>
                </a:solidFill>
              </a:rPr>
              <a:t>•	</a:t>
            </a:r>
            <a:r>
              <a:rPr lang="it-IT" sz="2400" dirty="0" err="1">
                <a:solidFill>
                  <a:srgbClr val="FFFF00"/>
                </a:solidFill>
              </a:rPr>
              <a:t>Why</a:t>
            </a:r>
            <a:r>
              <a:rPr lang="it-IT" sz="2400" dirty="0">
                <a:solidFill>
                  <a:srgbClr val="FFFF00"/>
                </a:solidFill>
              </a:rPr>
              <a:t>? [«Perché?»]</a:t>
            </a:r>
          </a:p>
        </p:txBody>
      </p:sp>
      <p:sp>
        <p:nvSpPr>
          <p:cNvPr id="8" name="Segnaposto contenuto 2">
            <a:extLst>
              <a:ext uri="{FF2B5EF4-FFF2-40B4-BE49-F238E27FC236}">
                <a16:creationId xmlns:a16="http://schemas.microsoft.com/office/drawing/2014/main" id="{4976B6C0-3847-0C75-7870-DD17942A52D3}"/>
              </a:ext>
            </a:extLst>
          </p:cNvPr>
          <p:cNvSpPr txBox="1">
            <a:spLocks/>
          </p:cNvSpPr>
          <p:nvPr/>
        </p:nvSpPr>
        <p:spPr>
          <a:xfrm>
            <a:off x="849086" y="2351314"/>
            <a:ext cx="7829550" cy="4180115"/>
          </a:xfrm>
          <a:prstGeom prst="rect">
            <a:avLst/>
          </a:prstGeom>
          <a:effectLst>
            <a:outerShdw blurRad="25400" dir="17880000">
              <a:srgbClr val="000000">
                <a:alpha val="46000"/>
              </a:srgbClr>
            </a:outerShdw>
          </a:effectLst>
        </p:spPr>
        <p:txBody>
          <a:bodyPr vert="horz" lIns="91440" tIns="45720" rIns="91440" bIns="45720" rtlCol="0" anchor="t">
            <a:normAutofit fontScale="85000" lnSpcReduction="20000"/>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just"/>
            <a:r>
              <a:rPr lang="it-IT" sz="2800" b="1" dirty="0">
                <a:solidFill>
                  <a:srgbClr val="FFFF00"/>
                </a:solidFill>
              </a:rPr>
              <a:t>Per legge, per deontologia, </a:t>
            </a:r>
            <a:r>
              <a:rPr lang="it-IT" sz="2800" b="1" dirty="0">
                <a:solidFill>
                  <a:srgbClr val="FF0000"/>
                </a:solidFill>
              </a:rPr>
              <a:t>(</a:t>
            </a:r>
            <a:r>
              <a:rPr lang="it-IT" sz="3300" b="1" dirty="0">
                <a:solidFill>
                  <a:srgbClr val="FF0000"/>
                </a:solidFill>
              </a:rPr>
              <a:t>Codice in vigore dal 1° gennaio 2014</a:t>
            </a:r>
            <a:r>
              <a:rPr lang="it-IT" sz="2800" b="1" dirty="0">
                <a:solidFill>
                  <a:srgbClr val="FF0000"/>
                </a:solidFill>
              </a:rPr>
              <a:t> )</a:t>
            </a:r>
          </a:p>
          <a:p>
            <a:pPr algn="just"/>
            <a:r>
              <a:rPr lang="it-IT" sz="2800" b="1" dirty="0">
                <a:solidFill>
                  <a:srgbClr val="FFFF00"/>
                </a:solidFill>
              </a:rPr>
              <a:t>per intelligenza: per tutelarsi, per tutelare il cliente, </a:t>
            </a:r>
          </a:p>
          <a:p>
            <a:pPr algn="just"/>
            <a:r>
              <a:rPr lang="it-IT" sz="2800" b="1" dirty="0">
                <a:solidFill>
                  <a:srgbClr val="FF0000"/>
                </a:solidFill>
              </a:rPr>
              <a:t>Perchè non vi sono motivi per non averlo</a:t>
            </a:r>
            <a:r>
              <a:rPr lang="it-IT" sz="2800" b="1" dirty="0">
                <a:solidFill>
                  <a:srgbClr val="FFFF00"/>
                </a:solidFill>
              </a:rPr>
              <a:t>, </a:t>
            </a:r>
          </a:p>
          <a:p>
            <a:pPr algn="just"/>
            <a:r>
              <a:rPr lang="it-IT" sz="2800" b="1" dirty="0">
                <a:solidFill>
                  <a:srgbClr val="FFFF00"/>
                </a:solidFill>
              </a:rPr>
              <a:t>non esiste né logica né sentimento nel lavoro privo di contratto, solo rischio! </a:t>
            </a:r>
          </a:p>
          <a:p>
            <a:pPr algn="just"/>
            <a:r>
              <a:rPr lang="it-IT" sz="2800" b="1" dirty="0">
                <a:solidFill>
                  <a:srgbClr val="FFFF00"/>
                </a:solidFill>
              </a:rPr>
              <a:t>Costituzione: art. 41, commi 1-2: «L'iniziativa economica privata è libera. Non può svolgersi in contrasto con l’utilità sociale o in modo da recare danno alla salute, all’ambiente, alla sicurezza, alla libertà e alla dignità umana.»</a:t>
            </a:r>
          </a:p>
        </p:txBody>
      </p:sp>
      <p:pic>
        <p:nvPicPr>
          <p:cNvPr id="9" name="Immagine 8" descr="WOMENINART.IT - IL MAGAZINE DEL FEMMINILE NELL'ARTE">
            <a:extLst>
              <a:ext uri="{FF2B5EF4-FFF2-40B4-BE49-F238E27FC236}">
                <a16:creationId xmlns:a16="http://schemas.microsoft.com/office/drawing/2014/main" id="{54B95E2F-C1B0-EA5D-B9C7-A23D042AEB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4443" y="639525"/>
            <a:ext cx="2472839" cy="1592035"/>
          </a:xfrm>
          <a:prstGeom prst="rect">
            <a:avLst/>
          </a:prstGeom>
          <a:noFill/>
          <a:ln>
            <a:noFill/>
          </a:ln>
        </p:spPr>
      </p:pic>
      <p:pic>
        <p:nvPicPr>
          <p:cNvPr id="10" name="Immagine 9" descr="Rischio d'impresa: cos'è e come dovrebbe affrontarlo un imprenditore">
            <a:extLst>
              <a:ext uri="{FF2B5EF4-FFF2-40B4-BE49-F238E27FC236}">
                <a16:creationId xmlns:a16="http://schemas.microsoft.com/office/drawing/2014/main" id="{2FB74804-E905-87BF-400D-8CF3845094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46625" y="2601845"/>
            <a:ext cx="2732405" cy="1530350"/>
          </a:xfrm>
          <a:prstGeom prst="rect">
            <a:avLst/>
          </a:prstGeom>
          <a:noFill/>
          <a:ln>
            <a:noFill/>
          </a:ln>
        </p:spPr>
      </p:pic>
      <p:pic>
        <p:nvPicPr>
          <p:cNvPr id="11" name="Immagine 10" descr="Che cosa è il RISCHIO | Articoli | Ingenio">
            <a:extLst>
              <a:ext uri="{FF2B5EF4-FFF2-40B4-BE49-F238E27FC236}">
                <a16:creationId xmlns:a16="http://schemas.microsoft.com/office/drawing/2014/main" id="{66FC10A2-4655-CAD1-1E6F-AC270A1D650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46625" y="4490761"/>
            <a:ext cx="2733675" cy="1478280"/>
          </a:xfrm>
          <a:prstGeom prst="rect">
            <a:avLst/>
          </a:prstGeom>
          <a:noFill/>
          <a:ln>
            <a:noFill/>
          </a:ln>
        </p:spPr>
      </p:pic>
    </p:spTree>
    <p:extLst>
      <p:ext uri="{BB962C8B-B14F-4D97-AF65-F5344CB8AC3E}">
        <p14:creationId xmlns:p14="http://schemas.microsoft.com/office/powerpoint/2010/main" val="46729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4500"/>
                                        <p:tgtEl>
                                          <p:spTgt spid="8">
                                            <p:txEl>
                                              <p:pRg st="0" end="0"/>
                                            </p:txEl>
                                          </p:spTgt>
                                        </p:tgtEl>
                                      </p:cBhvr>
                                    </p:animEffect>
                                    <p:anim calcmode="lin" valueType="num">
                                      <p:cBhvr>
                                        <p:cTn id="8" dur="4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4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3000"/>
                                        <p:tgtEl>
                                          <p:spTgt spid="8">
                                            <p:txEl>
                                              <p:pRg st="1" end="1"/>
                                            </p:txEl>
                                          </p:spTgt>
                                        </p:tgtEl>
                                      </p:cBhvr>
                                    </p:animEffect>
                                    <p:anim calcmode="lin" valueType="num">
                                      <p:cBhvr>
                                        <p:cTn id="15" dur="3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3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3000"/>
                                        <p:tgtEl>
                                          <p:spTgt spid="8">
                                            <p:txEl>
                                              <p:pRg st="2" end="2"/>
                                            </p:txEl>
                                          </p:spTgt>
                                        </p:tgtEl>
                                      </p:cBhvr>
                                    </p:animEffect>
                                    <p:anim calcmode="lin" valueType="num">
                                      <p:cBhvr>
                                        <p:cTn id="22" dur="3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3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3000"/>
                                        <p:tgtEl>
                                          <p:spTgt spid="8">
                                            <p:txEl>
                                              <p:pRg st="3" end="3"/>
                                            </p:txEl>
                                          </p:spTgt>
                                        </p:tgtEl>
                                      </p:cBhvr>
                                    </p:animEffect>
                                    <p:anim calcmode="lin" valueType="num">
                                      <p:cBhvr>
                                        <p:cTn id="29" dur="3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3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01FE52-F118-3396-E875-00E50F957854}"/>
              </a:ext>
            </a:extLst>
          </p:cNvPr>
          <p:cNvSpPr>
            <a:spLocks noGrp="1"/>
          </p:cNvSpPr>
          <p:nvPr>
            <p:ph type="title"/>
          </p:nvPr>
        </p:nvSpPr>
        <p:spPr>
          <a:xfrm>
            <a:off x="3273879" y="609600"/>
            <a:ext cx="7993678" cy="1080407"/>
          </a:xfrm>
        </p:spPr>
        <p:txBody>
          <a:bodyPr/>
          <a:lstStyle/>
          <a:p>
            <a:r>
              <a:rPr lang="it-IT" dirty="0"/>
              <a:t>Il Contratto, questo sconosciuto</a:t>
            </a:r>
          </a:p>
        </p:txBody>
      </p:sp>
      <p:sp>
        <p:nvSpPr>
          <p:cNvPr id="6" name="CasellaDiTesto 5">
            <a:extLst>
              <a:ext uri="{FF2B5EF4-FFF2-40B4-BE49-F238E27FC236}">
                <a16:creationId xmlns:a16="http://schemas.microsoft.com/office/drawing/2014/main" id="{CE1579E3-A275-5BDD-A1A5-AA91D316082E}"/>
              </a:ext>
            </a:extLst>
          </p:cNvPr>
          <p:cNvSpPr txBox="1"/>
          <p:nvPr/>
        </p:nvSpPr>
        <p:spPr>
          <a:xfrm>
            <a:off x="3339193" y="1551363"/>
            <a:ext cx="8499021" cy="461665"/>
          </a:xfrm>
          <a:prstGeom prst="rect">
            <a:avLst/>
          </a:prstGeom>
          <a:noFill/>
        </p:spPr>
        <p:txBody>
          <a:bodyPr wrap="square">
            <a:spAutoFit/>
          </a:bodyPr>
          <a:lstStyle/>
          <a:p>
            <a:r>
              <a:rPr lang="it-IT" sz="2400" dirty="0">
                <a:solidFill>
                  <a:srgbClr val="FFFF00"/>
                </a:solidFill>
              </a:rPr>
              <a:t>E allora:       How? [«</a:t>
            </a:r>
            <a:r>
              <a:rPr lang="it-IT" sz="2400" dirty="0">
                <a:solidFill>
                  <a:srgbClr val="FF0000"/>
                </a:solidFill>
              </a:rPr>
              <a:t>Come?</a:t>
            </a:r>
            <a:r>
              <a:rPr lang="it-IT" sz="2400" dirty="0">
                <a:solidFill>
                  <a:srgbClr val="FFFF00"/>
                </a:solidFill>
              </a:rPr>
              <a:t>»]</a:t>
            </a:r>
          </a:p>
        </p:txBody>
      </p:sp>
      <p:sp>
        <p:nvSpPr>
          <p:cNvPr id="8" name="Segnaposto contenuto 2">
            <a:extLst>
              <a:ext uri="{FF2B5EF4-FFF2-40B4-BE49-F238E27FC236}">
                <a16:creationId xmlns:a16="http://schemas.microsoft.com/office/drawing/2014/main" id="{4976B6C0-3847-0C75-7870-DD17942A52D3}"/>
              </a:ext>
            </a:extLst>
          </p:cNvPr>
          <p:cNvSpPr txBox="1">
            <a:spLocks/>
          </p:cNvSpPr>
          <p:nvPr/>
        </p:nvSpPr>
        <p:spPr>
          <a:xfrm>
            <a:off x="924444" y="2450093"/>
            <a:ext cx="7443949" cy="4081336"/>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just"/>
            <a:endParaRPr lang="it-IT" sz="2800" b="1" dirty="0">
              <a:solidFill>
                <a:srgbClr val="FFFF00"/>
              </a:solidFill>
            </a:endParaRPr>
          </a:p>
        </p:txBody>
      </p:sp>
      <p:pic>
        <p:nvPicPr>
          <p:cNvPr id="3" name="Immagine 2">
            <a:extLst>
              <a:ext uri="{FF2B5EF4-FFF2-40B4-BE49-F238E27FC236}">
                <a16:creationId xmlns:a16="http://schemas.microsoft.com/office/drawing/2014/main" id="{D7285984-F1DF-F734-45D7-5C721FC317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47" y="97418"/>
            <a:ext cx="1943100" cy="2352675"/>
          </a:xfrm>
          <a:prstGeom prst="rect">
            <a:avLst/>
          </a:prstGeom>
          <a:noFill/>
          <a:ln>
            <a:noFill/>
          </a:ln>
        </p:spPr>
      </p:pic>
      <p:sp>
        <p:nvSpPr>
          <p:cNvPr id="4" name="Segnaposto contenuto 2">
            <a:extLst>
              <a:ext uri="{FF2B5EF4-FFF2-40B4-BE49-F238E27FC236}">
                <a16:creationId xmlns:a16="http://schemas.microsoft.com/office/drawing/2014/main" id="{72CA8426-1B24-84C1-D2B7-A2B988C0CDC8}"/>
              </a:ext>
            </a:extLst>
          </p:cNvPr>
          <p:cNvSpPr txBox="1">
            <a:spLocks/>
          </p:cNvSpPr>
          <p:nvPr/>
        </p:nvSpPr>
        <p:spPr>
          <a:xfrm>
            <a:off x="821450" y="2631770"/>
            <a:ext cx="10812657" cy="4081336"/>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just"/>
            <a:r>
              <a:rPr lang="it-IT" sz="2800" dirty="0">
                <a:solidFill>
                  <a:srgbClr val="FFFF00"/>
                </a:solidFill>
              </a:rPr>
              <a:t>Il contratto: come si può definire? La nozione di contratto è contenuta all'art. 1321 del codice civile, che lo definisce </a:t>
            </a:r>
            <a:r>
              <a:rPr lang="it-IT" sz="2800" i="1" u="sng" dirty="0">
                <a:solidFill>
                  <a:srgbClr val="FFFF00"/>
                </a:solidFill>
              </a:rPr>
              <a:t>l'accordo di due o più parti per costituire, regolare o estinguere tra loro un rapporto giuridico patrimoniale. </a:t>
            </a:r>
            <a:r>
              <a:rPr lang="it-IT" sz="2800" i="1" dirty="0">
                <a:solidFill>
                  <a:srgbClr val="FFFF00"/>
                </a:solidFill>
              </a:rPr>
              <a:t>            				</a:t>
            </a:r>
            <a:r>
              <a:rPr lang="it-IT" sz="2800" b="1" dirty="0">
                <a:solidFill>
                  <a:srgbClr val="FF0000"/>
                </a:solidFill>
                <a:effectLst/>
              </a:rPr>
              <a:t>Da questo deriva una «</a:t>
            </a:r>
            <a:r>
              <a:rPr lang="it-IT" sz="2800" b="1" i="1" dirty="0">
                <a:solidFill>
                  <a:srgbClr val="FF0000"/>
                </a:solidFill>
                <a:effectLst/>
              </a:rPr>
              <a:t>Obbligazione»</a:t>
            </a:r>
          </a:p>
          <a:p>
            <a:pPr algn="just"/>
            <a:r>
              <a:rPr lang="it-IT" sz="2800" dirty="0">
                <a:solidFill>
                  <a:srgbClr val="FFFF00"/>
                </a:solidFill>
                <a:effectLst/>
              </a:rPr>
              <a:t>L'obbligazione è un rapporto giuridico in forza del quale un soggetto, detto debitore, è tenuto a una determinata prestazione, suscettibile di valutazione economica, a favore di un altro soggetto, detto creditore.</a:t>
            </a:r>
          </a:p>
        </p:txBody>
      </p:sp>
    </p:spTree>
    <p:extLst>
      <p:ext uri="{BB962C8B-B14F-4D97-AF65-F5344CB8AC3E}">
        <p14:creationId xmlns:p14="http://schemas.microsoft.com/office/powerpoint/2010/main" val="917563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01FE52-F118-3396-E875-00E50F957854}"/>
              </a:ext>
            </a:extLst>
          </p:cNvPr>
          <p:cNvSpPr>
            <a:spLocks noGrp="1"/>
          </p:cNvSpPr>
          <p:nvPr>
            <p:ph type="title"/>
          </p:nvPr>
        </p:nvSpPr>
        <p:spPr>
          <a:xfrm>
            <a:off x="3273879" y="609600"/>
            <a:ext cx="7993678" cy="1080407"/>
          </a:xfrm>
        </p:spPr>
        <p:txBody>
          <a:bodyPr/>
          <a:lstStyle/>
          <a:p>
            <a:r>
              <a:rPr lang="it-IT" dirty="0"/>
              <a:t>Il Contratto, questo sconosciuto</a:t>
            </a:r>
          </a:p>
        </p:txBody>
      </p:sp>
      <p:sp>
        <p:nvSpPr>
          <p:cNvPr id="6" name="CasellaDiTesto 5">
            <a:extLst>
              <a:ext uri="{FF2B5EF4-FFF2-40B4-BE49-F238E27FC236}">
                <a16:creationId xmlns:a16="http://schemas.microsoft.com/office/drawing/2014/main" id="{CE1579E3-A275-5BDD-A1A5-AA91D316082E}"/>
              </a:ext>
            </a:extLst>
          </p:cNvPr>
          <p:cNvSpPr txBox="1"/>
          <p:nvPr/>
        </p:nvSpPr>
        <p:spPr>
          <a:xfrm>
            <a:off x="3339193" y="1551363"/>
            <a:ext cx="8499021" cy="461665"/>
          </a:xfrm>
          <a:prstGeom prst="rect">
            <a:avLst/>
          </a:prstGeom>
          <a:noFill/>
        </p:spPr>
        <p:txBody>
          <a:bodyPr wrap="square">
            <a:spAutoFit/>
          </a:bodyPr>
          <a:lstStyle/>
          <a:p>
            <a:r>
              <a:rPr lang="it-IT" sz="2400" dirty="0">
                <a:solidFill>
                  <a:srgbClr val="FFFF00"/>
                </a:solidFill>
              </a:rPr>
              <a:t>E allora:       I contenuti minimi del contratto</a:t>
            </a:r>
          </a:p>
        </p:txBody>
      </p:sp>
      <p:sp>
        <p:nvSpPr>
          <p:cNvPr id="8" name="Segnaposto contenuto 2">
            <a:extLst>
              <a:ext uri="{FF2B5EF4-FFF2-40B4-BE49-F238E27FC236}">
                <a16:creationId xmlns:a16="http://schemas.microsoft.com/office/drawing/2014/main" id="{4976B6C0-3847-0C75-7870-DD17942A52D3}"/>
              </a:ext>
            </a:extLst>
          </p:cNvPr>
          <p:cNvSpPr txBox="1">
            <a:spLocks/>
          </p:cNvSpPr>
          <p:nvPr/>
        </p:nvSpPr>
        <p:spPr>
          <a:xfrm>
            <a:off x="924444" y="2450093"/>
            <a:ext cx="7443949" cy="4081336"/>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just"/>
            <a:endParaRPr lang="it-IT" sz="2800" b="1" dirty="0">
              <a:solidFill>
                <a:srgbClr val="FFFF00"/>
              </a:solidFill>
            </a:endParaRPr>
          </a:p>
        </p:txBody>
      </p:sp>
      <p:pic>
        <p:nvPicPr>
          <p:cNvPr id="3" name="Immagine 2">
            <a:extLst>
              <a:ext uri="{FF2B5EF4-FFF2-40B4-BE49-F238E27FC236}">
                <a16:creationId xmlns:a16="http://schemas.microsoft.com/office/drawing/2014/main" id="{D7285984-F1DF-F734-45D7-5C721FC317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47" y="97418"/>
            <a:ext cx="1943100" cy="2352675"/>
          </a:xfrm>
          <a:prstGeom prst="rect">
            <a:avLst/>
          </a:prstGeom>
          <a:noFill/>
          <a:ln>
            <a:noFill/>
          </a:ln>
        </p:spPr>
      </p:pic>
      <p:sp>
        <p:nvSpPr>
          <p:cNvPr id="4" name="Segnaposto contenuto 2">
            <a:extLst>
              <a:ext uri="{FF2B5EF4-FFF2-40B4-BE49-F238E27FC236}">
                <a16:creationId xmlns:a16="http://schemas.microsoft.com/office/drawing/2014/main" id="{72CA8426-1B24-84C1-D2B7-A2B988C0CDC8}"/>
              </a:ext>
            </a:extLst>
          </p:cNvPr>
          <p:cNvSpPr txBox="1">
            <a:spLocks/>
          </p:cNvSpPr>
          <p:nvPr/>
        </p:nvSpPr>
        <p:spPr>
          <a:xfrm>
            <a:off x="821450" y="2631770"/>
            <a:ext cx="10812657" cy="4081336"/>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just"/>
            <a:endParaRPr lang="it-IT" sz="2800" dirty="0">
              <a:solidFill>
                <a:srgbClr val="FFFF00"/>
              </a:solidFill>
              <a:effectLst/>
            </a:endParaRPr>
          </a:p>
        </p:txBody>
      </p:sp>
      <p:sp>
        <p:nvSpPr>
          <p:cNvPr id="5" name="Segnaposto contenuto 2">
            <a:extLst>
              <a:ext uri="{FF2B5EF4-FFF2-40B4-BE49-F238E27FC236}">
                <a16:creationId xmlns:a16="http://schemas.microsoft.com/office/drawing/2014/main" id="{9B70B84E-5E07-9A4A-C017-6C74F5DFB36A}"/>
              </a:ext>
            </a:extLst>
          </p:cNvPr>
          <p:cNvSpPr txBox="1">
            <a:spLocks/>
          </p:cNvSpPr>
          <p:nvPr/>
        </p:nvSpPr>
        <p:spPr>
          <a:xfrm>
            <a:off x="973850" y="2784170"/>
            <a:ext cx="10812657" cy="4081336"/>
          </a:xfrm>
          <a:prstGeom prst="rect">
            <a:avLst/>
          </a:prstGeom>
          <a:effectLst>
            <a:outerShdw blurRad="25400" dir="17880000">
              <a:srgbClr val="000000">
                <a:alpha val="46000"/>
              </a:srgbClr>
            </a:outerShdw>
          </a:effectLst>
        </p:spPr>
        <p:txBody>
          <a:bodyPr vert="horz" lIns="91440" tIns="45720" rIns="91440" bIns="45720" rtlCol="0" anchor="t">
            <a:normAutofit fontScale="77500" lnSpcReduction="20000"/>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just"/>
            <a:r>
              <a:rPr lang="it-IT" sz="2800" dirty="0">
                <a:solidFill>
                  <a:srgbClr val="FFFF00"/>
                </a:solidFill>
                <a:effectLst/>
              </a:rPr>
              <a:t>L’art. 1325 del Cod. </a:t>
            </a:r>
            <a:r>
              <a:rPr lang="it-IT" sz="2800" dirty="0" err="1">
                <a:solidFill>
                  <a:srgbClr val="FFFF00"/>
                </a:solidFill>
                <a:effectLst/>
              </a:rPr>
              <a:t>Civ</a:t>
            </a:r>
            <a:r>
              <a:rPr lang="it-IT" sz="2800" dirty="0">
                <a:solidFill>
                  <a:srgbClr val="FFFF00"/>
                </a:solidFill>
                <a:effectLst/>
              </a:rPr>
              <a:t>. indica i requisiti del contratto, o elementi essenziali dello stesso, che sono:</a:t>
            </a:r>
          </a:p>
          <a:p>
            <a:pPr algn="just"/>
            <a:r>
              <a:rPr lang="it-IT" sz="2800" dirty="0">
                <a:solidFill>
                  <a:srgbClr val="FFFF00"/>
                </a:solidFill>
                <a:effectLst/>
              </a:rPr>
              <a:t>1) l'accordo delle parti;</a:t>
            </a:r>
          </a:p>
          <a:p>
            <a:pPr algn="just"/>
            <a:r>
              <a:rPr lang="it-IT" sz="2800" dirty="0">
                <a:solidFill>
                  <a:srgbClr val="FFFF00"/>
                </a:solidFill>
                <a:effectLst/>
              </a:rPr>
              <a:t>2) la causa;</a:t>
            </a:r>
          </a:p>
          <a:p>
            <a:pPr algn="just"/>
            <a:r>
              <a:rPr lang="it-IT" sz="2800" dirty="0">
                <a:solidFill>
                  <a:srgbClr val="FFFF00"/>
                </a:solidFill>
                <a:effectLst/>
              </a:rPr>
              <a:t>3) l'oggetto;</a:t>
            </a:r>
          </a:p>
          <a:p>
            <a:pPr algn="just"/>
            <a:r>
              <a:rPr lang="it-IT" sz="2800" dirty="0">
                <a:solidFill>
                  <a:srgbClr val="FFFF00"/>
                </a:solidFill>
                <a:effectLst/>
              </a:rPr>
              <a:t>4) la forma, quando risulta che è prescritta dalla legge sotto pena di nullità.</a:t>
            </a:r>
          </a:p>
          <a:p>
            <a:pPr algn="just"/>
            <a:r>
              <a:rPr lang="it-IT" sz="2800" dirty="0">
                <a:solidFill>
                  <a:srgbClr val="FFFF00"/>
                </a:solidFill>
                <a:effectLst/>
              </a:rPr>
              <a:t>La forma è quindi la veste esteriore della manifestazione di volontà, che, in qualche modo, si immedesima con essa, e senza la quale il negozio non sarebbe conoscibile da altri. </a:t>
            </a:r>
            <a:r>
              <a:rPr lang="it-IT" sz="2800" dirty="0">
                <a:solidFill>
                  <a:srgbClr val="FF0000"/>
                </a:solidFill>
                <a:effectLst/>
              </a:rPr>
              <a:t>La forma è per così dire il veicolo mediante il quale la volontà è manifestata all'esterno Il Codice Deontologico pretende la forma scritta.</a:t>
            </a:r>
          </a:p>
        </p:txBody>
      </p:sp>
    </p:spTree>
    <p:extLst>
      <p:ext uri="{BB962C8B-B14F-4D97-AF65-F5344CB8AC3E}">
        <p14:creationId xmlns:p14="http://schemas.microsoft.com/office/powerpoint/2010/main" val="91681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2000"/>
                                        <p:tgtEl>
                                          <p:spTgt spid="5">
                                            <p:txEl>
                                              <p:pRg st="1" end="1"/>
                                            </p:txEl>
                                          </p:spTgt>
                                        </p:tgtEl>
                                      </p:cBhvr>
                                    </p:animEffect>
                                    <p:anim calcmode="lin" valueType="num">
                                      <p:cBhvr>
                                        <p:cTn id="8"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2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2000"/>
                                        <p:tgtEl>
                                          <p:spTgt spid="5">
                                            <p:txEl>
                                              <p:pRg st="2" end="2"/>
                                            </p:txEl>
                                          </p:spTgt>
                                        </p:tgtEl>
                                      </p:cBhvr>
                                    </p:animEffect>
                                    <p:anim calcmode="lin" valueType="num">
                                      <p:cBhvr>
                                        <p:cTn id="15"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2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2000"/>
                                        <p:tgtEl>
                                          <p:spTgt spid="5">
                                            <p:txEl>
                                              <p:pRg st="3" end="3"/>
                                            </p:txEl>
                                          </p:spTgt>
                                        </p:tgtEl>
                                      </p:cBhvr>
                                    </p:animEffect>
                                    <p:anim calcmode="lin" valueType="num">
                                      <p:cBhvr>
                                        <p:cTn id="22"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2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2000"/>
                                        <p:tgtEl>
                                          <p:spTgt spid="5">
                                            <p:txEl>
                                              <p:pRg st="4" end="4"/>
                                            </p:txEl>
                                          </p:spTgt>
                                        </p:tgtEl>
                                      </p:cBhvr>
                                    </p:animEffect>
                                    <p:anim calcmode="lin" valueType="num">
                                      <p:cBhvr>
                                        <p:cTn id="29"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2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2000"/>
                                        <p:tgtEl>
                                          <p:spTgt spid="5">
                                            <p:txEl>
                                              <p:pRg st="5" end="5"/>
                                            </p:txEl>
                                          </p:spTgt>
                                        </p:tgtEl>
                                      </p:cBhvr>
                                    </p:animEffect>
                                    <p:anim calcmode="lin" valueType="num">
                                      <p:cBhvr>
                                        <p:cTn id="36"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2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01FE52-F118-3396-E875-00E50F957854}"/>
              </a:ext>
            </a:extLst>
          </p:cNvPr>
          <p:cNvSpPr>
            <a:spLocks noGrp="1"/>
          </p:cNvSpPr>
          <p:nvPr>
            <p:ph type="title"/>
          </p:nvPr>
        </p:nvSpPr>
        <p:spPr>
          <a:xfrm>
            <a:off x="3273879" y="609600"/>
            <a:ext cx="7993678" cy="1080407"/>
          </a:xfrm>
        </p:spPr>
        <p:txBody>
          <a:bodyPr/>
          <a:lstStyle/>
          <a:p>
            <a:r>
              <a:rPr lang="it-IT" dirty="0"/>
              <a:t>Il Contratto, questo sconosciuto</a:t>
            </a:r>
          </a:p>
        </p:txBody>
      </p:sp>
      <p:sp>
        <p:nvSpPr>
          <p:cNvPr id="6" name="CasellaDiTesto 5">
            <a:extLst>
              <a:ext uri="{FF2B5EF4-FFF2-40B4-BE49-F238E27FC236}">
                <a16:creationId xmlns:a16="http://schemas.microsoft.com/office/drawing/2014/main" id="{CE1579E3-A275-5BDD-A1A5-AA91D316082E}"/>
              </a:ext>
            </a:extLst>
          </p:cNvPr>
          <p:cNvSpPr txBox="1"/>
          <p:nvPr/>
        </p:nvSpPr>
        <p:spPr>
          <a:xfrm>
            <a:off x="3389115" y="1490798"/>
            <a:ext cx="8499021" cy="461665"/>
          </a:xfrm>
          <a:prstGeom prst="rect">
            <a:avLst/>
          </a:prstGeom>
          <a:noFill/>
        </p:spPr>
        <p:txBody>
          <a:bodyPr wrap="square">
            <a:spAutoFit/>
          </a:bodyPr>
          <a:lstStyle/>
          <a:p>
            <a:r>
              <a:rPr lang="it-IT" sz="2400" dirty="0">
                <a:solidFill>
                  <a:srgbClr val="FFFF00"/>
                </a:solidFill>
              </a:rPr>
              <a:t>E allora:       I contenuti minimi del contratto</a:t>
            </a:r>
          </a:p>
        </p:txBody>
      </p:sp>
      <p:sp>
        <p:nvSpPr>
          <p:cNvPr id="8" name="Segnaposto contenuto 2">
            <a:extLst>
              <a:ext uri="{FF2B5EF4-FFF2-40B4-BE49-F238E27FC236}">
                <a16:creationId xmlns:a16="http://schemas.microsoft.com/office/drawing/2014/main" id="{4976B6C0-3847-0C75-7870-DD17942A52D3}"/>
              </a:ext>
            </a:extLst>
          </p:cNvPr>
          <p:cNvSpPr txBox="1">
            <a:spLocks/>
          </p:cNvSpPr>
          <p:nvPr/>
        </p:nvSpPr>
        <p:spPr>
          <a:xfrm>
            <a:off x="924444" y="2450093"/>
            <a:ext cx="7443949" cy="4081336"/>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just"/>
            <a:endParaRPr lang="it-IT" sz="2800" b="1" dirty="0">
              <a:solidFill>
                <a:srgbClr val="FFFF00"/>
              </a:solidFill>
            </a:endParaRPr>
          </a:p>
        </p:txBody>
      </p:sp>
      <p:pic>
        <p:nvPicPr>
          <p:cNvPr id="3" name="Immagine 2">
            <a:extLst>
              <a:ext uri="{FF2B5EF4-FFF2-40B4-BE49-F238E27FC236}">
                <a16:creationId xmlns:a16="http://schemas.microsoft.com/office/drawing/2014/main" id="{D7285984-F1DF-F734-45D7-5C721FC317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47" y="97418"/>
            <a:ext cx="1943100" cy="2352675"/>
          </a:xfrm>
          <a:prstGeom prst="rect">
            <a:avLst/>
          </a:prstGeom>
          <a:noFill/>
          <a:ln>
            <a:noFill/>
          </a:ln>
        </p:spPr>
      </p:pic>
      <p:sp>
        <p:nvSpPr>
          <p:cNvPr id="4" name="Segnaposto contenuto 2">
            <a:extLst>
              <a:ext uri="{FF2B5EF4-FFF2-40B4-BE49-F238E27FC236}">
                <a16:creationId xmlns:a16="http://schemas.microsoft.com/office/drawing/2014/main" id="{72CA8426-1B24-84C1-D2B7-A2B988C0CDC8}"/>
              </a:ext>
            </a:extLst>
          </p:cNvPr>
          <p:cNvSpPr txBox="1">
            <a:spLocks/>
          </p:cNvSpPr>
          <p:nvPr/>
        </p:nvSpPr>
        <p:spPr>
          <a:xfrm>
            <a:off x="821450" y="2631770"/>
            <a:ext cx="10812657" cy="4081336"/>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just"/>
            <a:endParaRPr lang="it-IT" sz="2800" dirty="0">
              <a:solidFill>
                <a:srgbClr val="FFFF00"/>
              </a:solidFill>
              <a:effectLst/>
            </a:endParaRPr>
          </a:p>
        </p:txBody>
      </p:sp>
      <p:sp>
        <p:nvSpPr>
          <p:cNvPr id="5" name="Segnaposto contenuto 2">
            <a:extLst>
              <a:ext uri="{FF2B5EF4-FFF2-40B4-BE49-F238E27FC236}">
                <a16:creationId xmlns:a16="http://schemas.microsoft.com/office/drawing/2014/main" id="{9B70B84E-5E07-9A4A-C017-6C74F5DFB36A}"/>
              </a:ext>
            </a:extLst>
          </p:cNvPr>
          <p:cNvSpPr txBox="1">
            <a:spLocks/>
          </p:cNvSpPr>
          <p:nvPr/>
        </p:nvSpPr>
        <p:spPr>
          <a:xfrm>
            <a:off x="1417912" y="2540932"/>
            <a:ext cx="10216195" cy="4081336"/>
          </a:xfrm>
          <a:prstGeom prst="rect">
            <a:avLst/>
          </a:prstGeom>
          <a:effectLst>
            <a:outerShdw blurRad="25400" dir="17880000">
              <a:srgbClr val="000000">
                <a:alpha val="46000"/>
              </a:srgbClr>
            </a:outerShdw>
          </a:effectLst>
        </p:spPr>
        <p:txBody>
          <a:bodyPr vert="horz" lIns="91440" tIns="45720" rIns="91440" bIns="45720" rtlCol="0" anchor="t">
            <a:normAutofit fontScale="62500" lnSpcReduction="20000"/>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just"/>
            <a:r>
              <a:rPr lang="it-IT" sz="2800" dirty="0">
                <a:solidFill>
                  <a:srgbClr val="FFFF00"/>
                </a:solidFill>
                <a:effectLst/>
              </a:rPr>
              <a:t>a) il requisito di forma è assolto anche quando il contratto risulta da più dichiarazioni distinte (ad esempio uno scambio di proposta e accettazione);</a:t>
            </a:r>
          </a:p>
          <a:p>
            <a:pPr algn="just"/>
            <a:r>
              <a:rPr lang="it-IT" sz="2800" dirty="0">
                <a:solidFill>
                  <a:srgbClr val="FFFF00"/>
                </a:solidFill>
                <a:effectLst/>
              </a:rPr>
              <a:t>b) la manifestazione di volontà deve essere </a:t>
            </a:r>
            <a:r>
              <a:rPr lang="it-IT" sz="2800" dirty="0">
                <a:solidFill>
                  <a:srgbClr val="FF0000"/>
                </a:solidFill>
                <a:effectLst/>
              </a:rPr>
              <a:t>bilaterale</a:t>
            </a:r>
            <a:r>
              <a:rPr lang="it-IT" sz="2800" dirty="0">
                <a:solidFill>
                  <a:srgbClr val="FFFF00"/>
                </a:solidFill>
                <a:effectLst/>
              </a:rPr>
              <a:t>, salvo il caso in cui la legge prescriva che una delle parti possa manifestare la sua volontà in altro modo (come nel contratto con obbligazioni a carico del solo proponente);</a:t>
            </a:r>
          </a:p>
          <a:p>
            <a:pPr algn="just"/>
            <a:r>
              <a:rPr lang="it-IT" sz="2700" dirty="0">
                <a:solidFill>
                  <a:srgbClr val="FFFF00"/>
                </a:solidFill>
                <a:effectLst/>
              </a:rPr>
              <a:t>c) per pacifica giurisprudenza è ammessa la produzione in giudizio del documento da parte del contraente non firmatario al fine di farne valere la sottoscrizione (purché ovviamente, non sia scaduta la possibilità di accettare, o l'altra parte non abbia revocato la proposta). Come abbiamo visto, quando la dichiarazione deve essere effettuata in forma scritta, questa può anche essere tacita, ed essere desunta implicitamente da un altro atto, purché, ovviamente, scritto;</a:t>
            </a:r>
          </a:p>
          <a:p>
            <a:pPr algn="just"/>
            <a:r>
              <a:rPr lang="it-IT" sz="2700" dirty="0">
                <a:solidFill>
                  <a:srgbClr val="FFFF00"/>
                </a:solidFill>
                <a:effectLst/>
              </a:rPr>
              <a:t>d) </a:t>
            </a:r>
            <a:r>
              <a:rPr lang="it-IT" sz="2700" dirty="0">
                <a:solidFill>
                  <a:srgbClr val="FF0000"/>
                </a:solidFill>
                <a:effectLst/>
              </a:rPr>
              <a:t>il requisito di forma è assolto solo se nell'atto è esternata la volontà</a:t>
            </a:r>
            <a:r>
              <a:rPr lang="it-IT" sz="2700" dirty="0">
                <a:solidFill>
                  <a:srgbClr val="FFFF00"/>
                </a:solidFill>
                <a:effectLst/>
              </a:rPr>
              <a:t>; non vale, invece, un atto dichiarativo, come una quietanza, o un negozio di accertamento;</a:t>
            </a:r>
          </a:p>
          <a:p>
            <a:pPr algn="just"/>
            <a:r>
              <a:rPr lang="it-IT" sz="2700" dirty="0">
                <a:solidFill>
                  <a:srgbClr val="FFFF00"/>
                </a:solidFill>
                <a:effectLst/>
              </a:rPr>
              <a:t>e) il </a:t>
            </a:r>
            <a:r>
              <a:rPr lang="it-IT" sz="2700" dirty="0">
                <a:solidFill>
                  <a:srgbClr val="FF0000"/>
                </a:solidFill>
                <a:effectLst/>
              </a:rPr>
              <a:t>linguaggio</a:t>
            </a:r>
            <a:r>
              <a:rPr lang="it-IT" sz="2700" dirty="0">
                <a:solidFill>
                  <a:srgbClr val="FFFF00"/>
                </a:solidFill>
                <a:effectLst/>
              </a:rPr>
              <a:t> usato deve essere </a:t>
            </a:r>
            <a:r>
              <a:rPr lang="it-IT" sz="2700" dirty="0">
                <a:solidFill>
                  <a:srgbClr val="FF0000"/>
                </a:solidFill>
                <a:effectLst/>
              </a:rPr>
              <a:t>comprensibile</a:t>
            </a:r>
            <a:r>
              <a:rPr lang="it-IT" sz="2700" dirty="0">
                <a:solidFill>
                  <a:srgbClr val="FFFF00"/>
                </a:solidFill>
                <a:effectLst/>
              </a:rPr>
              <a:t>. Altrimenti deve ritenersi che l'accordo non sia stato esternato in forma adeguata.</a:t>
            </a:r>
          </a:p>
        </p:txBody>
      </p:sp>
      <p:sp>
        <p:nvSpPr>
          <p:cNvPr id="9" name="CasellaDiTesto 8">
            <a:extLst>
              <a:ext uri="{FF2B5EF4-FFF2-40B4-BE49-F238E27FC236}">
                <a16:creationId xmlns:a16="http://schemas.microsoft.com/office/drawing/2014/main" id="{26CF9D1D-7271-3373-A5C8-CA2E3B11E7D5}"/>
              </a:ext>
            </a:extLst>
          </p:cNvPr>
          <p:cNvSpPr txBox="1"/>
          <p:nvPr/>
        </p:nvSpPr>
        <p:spPr>
          <a:xfrm>
            <a:off x="3389115" y="1953815"/>
            <a:ext cx="6096000" cy="646331"/>
          </a:xfrm>
          <a:prstGeom prst="rect">
            <a:avLst/>
          </a:prstGeom>
          <a:noFill/>
        </p:spPr>
        <p:txBody>
          <a:bodyPr wrap="square">
            <a:spAutoFit/>
          </a:bodyPr>
          <a:lstStyle/>
          <a:p>
            <a:pPr algn="ctr"/>
            <a:r>
              <a:rPr lang="it-IT" sz="1800" dirty="0">
                <a:solidFill>
                  <a:srgbClr val="FF0000"/>
                </a:solidFill>
                <a:effectLst/>
              </a:rPr>
              <a:t>MODALITÀ DI ESTERNAZIONE DELLA VOLONTÀ DELLE PARTI CONTRAENTI</a:t>
            </a:r>
          </a:p>
        </p:txBody>
      </p:sp>
    </p:spTree>
    <p:extLst>
      <p:ext uri="{BB962C8B-B14F-4D97-AF65-F5344CB8AC3E}">
        <p14:creationId xmlns:p14="http://schemas.microsoft.com/office/powerpoint/2010/main" val="2795562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01FE52-F118-3396-E875-00E50F957854}"/>
              </a:ext>
            </a:extLst>
          </p:cNvPr>
          <p:cNvSpPr>
            <a:spLocks noGrp="1"/>
          </p:cNvSpPr>
          <p:nvPr>
            <p:ph type="title"/>
          </p:nvPr>
        </p:nvSpPr>
        <p:spPr>
          <a:xfrm>
            <a:off x="3273879" y="609600"/>
            <a:ext cx="7993678" cy="1080407"/>
          </a:xfrm>
        </p:spPr>
        <p:txBody>
          <a:bodyPr/>
          <a:lstStyle/>
          <a:p>
            <a:r>
              <a:rPr lang="it-IT" dirty="0"/>
              <a:t>Il Contratto, questo sconosciuto</a:t>
            </a:r>
          </a:p>
        </p:txBody>
      </p:sp>
      <p:sp>
        <p:nvSpPr>
          <p:cNvPr id="6" name="CasellaDiTesto 5">
            <a:extLst>
              <a:ext uri="{FF2B5EF4-FFF2-40B4-BE49-F238E27FC236}">
                <a16:creationId xmlns:a16="http://schemas.microsoft.com/office/drawing/2014/main" id="{CE1579E3-A275-5BDD-A1A5-AA91D316082E}"/>
              </a:ext>
            </a:extLst>
          </p:cNvPr>
          <p:cNvSpPr txBox="1"/>
          <p:nvPr/>
        </p:nvSpPr>
        <p:spPr>
          <a:xfrm>
            <a:off x="3389115" y="1490798"/>
            <a:ext cx="8499021" cy="461665"/>
          </a:xfrm>
          <a:prstGeom prst="rect">
            <a:avLst/>
          </a:prstGeom>
          <a:noFill/>
        </p:spPr>
        <p:txBody>
          <a:bodyPr wrap="square">
            <a:spAutoFit/>
          </a:bodyPr>
          <a:lstStyle/>
          <a:p>
            <a:r>
              <a:rPr lang="it-IT" sz="2400" dirty="0">
                <a:solidFill>
                  <a:srgbClr val="FFFF00"/>
                </a:solidFill>
              </a:rPr>
              <a:t>E allora:       I contenuti minimi del contratto</a:t>
            </a:r>
          </a:p>
        </p:txBody>
      </p:sp>
      <p:sp>
        <p:nvSpPr>
          <p:cNvPr id="8" name="Segnaposto contenuto 2">
            <a:extLst>
              <a:ext uri="{FF2B5EF4-FFF2-40B4-BE49-F238E27FC236}">
                <a16:creationId xmlns:a16="http://schemas.microsoft.com/office/drawing/2014/main" id="{4976B6C0-3847-0C75-7870-DD17942A52D3}"/>
              </a:ext>
            </a:extLst>
          </p:cNvPr>
          <p:cNvSpPr txBox="1">
            <a:spLocks/>
          </p:cNvSpPr>
          <p:nvPr/>
        </p:nvSpPr>
        <p:spPr>
          <a:xfrm>
            <a:off x="924444" y="2450093"/>
            <a:ext cx="7443949" cy="4081336"/>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just"/>
            <a:endParaRPr lang="it-IT" sz="2800" b="1" dirty="0">
              <a:solidFill>
                <a:srgbClr val="FFFF00"/>
              </a:solidFill>
            </a:endParaRPr>
          </a:p>
        </p:txBody>
      </p:sp>
      <p:pic>
        <p:nvPicPr>
          <p:cNvPr id="3" name="Immagine 2">
            <a:extLst>
              <a:ext uri="{FF2B5EF4-FFF2-40B4-BE49-F238E27FC236}">
                <a16:creationId xmlns:a16="http://schemas.microsoft.com/office/drawing/2014/main" id="{D7285984-F1DF-F734-45D7-5C721FC317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47" y="97418"/>
            <a:ext cx="1943100" cy="2352675"/>
          </a:xfrm>
          <a:prstGeom prst="rect">
            <a:avLst/>
          </a:prstGeom>
          <a:noFill/>
          <a:ln>
            <a:noFill/>
          </a:ln>
        </p:spPr>
      </p:pic>
      <p:sp>
        <p:nvSpPr>
          <p:cNvPr id="4" name="Segnaposto contenuto 2">
            <a:extLst>
              <a:ext uri="{FF2B5EF4-FFF2-40B4-BE49-F238E27FC236}">
                <a16:creationId xmlns:a16="http://schemas.microsoft.com/office/drawing/2014/main" id="{72CA8426-1B24-84C1-D2B7-A2B988C0CDC8}"/>
              </a:ext>
            </a:extLst>
          </p:cNvPr>
          <p:cNvSpPr txBox="1">
            <a:spLocks/>
          </p:cNvSpPr>
          <p:nvPr/>
        </p:nvSpPr>
        <p:spPr>
          <a:xfrm>
            <a:off x="821450" y="2631770"/>
            <a:ext cx="10812657" cy="4081336"/>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just"/>
            <a:endParaRPr lang="it-IT" sz="2800" dirty="0">
              <a:solidFill>
                <a:srgbClr val="FFFF00"/>
              </a:solidFill>
              <a:effectLst/>
            </a:endParaRPr>
          </a:p>
        </p:txBody>
      </p:sp>
      <p:sp>
        <p:nvSpPr>
          <p:cNvPr id="5" name="Segnaposto contenuto 2">
            <a:extLst>
              <a:ext uri="{FF2B5EF4-FFF2-40B4-BE49-F238E27FC236}">
                <a16:creationId xmlns:a16="http://schemas.microsoft.com/office/drawing/2014/main" id="{9B70B84E-5E07-9A4A-C017-6C74F5DFB36A}"/>
              </a:ext>
            </a:extLst>
          </p:cNvPr>
          <p:cNvSpPr txBox="1">
            <a:spLocks/>
          </p:cNvSpPr>
          <p:nvPr/>
        </p:nvSpPr>
        <p:spPr>
          <a:xfrm>
            <a:off x="1417912" y="2540932"/>
            <a:ext cx="10216195" cy="4081336"/>
          </a:xfrm>
          <a:prstGeom prst="rect">
            <a:avLst/>
          </a:prstGeom>
          <a:effectLst>
            <a:outerShdw blurRad="25400" dir="17880000">
              <a:srgbClr val="000000">
                <a:alpha val="46000"/>
              </a:srgbClr>
            </a:outerShdw>
          </a:effectLst>
        </p:spPr>
        <p:txBody>
          <a:bodyPr vert="horz" lIns="91440" tIns="45720" rIns="91440" bIns="45720" rtlCol="0" anchor="t">
            <a:normAutofit fontScale="77500" lnSpcReduction="20000"/>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just"/>
            <a:r>
              <a:rPr lang="it-IT" sz="2800" dirty="0">
                <a:solidFill>
                  <a:srgbClr val="FFFF00"/>
                </a:solidFill>
                <a:effectLst/>
              </a:rPr>
              <a:t>L’art. 1 Co. 150 della L. 124/2017 entrata in vigore il 29 agosto 2017 ha modificato l’art. 9 comma 4 del DL. 1/2012 introducendo l’obbligatorietà, da parte del professionista, del preventivo “in forma scritta o digitale”.</a:t>
            </a:r>
          </a:p>
          <a:p>
            <a:pPr algn="just"/>
            <a:r>
              <a:rPr lang="it-IT" sz="2800" dirty="0">
                <a:solidFill>
                  <a:srgbClr val="FFFF00"/>
                </a:solidFill>
                <a:effectLst/>
              </a:rPr>
              <a:t>Quanto al contratto, l’art. 23 (c.d. «incarico professionale») del Codice Deontologico degli Architetti PPC (di seguito a «CD»), </a:t>
            </a:r>
            <a:r>
              <a:rPr lang="it-IT" sz="2800" dirty="0">
                <a:solidFill>
                  <a:srgbClr val="FF0000"/>
                </a:solidFill>
                <a:effectLst/>
              </a:rPr>
              <a:t>entrato in vigore il 1° gennaio 2014 </a:t>
            </a:r>
            <a:r>
              <a:rPr lang="it-IT" sz="2800" dirty="0">
                <a:solidFill>
                  <a:srgbClr val="FFFF00"/>
                </a:solidFill>
                <a:effectLst/>
              </a:rPr>
              <a:t>e aggiornato il 1° settembre 2017, prevede l’obbligatorietà della stipula del contratto in forma scritta.</a:t>
            </a:r>
          </a:p>
          <a:p>
            <a:pPr algn="just"/>
            <a:r>
              <a:rPr lang="it-IT" sz="2800" dirty="0">
                <a:solidFill>
                  <a:srgbClr val="FFFF00"/>
                </a:solidFill>
                <a:effectLst/>
              </a:rPr>
              <a:t>Il contratto deve contenere anche la determinazione del compenso professionale (art. 24 del CD) L’omissione del contratto è violazione deontologica La non comunicazione da parte del professionista del preventivo è violazione di Legge (il professionista potrebbe non poter azionare il proprio credito dinnanzi all’autorità giudiziaria)</a:t>
            </a:r>
            <a:endParaRPr lang="it-IT" sz="2700" dirty="0">
              <a:solidFill>
                <a:srgbClr val="FFFF00"/>
              </a:solidFill>
              <a:effectLst/>
            </a:endParaRPr>
          </a:p>
        </p:txBody>
      </p:sp>
      <p:sp>
        <p:nvSpPr>
          <p:cNvPr id="9" name="CasellaDiTesto 8">
            <a:extLst>
              <a:ext uri="{FF2B5EF4-FFF2-40B4-BE49-F238E27FC236}">
                <a16:creationId xmlns:a16="http://schemas.microsoft.com/office/drawing/2014/main" id="{26CF9D1D-7271-3373-A5C8-CA2E3B11E7D5}"/>
              </a:ext>
            </a:extLst>
          </p:cNvPr>
          <p:cNvSpPr txBox="1"/>
          <p:nvPr/>
        </p:nvSpPr>
        <p:spPr>
          <a:xfrm>
            <a:off x="3389115" y="1953815"/>
            <a:ext cx="6096000" cy="369332"/>
          </a:xfrm>
          <a:prstGeom prst="rect">
            <a:avLst/>
          </a:prstGeom>
          <a:noFill/>
        </p:spPr>
        <p:txBody>
          <a:bodyPr wrap="square">
            <a:spAutoFit/>
          </a:bodyPr>
          <a:lstStyle/>
          <a:p>
            <a:pPr algn="ctr"/>
            <a:r>
              <a:rPr lang="it-IT" sz="1800">
                <a:solidFill>
                  <a:srgbClr val="FF0000"/>
                </a:solidFill>
                <a:effectLst/>
              </a:rPr>
              <a:t>LE PIÙ RECENTI MODIFICHE LEGISLATIVE</a:t>
            </a:r>
            <a:endParaRPr lang="it-IT" sz="1800" dirty="0">
              <a:solidFill>
                <a:srgbClr val="FF0000"/>
              </a:solidFill>
              <a:effectLst/>
            </a:endParaRPr>
          </a:p>
        </p:txBody>
      </p:sp>
    </p:spTree>
    <p:extLst>
      <p:ext uri="{BB962C8B-B14F-4D97-AF65-F5344CB8AC3E}">
        <p14:creationId xmlns:p14="http://schemas.microsoft.com/office/powerpoint/2010/main" val="1346928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ttangolo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dirty="0">
              <a:ln>
                <a:noFill/>
              </a:ln>
              <a:solidFill>
                <a:prstClr val="white"/>
              </a:solidFill>
              <a:effectLst/>
              <a:uLnTx/>
              <a:uFillTx/>
              <a:latin typeface="Goudy Old Style"/>
              <a:ea typeface="+mn-ea"/>
              <a:cs typeface="+mn-cs"/>
            </a:endParaRPr>
          </a:p>
        </p:txBody>
      </p:sp>
      <p:pic>
        <p:nvPicPr>
          <p:cNvPr id="3" name="Immagin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20310"/>
            <a:ext cx="6096000" cy="6857990"/>
          </a:xfrm>
          <a:prstGeom prst="rect">
            <a:avLst/>
          </a:prstGeom>
        </p:spPr>
      </p:pic>
      <p:pic>
        <p:nvPicPr>
          <p:cNvPr id="57" name="Immagin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 name="Titolo 1">
            <a:extLst>
              <a:ext uri="{FF2B5EF4-FFF2-40B4-BE49-F238E27FC236}">
                <a16:creationId xmlns:a16="http://schemas.microsoft.com/office/drawing/2014/main" id="{89559F60-4CE1-4E2F-86EA-1B60679F1F4A}"/>
              </a:ext>
            </a:extLst>
          </p:cNvPr>
          <p:cNvSpPr>
            <a:spLocks noGrp="1"/>
          </p:cNvSpPr>
          <p:nvPr>
            <p:ph type="title"/>
          </p:nvPr>
        </p:nvSpPr>
        <p:spPr>
          <a:xfrm>
            <a:off x="6900493" y="478971"/>
            <a:ext cx="4538124" cy="587829"/>
          </a:xfrm>
        </p:spPr>
        <p:txBody>
          <a:bodyPr rtlCol="0" anchor="b">
            <a:normAutofit/>
          </a:bodyPr>
          <a:lstStyle/>
          <a:p>
            <a:pPr algn="l"/>
            <a:r>
              <a:rPr lang="it-IT"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Il contratto, questo sconosciuto.</a:t>
            </a:r>
            <a:endParaRPr lang="it-IT" sz="4000" dirty="0">
              <a:solidFill>
                <a:schemeClr val="tx1"/>
              </a:solidFill>
            </a:endParaRPr>
          </a:p>
        </p:txBody>
      </p:sp>
      <p:sp>
        <p:nvSpPr>
          <p:cNvPr id="24" name="Segnaposto contenuto 2">
            <a:extLst>
              <a:ext uri="{FF2B5EF4-FFF2-40B4-BE49-F238E27FC236}">
                <a16:creationId xmlns:a16="http://schemas.microsoft.com/office/drawing/2014/main" id="{F260476B-CCA6-412B-A9C5-399C34AE6F05}"/>
              </a:ext>
            </a:extLst>
          </p:cNvPr>
          <p:cNvSpPr>
            <a:spLocks noGrp="1"/>
          </p:cNvSpPr>
          <p:nvPr>
            <p:ph idx="1"/>
          </p:nvPr>
        </p:nvSpPr>
        <p:spPr>
          <a:xfrm>
            <a:off x="6900493" y="1732449"/>
            <a:ext cx="4403596" cy="4058751"/>
          </a:xfrm>
        </p:spPr>
        <p:txBody>
          <a:bodyPr rtlCol="0" anchor="t">
            <a:normAutofit fontScale="85000" lnSpcReduction="10000"/>
          </a:bodyPr>
          <a:lstStyle/>
          <a:p>
            <a:pPr marL="36900" lvl="0" indent="0" algn="ctr" rtl="0">
              <a:buNone/>
            </a:pPr>
            <a:r>
              <a:rPr lang="it-IT" sz="2800" dirty="0">
                <a:solidFill>
                  <a:srgbClr val="FFC000"/>
                </a:solidFill>
              </a:rPr>
              <a:t>Premessa</a:t>
            </a:r>
            <a:r>
              <a:rPr lang="it-IT" sz="2800" dirty="0"/>
              <a:t>:</a:t>
            </a:r>
          </a:p>
          <a:p>
            <a:pPr marL="36900" lvl="0" indent="0" rtl="0">
              <a:buNone/>
            </a:pPr>
            <a:r>
              <a:rPr lang="it-IT" sz="2400" dirty="0"/>
              <a:t>“… Il rapporto con il Committente, si basa sulla fiducia, si connota in senso personale e sociale, ed è aspettativa di un comportamento corretto e cooperativo basato su standard e regole comunemente condivise. Tale aspettativa si fonda sulla conoscenza diretta del professionista, ma anche e soprattutto sull’affidabilità della categoria alla quale appartiene…” </a:t>
            </a:r>
          </a:p>
          <a:p>
            <a:pPr marL="36900" lvl="0" indent="0" rtl="0">
              <a:buNone/>
            </a:pPr>
            <a:r>
              <a:rPr lang="it-IT" sz="2400" i="1" dirty="0">
                <a:solidFill>
                  <a:srgbClr val="FFC000"/>
                </a:solidFill>
              </a:rPr>
              <a:t>Tratto dal Codice Deontologico</a:t>
            </a:r>
          </a:p>
          <a:p>
            <a:pPr rtl="0"/>
            <a:endParaRPr lang="it-IT" sz="2400" dirty="0"/>
          </a:p>
        </p:txBody>
      </p:sp>
      <p:pic>
        <p:nvPicPr>
          <p:cNvPr id="4" name="Immagine 3">
            <a:extLst>
              <a:ext uri="{FF2B5EF4-FFF2-40B4-BE49-F238E27FC236}">
                <a16:creationId xmlns:a16="http://schemas.microsoft.com/office/drawing/2014/main" id="{C1715BDD-D387-463B-6935-55B1F5D70ABF}"/>
              </a:ext>
            </a:extLst>
          </p:cNvPr>
          <p:cNvPicPr>
            <a:picLocks noChangeAspect="1"/>
          </p:cNvPicPr>
          <p:nvPr/>
        </p:nvPicPr>
        <p:blipFill rotWithShape="1">
          <a:blip r:embed="rId7"/>
          <a:srcRect r="1074" b="5227"/>
          <a:stretch/>
        </p:blipFill>
        <p:spPr>
          <a:xfrm>
            <a:off x="1029900" y="772885"/>
            <a:ext cx="3745300" cy="3799115"/>
          </a:xfrm>
          <a:prstGeom prst="rect">
            <a:avLst/>
          </a:prstGeom>
        </p:spPr>
      </p:pic>
    </p:spTree>
    <p:extLst>
      <p:ext uri="{BB962C8B-B14F-4D97-AF65-F5344CB8AC3E}">
        <p14:creationId xmlns:p14="http://schemas.microsoft.com/office/powerpoint/2010/main" val="3220235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01FE52-F118-3396-E875-00E50F957854}"/>
              </a:ext>
            </a:extLst>
          </p:cNvPr>
          <p:cNvSpPr>
            <a:spLocks noGrp="1"/>
          </p:cNvSpPr>
          <p:nvPr>
            <p:ph type="title"/>
          </p:nvPr>
        </p:nvSpPr>
        <p:spPr>
          <a:xfrm>
            <a:off x="3273879" y="609600"/>
            <a:ext cx="7993678" cy="1080407"/>
          </a:xfrm>
        </p:spPr>
        <p:txBody>
          <a:bodyPr/>
          <a:lstStyle/>
          <a:p>
            <a:r>
              <a:rPr lang="it-IT" dirty="0"/>
              <a:t>Il Contratto, questo sconosciuto</a:t>
            </a:r>
          </a:p>
        </p:txBody>
      </p:sp>
      <p:sp>
        <p:nvSpPr>
          <p:cNvPr id="6" name="CasellaDiTesto 5">
            <a:extLst>
              <a:ext uri="{FF2B5EF4-FFF2-40B4-BE49-F238E27FC236}">
                <a16:creationId xmlns:a16="http://schemas.microsoft.com/office/drawing/2014/main" id="{CE1579E3-A275-5BDD-A1A5-AA91D316082E}"/>
              </a:ext>
            </a:extLst>
          </p:cNvPr>
          <p:cNvSpPr txBox="1"/>
          <p:nvPr/>
        </p:nvSpPr>
        <p:spPr>
          <a:xfrm>
            <a:off x="3389115" y="1490798"/>
            <a:ext cx="8499021" cy="461665"/>
          </a:xfrm>
          <a:prstGeom prst="rect">
            <a:avLst/>
          </a:prstGeom>
          <a:noFill/>
        </p:spPr>
        <p:txBody>
          <a:bodyPr wrap="square">
            <a:spAutoFit/>
          </a:bodyPr>
          <a:lstStyle/>
          <a:p>
            <a:r>
              <a:rPr lang="it-IT" sz="2400" dirty="0">
                <a:solidFill>
                  <a:srgbClr val="FFFF00"/>
                </a:solidFill>
              </a:rPr>
              <a:t>E allora:       I contenuti minimi del contratto</a:t>
            </a:r>
          </a:p>
        </p:txBody>
      </p:sp>
      <p:sp>
        <p:nvSpPr>
          <p:cNvPr id="8" name="Segnaposto contenuto 2">
            <a:extLst>
              <a:ext uri="{FF2B5EF4-FFF2-40B4-BE49-F238E27FC236}">
                <a16:creationId xmlns:a16="http://schemas.microsoft.com/office/drawing/2014/main" id="{4976B6C0-3847-0C75-7870-DD17942A52D3}"/>
              </a:ext>
            </a:extLst>
          </p:cNvPr>
          <p:cNvSpPr txBox="1">
            <a:spLocks/>
          </p:cNvSpPr>
          <p:nvPr/>
        </p:nvSpPr>
        <p:spPr>
          <a:xfrm>
            <a:off x="924444" y="2450093"/>
            <a:ext cx="7443949" cy="4081336"/>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just"/>
            <a:endParaRPr lang="it-IT" sz="2800" b="1" dirty="0">
              <a:solidFill>
                <a:srgbClr val="FFFF00"/>
              </a:solidFill>
            </a:endParaRPr>
          </a:p>
        </p:txBody>
      </p:sp>
      <p:pic>
        <p:nvPicPr>
          <p:cNvPr id="3" name="Immagine 2">
            <a:extLst>
              <a:ext uri="{FF2B5EF4-FFF2-40B4-BE49-F238E27FC236}">
                <a16:creationId xmlns:a16="http://schemas.microsoft.com/office/drawing/2014/main" id="{D7285984-F1DF-F734-45D7-5C721FC317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47" y="97418"/>
            <a:ext cx="1943100" cy="2352675"/>
          </a:xfrm>
          <a:prstGeom prst="rect">
            <a:avLst/>
          </a:prstGeom>
          <a:noFill/>
          <a:ln>
            <a:noFill/>
          </a:ln>
        </p:spPr>
      </p:pic>
      <p:sp>
        <p:nvSpPr>
          <p:cNvPr id="4" name="Segnaposto contenuto 2">
            <a:extLst>
              <a:ext uri="{FF2B5EF4-FFF2-40B4-BE49-F238E27FC236}">
                <a16:creationId xmlns:a16="http://schemas.microsoft.com/office/drawing/2014/main" id="{72CA8426-1B24-84C1-D2B7-A2B988C0CDC8}"/>
              </a:ext>
            </a:extLst>
          </p:cNvPr>
          <p:cNvSpPr txBox="1">
            <a:spLocks/>
          </p:cNvSpPr>
          <p:nvPr/>
        </p:nvSpPr>
        <p:spPr>
          <a:xfrm>
            <a:off x="811925" y="2450093"/>
            <a:ext cx="10812657" cy="4081336"/>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just"/>
            <a:endParaRPr lang="it-IT" sz="2800" dirty="0">
              <a:solidFill>
                <a:srgbClr val="FFFF00"/>
              </a:solidFill>
              <a:effectLst/>
            </a:endParaRPr>
          </a:p>
        </p:txBody>
      </p:sp>
      <p:sp>
        <p:nvSpPr>
          <p:cNvPr id="5" name="Segnaposto contenuto 2">
            <a:extLst>
              <a:ext uri="{FF2B5EF4-FFF2-40B4-BE49-F238E27FC236}">
                <a16:creationId xmlns:a16="http://schemas.microsoft.com/office/drawing/2014/main" id="{9B70B84E-5E07-9A4A-C017-6C74F5DFB36A}"/>
              </a:ext>
            </a:extLst>
          </p:cNvPr>
          <p:cNvSpPr txBox="1">
            <a:spLocks/>
          </p:cNvSpPr>
          <p:nvPr/>
        </p:nvSpPr>
        <p:spPr>
          <a:xfrm>
            <a:off x="1038226" y="2540932"/>
            <a:ext cx="10925174" cy="3707468"/>
          </a:xfrm>
          <a:prstGeom prst="rect">
            <a:avLst/>
          </a:prstGeom>
          <a:effectLst>
            <a:outerShdw blurRad="25400" dir="17880000">
              <a:srgbClr val="000000">
                <a:alpha val="46000"/>
              </a:srgbClr>
            </a:outerShdw>
          </a:effectLst>
        </p:spPr>
        <p:txBody>
          <a:bodyPr vert="horz" lIns="91440" tIns="45720" rIns="91440" bIns="45720" rtlCol="0" anchor="t">
            <a:normAutofit fontScale="70000" lnSpcReduction="20000"/>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just"/>
            <a:r>
              <a:rPr lang="it-IT" sz="2700" dirty="0">
                <a:solidFill>
                  <a:srgbClr val="FFFF00"/>
                </a:solidFill>
                <a:effectLst/>
              </a:rPr>
              <a:t>All’atto dell’incarico bisogna far notare al committente che l’omissione della stipula di un contratto sottopone il professionista a procedimento disciplinare con conseguente «</a:t>
            </a:r>
            <a:r>
              <a:rPr lang="it-IT" sz="2700" b="1" u="sng" dirty="0">
                <a:solidFill>
                  <a:srgbClr val="FFFF00"/>
                </a:solidFill>
                <a:effectLst/>
              </a:rPr>
              <a:t>sospensione temporanea</a:t>
            </a:r>
            <a:r>
              <a:rPr lang="it-IT" sz="2700" dirty="0">
                <a:solidFill>
                  <a:srgbClr val="FFFF00"/>
                </a:solidFill>
                <a:effectLst/>
              </a:rPr>
              <a:t>»</a:t>
            </a:r>
          </a:p>
          <a:p>
            <a:pPr algn="just"/>
            <a:r>
              <a:rPr lang="it-IT" sz="2700" dirty="0">
                <a:solidFill>
                  <a:srgbClr val="FFFF00"/>
                </a:solidFill>
                <a:effectLst/>
              </a:rPr>
              <a:t>Art. 3 Legge n. 81/2017: “Si considera abusivo il rifiuto del committente di stipulare il contratto in forma scritta” (o valido o nullo)</a:t>
            </a:r>
          </a:p>
          <a:p>
            <a:pPr algn="just"/>
            <a:r>
              <a:rPr lang="it-IT" sz="2700" dirty="0">
                <a:solidFill>
                  <a:srgbClr val="FFFF00"/>
                </a:solidFill>
                <a:effectLst/>
              </a:rPr>
              <a:t>Le Clausole Vessatorie ex art. 3 Legge n. 81/2017 (</a:t>
            </a:r>
            <a:r>
              <a:rPr lang="it-IT" sz="2700" i="1" dirty="0">
                <a:solidFill>
                  <a:srgbClr val="FFFF00"/>
                </a:solidFill>
                <a:effectLst/>
              </a:rPr>
              <a:t>Misure per la tutela del lavoro autonomo non imprenditoriale e misure volte a favorire l'articolazione flessibile nei tempi e nei luoghi del lavoro subordinato</a:t>
            </a:r>
            <a:r>
              <a:rPr lang="it-IT" sz="2700" dirty="0">
                <a:solidFill>
                  <a:srgbClr val="FFFF00"/>
                </a:solidFill>
                <a:effectLst/>
              </a:rPr>
              <a:t>) </a:t>
            </a:r>
          </a:p>
          <a:p>
            <a:pPr algn="just"/>
            <a:r>
              <a:rPr lang="it-IT" sz="2700" dirty="0">
                <a:solidFill>
                  <a:srgbClr val="FFFF00"/>
                </a:solidFill>
                <a:effectLst/>
              </a:rPr>
              <a:t>Si considerano abusive e prive di effetto le clausole che attribuiscono al committente la facoltà di modificare unilateralmente le condizioni del contratto o, nel caso di contratto avente ad oggetto una prestazione continuativa, di recedere da esso senza congruo preavviso nonché le clausole mediante le quali le parti concordano termini di pagamento superiori a 60 giorni dalla data del ricevimento da parte del committente della fattura o della richiesta di pagamento.</a:t>
            </a:r>
          </a:p>
        </p:txBody>
      </p:sp>
      <p:sp>
        <p:nvSpPr>
          <p:cNvPr id="9" name="CasellaDiTesto 8">
            <a:extLst>
              <a:ext uri="{FF2B5EF4-FFF2-40B4-BE49-F238E27FC236}">
                <a16:creationId xmlns:a16="http://schemas.microsoft.com/office/drawing/2014/main" id="{26CF9D1D-7271-3373-A5C8-CA2E3B11E7D5}"/>
              </a:ext>
            </a:extLst>
          </p:cNvPr>
          <p:cNvSpPr txBox="1"/>
          <p:nvPr/>
        </p:nvSpPr>
        <p:spPr>
          <a:xfrm>
            <a:off x="3389114" y="1953815"/>
            <a:ext cx="7878441" cy="369332"/>
          </a:xfrm>
          <a:prstGeom prst="rect">
            <a:avLst/>
          </a:prstGeom>
          <a:noFill/>
        </p:spPr>
        <p:txBody>
          <a:bodyPr wrap="square">
            <a:spAutoFit/>
          </a:bodyPr>
          <a:lstStyle/>
          <a:p>
            <a:pPr algn="ctr"/>
            <a:r>
              <a:rPr lang="it-IT" sz="1800" dirty="0">
                <a:solidFill>
                  <a:srgbClr val="FF0000"/>
                </a:solidFill>
                <a:effectLst/>
              </a:rPr>
              <a:t>MODALITA’ DI COMUNICAZIONE DEL PREVENTIVO E DEL CONTRATTO</a:t>
            </a:r>
          </a:p>
        </p:txBody>
      </p:sp>
    </p:spTree>
    <p:extLst>
      <p:ext uri="{BB962C8B-B14F-4D97-AF65-F5344CB8AC3E}">
        <p14:creationId xmlns:p14="http://schemas.microsoft.com/office/powerpoint/2010/main" val="3467784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01FE52-F118-3396-E875-00E50F957854}"/>
              </a:ext>
            </a:extLst>
          </p:cNvPr>
          <p:cNvSpPr>
            <a:spLocks noGrp="1"/>
          </p:cNvSpPr>
          <p:nvPr>
            <p:ph type="title"/>
          </p:nvPr>
        </p:nvSpPr>
        <p:spPr>
          <a:xfrm>
            <a:off x="3273879" y="609600"/>
            <a:ext cx="7993678" cy="1080407"/>
          </a:xfrm>
        </p:spPr>
        <p:txBody>
          <a:bodyPr/>
          <a:lstStyle/>
          <a:p>
            <a:r>
              <a:rPr lang="it-IT" dirty="0"/>
              <a:t>Il Contratto, questo sconosciuto</a:t>
            </a:r>
          </a:p>
        </p:txBody>
      </p:sp>
      <p:sp>
        <p:nvSpPr>
          <p:cNvPr id="6" name="CasellaDiTesto 5">
            <a:extLst>
              <a:ext uri="{FF2B5EF4-FFF2-40B4-BE49-F238E27FC236}">
                <a16:creationId xmlns:a16="http://schemas.microsoft.com/office/drawing/2014/main" id="{CE1579E3-A275-5BDD-A1A5-AA91D316082E}"/>
              </a:ext>
            </a:extLst>
          </p:cNvPr>
          <p:cNvSpPr txBox="1"/>
          <p:nvPr/>
        </p:nvSpPr>
        <p:spPr>
          <a:xfrm>
            <a:off x="3389115" y="1490798"/>
            <a:ext cx="8499021" cy="461665"/>
          </a:xfrm>
          <a:prstGeom prst="rect">
            <a:avLst/>
          </a:prstGeom>
          <a:noFill/>
        </p:spPr>
        <p:txBody>
          <a:bodyPr wrap="square">
            <a:spAutoFit/>
          </a:bodyPr>
          <a:lstStyle/>
          <a:p>
            <a:r>
              <a:rPr lang="it-IT" sz="2400" dirty="0">
                <a:solidFill>
                  <a:srgbClr val="FFFF00"/>
                </a:solidFill>
              </a:rPr>
              <a:t>E allora:       I contenuti minimi del contratto</a:t>
            </a:r>
          </a:p>
        </p:txBody>
      </p:sp>
      <p:sp>
        <p:nvSpPr>
          <p:cNvPr id="8" name="Segnaposto contenuto 2">
            <a:extLst>
              <a:ext uri="{FF2B5EF4-FFF2-40B4-BE49-F238E27FC236}">
                <a16:creationId xmlns:a16="http://schemas.microsoft.com/office/drawing/2014/main" id="{4976B6C0-3847-0C75-7870-DD17942A52D3}"/>
              </a:ext>
            </a:extLst>
          </p:cNvPr>
          <p:cNvSpPr txBox="1">
            <a:spLocks/>
          </p:cNvSpPr>
          <p:nvPr/>
        </p:nvSpPr>
        <p:spPr>
          <a:xfrm>
            <a:off x="924444" y="2450093"/>
            <a:ext cx="7443949" cy="4081336"/>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just"/>
            <a:endParaRPr lang="it-IT" sz="2800" b="1" dirty="0">
              <a:solidFill>
                <a:srgbClr val="FFFF00"/>
              </a:solidFill>
            </a:endParaRPr>
          </a:p>
        </p:txBody>
      </p:sp>
      <p:pic>
        <p:nvPicPr>
          <p:cNvPr id="3" name="Immagine 2">
            <a:extLst>
              <a:ext uri="{FF2B5EF4-FFF2-40B4-BE49-F238E27FC236}">
                <a16:creationId xmlns:a16="http://schemas.microsoft.com/office/drawing/2014/main" id="{D7285984-F1DF-F734-45D7-5C721FC317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47" y="97418"/>
            <a:ext cx="1943100" cy="2352675"/>
          </a:xfrm>
          <a:prstGeom prst="rect">
            <a:avLst/>
          </a:prstGeom>
          <a:noFill/>
          <a:ln>
            <a:noFill/>
          </a:ln>
        </p:spPr>
      </p:pic>
      <p:sp>
        <p:nvSpPr>
          <p:cNvPr id="4" name="Segnaposto contenuto 2">
            <a:extLst>
              <a:ext uri="{FF2B5EF4-FFF2-40B4-BE49-F238E27FC236}">
                <a16:creationId xmlns:a16="http://schemas.microsoft.com/office/drawing/2014/main" id="{72CA8426-1B24-84C1-D2B7-A2B988C0CDC8}"/>
              </a:ext>
            </a:extLst>
          </p:cNvPr>
          <p:cNvSpPr txBox="1">
            <a:spLocks/>
          </p:cNvSpPr>
          <p:nvPr/>
        </p:nvSpPr>
        <p:spPr>
          <a:xfrm>
            <a:off x="811925" y="2450093"/>
            <a:ext cx="10812657" cy="4081336"/>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just"/>
            <a:endParaRPr lang="it-IT" sz="2800" dirty="0">
              <a:solidFill>
                <a:srgbClr val="FFFF00"/>
              </a:solidFill>
              <a:effectLst/>
            </a:endParaRPr>
          </a:p>
        </p:txBody>
      </p:sp>
      <p:sp>
        <p:nvSpPr>
          <p:cNvPr id="5" name="Segnaposto contenuto 2">
            <a:extLst>
              <a:ext uri="{FF2B5EF4-FFF2-40B4-BE49-F238E27FC236}">
                <a16:creationId xmlns:a16="http://schemas.microsoft.com/office/drawing/2014/main" id="{9B70B84E-5E07-9A4A-C017-6C74F5DFB36A}"/>
              </a:ext>
            </a:extLst>
          </p:cNvPr>
          <p:cNvSpPr txBox="1">
            <a:spLocks/>
          </p:cNvSpPr>
          <p:nvPr/>
        </p:nvSpPr>
        <p:spPr>
          <a:xfrm>
            <a:off x="1038226" y="2540932"/>
            <a:ext cx="10925174" cy="3707468"/>
          </a:xfrm>
          <a:prstGeom prst="rect">
            <a:avLst/>
          </a:prstGeom>
          <a:effectLst>
            <a:outerShdw blurRad="25400" dir="17880000">
              <a:srgbClr val="000000">
                <a:alpha val="46000"/>
              </a:srgbClr>
            </a:outerShdw>
          </a:effectLst>
        </p:spPr>
        <p:txBody>
          <a:bodyPr vert="horz" lIns="91440" tIns="45720" rIns="91440" bIns="45720" rtlCol="0" anchor="t">
            <a:normAutofit fontScale="92500" lnSpcReduction="10000"/>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just"/>
            <a:r>
              <a:rPr lang="it-IT" sz="2700" dirty="0">
                <a:solidFill>
                  <a:srgbClr val="FFFF00"/>
                </a:solidFill>
                <a:effectLst/>
              </a:rPr>
              <a:t>Generalità del Committente (persona fisica o persona giuridica)</a:t>
            </a:r>
          </a:p>
          <a:p>
            <a:pPr algn="just"/>
            <a:r>
              <a:rPr lang="it-IT" sz="2700" dirty="0">
                <a:solidFill>
                  <a:srgbClr val="FFFF00"/>
                </a:solidFill>
                <a:effectLst/>
              </a:rPr>
              <a:t>Generalità del Professionista</a:t>
            </a:r>
          </a:p>
          <a:p>
            <a:pPr algn="just"/>
            <a:r>
              <a:rPr lang="it-IT" sz="2700" dirty="0">
                <a:solidFill>
                  <a:srgbClr val="FFFF00"/>
                </a:solidFill>
                <a:effectLst/>
              </a:rPr>
              <a:t>Oggetto dell’incarico</a:t>
            </a:r>
          </a:p>
          <a:p>
            <a:pPr algn="just"/>
            <a:r>
              <a:rPr lang="it-IT" sz="2700" dirty="0">
                <a:solidFill>
                  <a:srgbClr val="FFFF00"/>
                </a:solidFill>
                <a:effectLst/>
              </a:rPr>
              <a:t>Elenco dettagliato delle prestazioni da fornire</a:t>
            </a:r>
          </a:p>
          <a:p>
            <a:pPr algn="just"/>
            <a:r>
              <a:rPr lang="it-IT" sz="2700" dirty="0">
                <a:solidFill>
                  <a:srgbClr val="FFFF00"/>
                </a:solidFill>
                <a:effectLst/>
              </a:rPr>
              <a:t>Disclaimer </a:t>
            </a:r>
          </a:p>
          <a:p>
            <a:pPr algn="just"/>
            <a:r>
              <a:rPr lang="it-IT" sz="2700" dirty="0">
                <a:solidFill>
                  <a:srgbClr val="FFFF00"/>
                </a:solidFill>
                <a:effectLst/>
              </a:rPr>
              <a:t>Spese e cadenza temporale dei pagamenti</a:t>
            </a:r>
          </a:p>
          <a:p>
            <a:pPr algn="just"/>
            <a:r>
              <a:rPr lang="it-IT" sz="2700" dirty="0">
                <a:solidFill>
                  <a:srgbClr val="FFFF00"/>
                </a:solidFill>
                <a:effectLst/>
              </a:rPr>
              <a:t>Termini per l’esecuzione delle prestazioni professionali</a:t>
            </a:r>
          </a:p>
        </p:txBody>
      </p:sp>
      <p:sp>
        <p:nvSpPr>
          <p:cNvPr id="9" name="CasellaDiTesto 8">
            <a:extLst>
              <a:ext uri="{FF2B5EF4-FFF2-40B4-BE49-F238E27FC236}">
                <a16:creationId xmlns:a16="http://schemas.microsoft.com/office/drawing/2014/main" id="{26CF9D1D-7271-3373-A5C8-CA2E3B11E7D5}"/>
              </a:ext>
            </a:extLst>
          </p:cNvPr>
          <p:cNvSpPr txBox="1"/>
          <p:nvPr/>
        </p:nvSpPr>
        <p:spPr>
          <a:xfrm>
            <a:off x="3389114" y="1953815"/>
            <a:ext cx="7878441" cy="369332"/>
          </a:xfrm>
          <a:prstGeom prst="rect">
            <a:avLst/>
          </a:prstGeom>
          <a:noFill/>
        </p:spPr>
        <p:txBody>
          <a:bodyPr wrap="square">
            <a:spAutoFit/>
          </a:bodyPr>
          <a:lstStyle/>
          <a:p>
            <a:pPr algn="ctr"/>
            <a:r>
              <a:rPr lang="it-IT" sz="1800" dirty="0">
                <a:solidFill>
                  <a:srgbClr val="FF0000"/>
                </a:solidFill>
                <a:effectLst/>
              </a:rPr>
              <a:t>1° Elenco minimo dei titoli del contratto:</a:t>
            </a:r>
          </a:p>
        </p:txBody>
      </p:sp>
    </p:spTree>
    <p:extLst>
      <p:ext uri="{BB962C8B-B14F-4D97-AF65-F5344CB8AC3E}">
        <p14:creationId xmlns:p14="http://schemas.microsoft.com/office/powerpoint/2010/main" val="3886030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01FE52-F118-3396-E875-00E50F957854}"/>
              </a:ext>
            </a:extLst>
          </p:cNvPr>
          <p:cNvSpPr>
            <a:spLocks noGrp="1"/>
          </p:cNvSpPr>
          <p:nvPr>
            <p:ph type="title"/>
          </p:nvPr>
        </p:nvSpPr>
        <p:spPr>
          <a:xfrm>
            <a:off x="3273879" y="609600"/>
            <a:ext cx="7993678" cy="1080407"/>
          </a:xfrm>
        </p:spPr>
        <p:txBody>
          <a:bodyPr/>
          <a:lstStyle/>
          <a:p>
            <a:r>
              <a:rPr lang="it-IT" dirty="0"/>
              <a:t>Il Contratto, questo sconosciuto</a:t>
            </a:r>
          </a:p>
        </p:txBody>
      </p:sp>
      <p:sp>
        <p:nvSpPr>
          <p:cNvPr id="6" name="CasellaDiTesto 5">
            <a:extLst>
              <a:ext uri="{FF2B5EF4-FFF2-40B4-BE49-F238E27FC236}">
                <a16:creationId xmlns:a16="http://schemas.microsoft.com/office/drawing/2014/main" id="{CE1579E3-A275-5BDD-A1A5-AA91D316082E}"/>
              </a:ext>
            </a:extLst>
          </p:cNvPr>
          <p:cNvSpPr txBox="1"/>
          <p:nvPr/>
        </p:nvSpPr>
        <p:spPr>
          <a:xfrm>
            <a:off x="3389115" y="1490798"/>
            <a:ext cx="8499021" cy="461665"/>
          </a:xfrm>
          <a:prstGeom prst="rect">
            <a:avLst/>
          </a:prstGeom>
          <a:noFill/>
        </p:spPr>
        <p:txBody>
          <a:bodyPr wrap="square">
            <a:spAutoFit/>
          </a:bodyPr>
          <a:lstStyle/>
          <a:p>
            <a:r>
              <a:rPr lang="it-IT" sz="2400" dirty="0">
                <a:solidFill>
                  <a:srgbClr val="FFFF00"/>
                </a:solidFill>
              </a:rPr>
              <a:t>E allora:       I contenuti minimi del contratto</a:t>
            </a:r>
          </a:p>
        </p:txBody>
      </p:sp>
      <p:sp>
        <p:nvSpPr>
          <p:cNvPr id="8" name="Segnaposto contenuto 2">
            <a:extLst>
              <a:ext uri="{FF2B5EF4-FFF2-40B4-BE49-F238E27FC236}">
                <a16:creationId xmlns:a16="http://schemas.microsoft.com/office/drawing/2014/main" id="{4976B6C0-3847-0C75-7870-DD17942A52D3}"/>
              </a:ext>
            </a:extLst>
          </p:cNvPr>
          <p:cNvSpPr txBox="1">
            <a:spLocks/>
          </p:cNvSpPr>
          <p:nvPr/>
        </p:nvSpPr>
        <p:spPr>
          <a:xfrm>
            <a:off x="924444" y="2450093"/>
            <a:ext cx="7443949" cy="4081336"/>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just"/>
            <a:endParaRPr lang="it-IT" sz="2800" b="1" dirty="0">
              <a:solidFill>
                <a:srgbClr val="FFFF00"/>
              </a:solidFill>
            </a:endParaRPr>
          </a:p>
        </p:txBody>
      </p:sp>
      <p:pic>
        <p:nvPicPr>
          <p:cNvPr id="3" name="Immagine 2">
            <a:extLst>
              <a:ext uri="{FF2B5EF4-FFF2-40B4-BE49-F238E27FC236}">
                <a16:creationId xmlns:a16="http://schemas.microsoft.com/office/drawing/2014/main" id="{D7285984-F1DF-F734-45D7-5C721FC317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47" y="97418"/>
            <a:ext cx="1943100" cy="2352675"/>
          </a:xfrm>
          <a:prstGeom prst="rect">
            <a:avLst/>
          </a:prstGeom>
          <a:noFill/>
          <a:ln>
            <a:noFill/>
          </a:ln>
        </p:spPr>
      </p:pic>
      <p:sp>
        <p:nvSpPr>
          <p:cNvPr id="4" name="Segnaposto contenuto 2">
            <a:extLst>
              <a:ext uri="{FF2B5EF4-FFF2-40B4-BE49-F238E27FC236}">
                <a16:creationId xmlns:a16="http://schemas.microsoft.com/office/drawing/2014/main" id="{72CA8426-1B24-84C1-D2B7-A2B988C0CDC8}"/>
              </a:ext>
            </a:extLst>
          </p:cNvPr>
          <p:cNvSpPr txBox="1">
            <a:spLocks/>
          </p:cNvSpPr>
          <p:nvPr/>
        </p:nvSpPr>
        <p:spPr>
          <a:xfrm>
            <a:off x="811925" y="2450093"/>
            <a:ext cx="10812657" cy="4081336"/>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just"/>
            <a:endParaRPr lang="it-IT" sz="2800" dirty="0">
              <a:solidFill>
                <a:srgbClr val="FFFF00"/>
              </a:solidFill>
              <a:effectLst/>
            </a:endParaRPr>
          </a:p>
        </p:txBody>
      </p:sp>
      <p:sp>
        <p:nvSpPr>
          <p:cNvPr id="5" name="Segnaposto contenuto 2">
            <a:extLst>
              <a:ext uri="{FF2B5EF4-FFF2-40B4-BE49-F238E27FC236}">
                <a16:creationId xmlns:a16="http://schemas.microsoft.com/office/drawing/2014/main" id="{9B70B84E-5E07-9A4A-C017-6C74F5DFB36A}"/>
              </a:ext>
            </a:extLst>
          </p:cNvPr>
          <p:cNvSpPr txBox="1">
            <a:spLocks/>
          </p:cNvSpPr>
          <p:nvPr/>
        </p:nvSpPr>
        <p:spPr>
          <a:xfrm>
            <a:off x="1038226" y="2540932"/>
            <a:ext cx="10925174" cy="3707468"/>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just"/>
            <a:r>
              <a:rPr lang="it-IT" sz="2700" dirty="0">
                <a:solidFill>
                  <a:srgbClr val="FFFF00"/>
                </a:solidFill>
                <a:effectLst/>
              </a:rPr>
              <a:t>Indicazione Polizza responsabilità Civile</a:t>
            </a:r>
          </a:p>
          <a:p>
            <a:pPr algn="just"/>
            <a:r>
              <a:rPr lang="it-IT" sz="2700" dirty="0">
                <a:solidFill>
                  <a:srgbClr val="FFFF00"/>
                </a:solidFill>
                <a:effectLst/>
              </a:rPr>
              <a:t>Revoca/recesso</a:t>
            </a:r>
          </a:p>
          <a:p>
            <a:pPr algn="just"/>
            <a:r>
              <a:rPr lang="it-IT" sz="2700" dirty="0">
                <a:solidFill>
                  <a:srgbClr val="FFFF00"/>
                </a:solidFill>
                <a:effectLst/>
              </a:rPr>
              <a:t>Informativa sul trattamento dati sensibili (Privacy)</a:t>
            </a:r>
          </a:p>
          <a:p>
            <a:pPr algn="just"/>
            <a:r>
              <a:rPr lang="it-IT" sz="2700" dirty="0">
                <a:solidFill>
                  <a:srgbClr val="FFFF00"/>
                </a:solidFill>
                <a:effectLst/>
              </a:rPr>
              <a:t>Informativa su antiriciclaggio</a:t>
            </a:r>
          </a:p>
          <a:p>
            <a:pPr algn="just"/>
            <a:r>
              <a:rPr lang="it-IT" sz="2700" dirty="0">
                <a:solidFill>
                  <a:srgbClr val="FFFF00"/>
                </a:solidFill>
                <a:effectLst/>
              </a:rPr>
              <a:t>Preventivo dei costi per singole operazioni</a:t>
            </a:r>
          </a:p>
          <a:p>
            <a:pPr algn="just"/>
            <a:r>
              <a:rPr lang="it-IT" sz="2700" dirty="0">
                <a:solidFill>
                  <a:srgbClr val="FFFF00"/>
                </a:solidFill>
                <a:effectLst/>
              </a:rPr>
              <a:t>Altre clausole necessarie in funzione del tipo di prestazione richiesta</a:t>
            </a:r>
          </a:p>
        </p:txBody>
      </p:sp>
      <p:sp>
        <p:nvSpPr>
          <p:cNvPr id="9" name="CasellaDiTesto 8">
            <a:extLst>
              <a:ext uri="{FF2B5EF4-FFF2-40B4-BE49-F238E27FC236}">
                <a16:creationId xmlns:a16="http://schemas.microsoft.com/office/drawing/2014/main" id="{26CF9D1D-7271-3373-A5C8-CA2E3B11E7D5}"/>
              </a:ext>
            </a:extLst>
          </p:cNvPr>
          <p:cNvSpPr txBox="1"/>
          <p:nvPr/>
        </p:nvSpPr>
        <p:spPr>
          <a:xfrm>
            <a:off x="3389114" y="1953815"/>
            <a:ext cx="7878441" cy="369332"/>
          </a:xfrm>
          <a:prstGeom prst="rect">
            <a:avLst/>
          </a:prstGeom>
          <a:noFill/>
        </p:spPr>
        <p:txBody>
          <a:bodyPr wrap="square">
            <a:spAutoFit/>
          </a:bodyPr>
          <a:lstStyle/>
          <a:p>
            <a:pPr algn="ctr"/>
            <a:r>
              <a:rPr lang="it-IT" sz="1800" dirty="0">
                <a:solidFill>
                  <a:srgbClr val="FF0000"/>
                </a:solidFill>
                <a:effectLst/>
              </a:rPr>
              <a:t> 2° Elenco minimo dei titoli del contratto:</a:t>
            </a:r>
          </a:p>
        </p:txBody>
      </p:sp>
    </p:spTree>
    <p:extLst>
      <p:ext uri="{BB962C8B-B14F-4D97-AF65-F5344CB8AC3E}">
        <p14:creationId xmlns:p14="http://schemas.microsoft.com/office/powerpoint/2010/main" val="1719055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01FE52-F118-3396-E875-00E50F957854}"/>
              </a:ext>
            </a:extLst>
          </p:cNvPr>
          <p:cNvSpPr>
            <a:spLocks noGrp="1"/>
          </p:cNvSpPr>
          <p:nvPr>
            <p:ph type="title"/>
          </p:nvPr>
        </p:nvSpPr>
        <p:spPr>
          <a:xfrm>
            <a:off x="4800599" y="609600"/>
            <a:ext cx="6466957" cy="1080407"/>
          </a:xfrm>
        </p:spPr>
        <p:txBody>
          <a:bodyPr>
            <a:normAutofit fontScale="90000"/>
          </a:bodyPr>
          <a:lstStyle/>
          <a:p>
            <a:r>
              <a:rPr lang="it-IT" dirty="0"/>
              <a:t>Il Contratto, mai più uno sconosciuto</a:t>
            </a:r>
          </a:p>
        </p:txBody>
      </p:sp>
      <p:sp>
        <p:nvSpPr>
          <p:cNvPr id="8" name="Segnaposto contenuto 2">
            <a:extLst>
              <a:ext uri="{FF2B5EF4-FFF2-40B4-BE49-F238E27FC236}">
                <a16:creationId xmlns:a16="http://schemas.microsoft.com/office/drawing/2014/main" id="{4976B6C0-3847-0C75-7870-DD17942A52D3}"/>
              </a:ext>
            </a:extLst>
          </p:cNvPr>
          <p:cNvSpPr txBox="1">
            <a:spLocks/>
          </p:cNvSpPr>
          <p:nvPr/>
        </p:nvSpPr>
        <p:spPr>
          <a:xfrm>
            <a:off x="924444" y="2450093"/>
            <a:ext cx="7443949" cy="4081336"/>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just"/>
            <a:endParaRPr lang="it-IT" sz="2800" b="1" dirty="0">
              <a:solidFill>
                <a:srgbClr val="FFFF00"/>
              </a:solidFill>
            </a:endParaRPr>
          </a:p>
        </p:txBody>
      </p:sp>
      <p:sp>
        <p:nvSpPr>
          <p:cNvPr id="4" name="Segnaposto contenuto 2">
            <a:extLst>
              <a:ext uri="{FF2B5EF4-FFF2-40B4-BE49-F238E27FC236}">
                <a16:creationId xmlns:a16="http://schemas.microsoft.com/office/drawing/2014/main" id="{72CA8426-1B24-84C1-D2B7-A2B988C0CDC8}"/>
              </a:ext>
            </a:extLst>
          </p:cNvPr>
          <p:cNvSpPr txBox="1">
            <a:spLocks/>
          </p:cNvSpPr>
          <p:nvPr/>
        </p:nvSpPr>
        <p:spPr>
          <a:xfrm>
            <a:off x="811925" y="2450093"/>
            <a:ext cx="10812657" cy="4081336"/>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just"/>
            <a:endParaRPr lang="it-IT" sz="2800" dirty="0">
              <a:solidFill>
                <a:srgbClr val="FFFF00"/>
              </a:solidFill>
              <a:effectLst/>
            </a:endParaRPr>
          </a:p>
        </p:txBody>
      </p:sp>
      <p:sp>
        <p:nvSpPr>
          <p:cNvPr id="5" name="Segnaposto contenuto 2">
            <a:extLst>
              <a:ext uri="{FF2B5EF4-FFF2-40B4-BE49-F238E27FC236}">
                <a16:creationId xmlns:a16="http://schemas.microsoft.com/office/drawing/2014/main" id="{9B70B84E-5E07-9A4A-C017-6C74F5DFB36A}"/>
              </a:ext>
            </a:extLst>
          </p:cNvPr>
          <p:cNvSpPr txBox="1">
            <a:spLocks/>
          </p:cNvSpPr>
          <p:nvPr/>
        </p:nvSpPr>
        <p:spPr>
          <a:xfrm>
            <a:off x="1038226" y="2540932"/>
            <a:ext cx="10925174" cy="3707468"/>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just"/>
            <a:r>
              <a:rPr lang="it-IT" sz="2700" dirty="0">
                <a:solidFill>
                  <a:srgbClr val="FFFF00"/>
                </a:solidFill>
                <a:effectLst/>
              </a:rPr>
              <a:t>Gli approfondimenti, le fonti e alcuni testi più precisi in materia saranno disponibili sul sito dell’Ordine tra gli allegati della esposizione odierna.</a:t>
            </a:r>
          </a:p>
          <a:p>
            <a:pPr algn="just"/>
            <a:r>
              <a:rPr lang="it-IT" sz="2700" dirty="0">
                <a:solidFill>
                  <a:srgbClr val="FFFF00"/>
                </a:solidFill>
                <a:effectLst/>
              </a:rPr>
              <a:t>Con la Consulta A.L. stiamo giungendo alla proposta di un contratto tipo, da parte mia sarà inserito tra gli allegati una bozza di contratto per prestazioni </a:t>
            </a:r>
            <a:r>
              <a:rPr lang="it-IT" sz="2700" b="1" i="1" dirty="0">
                <a:solidFill>
                  <a:srgbClr val="FF0000"/>
                </a:solidFill>
                <a:effectLst/>
              </a:rPr>
              <a:t>effettivamente</a:t>
            </a:r>
            <a:r>
              <a:rPr lang="it-IT" sz="2700" dirty="0">
                <a:solidFill>
                  <a:srgbClr val="FFFF00"/>
                </a:solidFill>
                <a:effectLst/>
              </a:rPr>
              <a:t> minime, ma l’invito rimane lo stesso: per </a:t>
            </a:r>
            <a:r>
              <a:rPr lang="it-IT" sz="2700" b="1" i="1" dirty="0">
                <a:solidFill>
                  <a:srgbClr val="FF0000"/>
                </a:solidFill>
                <a:effectLst/>
              </a:rPr>
              <a:t>ogni</a:t>
            </a:r>
            <a:r>
              <a:rPr lang="it-IT" sz="2700" dirty="0">
                <a:solidFill>
                  <a:srgbClr val="FFFF00"/>
                </a:solidFill>
                <a:effectLst/>
              </a:rPr>
              <a:t> incarico, un contratto e una </a:t>
            </a:r>
            <a:r>
              <a:rPr lang="it-IT" sz="2700" dirty="0">
                <a:solidFill>
                  <a:srgbClr val="FFFF00"/>
                </a:solidFill>
                <a:effectLst/>
                <a:hlinkClick r:id="rId2" action="ppaction://hlinkfile"/>
              </a:rPr>
              <a:t>informativa privacy </a:t>
            </a:r>
            <a:r>
              <a:rPr lang="it-IT" sz="2700" dirty="0">
                <a:solidFill>
                  <a:srgbClr val="FFFF00"/>
                </a:solidFill>
                <a:effectLst/>
              </a:rPr>
              <a:t>sottoscritte !!!</a:t>
            </a:r>
          </a:p>
        </p:txBody>
      </p:sp>
      <p:pic>
        <p:nvPicPr>
          <p:cNvPr id="1026" name="Picture 2" descr="Contratto di Lavoro - Tipologie e Differenze dei Vari Contratti">
            <a:extLst>
              <a:ext uri="{FF2B5EF4-FFF2-40B4-BE49-F238E27FC236}">
                <a16:creationId xmlns:a16="http://schemas.microsoft.com/office/drawing/2014/main" id="{4122CAA3-8465-C3AC-6117-87F43EED72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642" y="388279"/>
            <a:ext cx="4145239" cy="2205037"/>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827E172D-279C-6CC7-95DC-DF5BB8F02C39}"/>
              </a:ext>
            </a:extLst>
          </p:cNvPr>
          <p:cNvSpPr txBox="1"/>
          <p:nvPr/>
        </p:nvSpPr>
        <p:spPr>
          <a:xfrm>
            <a:off x="5620598" y="1780846"/>
            <a:ext cx="5190277" cy="584775"/>
          </a:xfrm>
          <a:prstGeom prst="rect">
            <a:avLst/>
          </a:prstGeom>
          <a:noFill/>
        </p:spPr>
        <p:txBody>
          <a:bodyPr wrap="square">
            <a:spAutoFit/>
          </a:bodyPr>
          <a:lstStyle/>
          <a:p>
            <a:pPr algn="ctr"/>
            <a:r>
              <a:rPr lang="it-IT" sz="3200" dirty="0">
                <a:solidFill>
                  <a:srgbClr val="FF0000"/>
                </a:solidFill>
              </a:rPr>
              <a:t>PER CONCLUDERE :</a:t>
            </a:r>
            <a:endParaRPr lang="it-IT" sz="3200" dirty="0">
              <a:solidFill>
                <a:srgbClr val="FFFF00"/>
              </a:solidFill>
            </a:endParaRPr>
          </a:p>
        </p:txBody>
      </p:sp>
    </p:spTree>
    <p:extLst>
      <p:ext uri="{BB962C8B-B14F-4D97-AF65-F5344CB8AC3E}">
        <p14:creationId xmlns:p14="http://schemas.microsoft.com/office/powerpoint/2010/main" val="2152730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01FE52-F118-3396-E875-00E50F957854}"/>
              </a:ext>
            </a:extLst>
          </p:cNvPr>
          <p:cNvSpPr>
            <a:spLocks noGrp="1"/>
          </p:cNvSpPr>
          <p:nvPr>
            <p:ph type="title"/>
          </p:nvPr>
        </p:nvSpPr>
        <p:spPr>
          <a:xfrm>
            <a:off x="4646418" y="423285"/>
            <a:ext cx="6466957" cy="1080407"/>
          </a:xfrm>
        </p:spPr>
        <p:txBody>
          <a:bodyPr>
            <a:normAutofit fontScale="90000"/>
          </a:bodyPr>
          <a:lstStyle/>
          <a:p>
            <a:r>
              <a:rPr lang="it-IT" dirty="0"/>
              <a:t>Il Contratto, mai più uno sconosciuto</a:t>
            </a:r>
          </a:p>
        </p:txBody>
      </p:sp>
      <p:sp>
        <p:nvSpPr>
          <p:cNvPr id="8" name="Segnaposto contenuto 2">
            <a:extLst>
              <a:ext uri="{FF2B5EF4-FFF2-40B4-BE49-F238E27FC236}">
                <a16:creationId xmlns:a16="http://schemas.microsoft.com/office/drawing/2014/main" id="{4976B6C0-3847-0C75-7870-DD17942A52D3}"/>
              </a:ext>
            </a:extLst>
          </p:cNvPr>
          <p:cNvSpPr txBox="1">
            <a:spLocks/>
          </p:cNvSpPr>
          <p:nvPr/>
        </p:nvSpPr>
        <p:spPr>
          <a:xfrm>
            <a:off x="924444" y="2450093"/>
            <a:ext cx="7443949" cy="4081336"/>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just"/>
            <a:endParaRPr lang="it-IT" sz="2800" b="1" dirty="0">
              <a:solidFill>
                <a:srgbClr val="FFFF00"/>
              </a:solidFill>
            </a:endParaRPr>
          </a:p>
        </p:txBody>
      </p:sp>
      <p:sp>
        <p:nvSpPr>
          <p:cNvPr id="4" name="Segnaposto contenuto 2">
            <a:extLst>
              <a:ext uri="{FF2B5EF4-FFF2-40B4-BE49-F238E27FC236}">
                <a16:creationId xmlns:a16="http://schemas.microsoft.com/office/drawing/2014/main" id="{72CA8426-1B24-84C1-D2B7-A2B988C0CDC8}"/>
              </a:ext>
            </a:extLst>
          </p:cNvPr>
          <p:cNvSpPr txBox="1">
            <a:spLocks/>
          </p:cNvSpPr>
          <p:nvPr/>
        </p:nvSpPr>
        <p:spPr>
          <a:xfrm>
            <a:off x="811925" y="2450093"/>
            <a:ext cx="10812657" cy="4081336"/>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just"/>
            <a:endParaRPr lang="it-IT" sz="2800" dirty="0">
              <a:solidFill>
                <a:srgbClr val="FFFF00"/>
              </a:solidFill>
              <a:effectLst/>
            </a:endParaRPr>
          </a:p>
        </p:txBody>
      </p:sp>
      <p:sp>
        <p:nvSpPr>
          <p:cNvPr id="5" name="Segnaposto contenuto 2">
            <a:extLst>
              <a:ext uri="{FF2B5EF4-FFF2-40B4-BE49-F238E27FC236}">
                <a16:creationId xmlns:a16="http://schemas.microsoft.com/office/drawing/2014/main" id="{9B70B84E-5E07-9A4A-C017-6C74F5DFB36A}"/>
              </a:ext>
            </a:extLst>
          </p:cNvPr>
          <p:cNvSpPr txBox="1">
            <a:spLocks/>
          </p:cNvSpPr>
          <p:nvPr/>
        </p:nvSpPr>
        <p:spPr>
          <a:xfrm>
            <a:off x="1038226" y="2540932"/>
            <a:ext cx="10925174" cy="3707468"/>
          </a:xfrm>
          <a:prstGeom prst="rect">
            <a:avLst/>
          </a:prstGeom>
          <a:effectLst>
            <a:outerShdw blurRad="25400" dir="17880000">
              <a:srgbClr val="000000">
                <a:alpha val="46000"/>
              </a:srgbClr>
            </a:outerShdw>
          </a:effectLst>
        </p:spPr>
        <p:txBody>
          <a:bodyPr vert="horz" lIns="91440" tIns="45720" rIns="91440" bIns="45720" rtlCol="0" anchor="t">
            <a:normAutofit fontScale="62500" lnSpcReduction="20000"/>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just"/>
            <a:r>
              <a:rPr lang="it-IT" sz="2700" dirty="0">
                <a:solidFill>
                  <a:srgbClr val="FFFF00"/>
                </a:solidFill>
                <a:effectLst/>
              </a:rPr>
              <a:t>Un contratto così esplicitamente COPIA/INCOLLATO che conteneva la dicitura in filigrana «</a:t>
            </a:r>
            <a:r>
              <a:rPr lang="it-IT" sz="2700" dirty="0" err="1">
                <a:solidFill>
                  <a:srgbClr val="FFFF00"/>
                </a:solidFill>
                <a:effectLst/>
              </a:rPr>
              <a:t>fac</a:t>
            </a:r>
            <a:r>
              <a:rPr lang="it-IT" sz="2700" dirty="0">
                <a:solidFill>
                  <a:srgbClr val="FFFF00"/>
                </a:solidFill>
                <a:effectLst/>
              </a:rPr>
              <a:t> simile» !</a:t>
            </a:r>
          </a:p>
          <a:p>
            <a:pPr algn="just"/>
            <a:r>
              <a:rPr lang="it-IT" sz="2700" dirty="0">
                <a:solidFill>
                  <a:srgbClr val="FFFF00"/>
                </a:solidFill>
                <a:effectLst/>
              </a:rPr>
              <a:t>Un contratto così esplicitamente COPIA/INCOLLATO che conteneva le note esplicative in rosso per la compilazione</a:t>
            </a:r>
          </a:p>
          <a:p>
            <a:pPr algn="just"/>
            <a:r>
              <a:rPr lang="it-IT" sz="2700" dirty="0">
                <a:solidFill>
                  <a:srgbClr val="FFFF00"/>
                </a:solidFill>
                <a:effectLst/>
              </a:rPr>
              <a:t>Il tuo contratto?  «Ho lasciato la copia firmata  dal cliente a lui»…</a:t>
            </a:r>
          </a:p>
          <a:p>
            <a:pPr algn="just"/>
            <a:r>
              <a:rPr lang="it-IT" sz="2700" dirty="0">
                <a:solidFill>
                  <a:srgbClr val="FFFF00"/>
                </a:solidFill>
                <a:effectLst/>
              </a:rPr>
              <a:t>Un contratto che NON conteneva informazioni sui tempi e i costi</a:t>
            </a:r>
          </a:p>
          <a:p>
            <a:pPr algn="just"/>
            <a:r>
              <a:rPr lang="it-IT" sz="2700" dirty="0">
                <a:solidFill>
                  <a:srgbClr val="FFFF00"/>
                </a:solidFill>
                <a:effectLst/>
              </a:rPr>
              <a:t>Una indicazione di incarico che restava tanto sul vago da non capirsi l’oggetto</a:t>
            </a:r>
          </a:p>
          <a:p>
            <a:pPr algn="just"/>
            <a:r>
              <a:rPr lang="it-IT" sz="2700" dirty="0">
                <a:solidFill>
                  <a:srgbClr val="FFFF00"/>
                </a:solidFill>
                <a:effectLst/>
              </a:rPr>
              <a:t>Una gran parte di richieste di liquidazione che NON sono accompagnate da contratto ! </a:t>
            </a:r>
          </a:p>
          <a:p>
            <a:r>
              <a:rPr lang="it-IT" sz="3100" b="1" dirty="0">
                <a:solidFill>
                  <a:srgbClr val="FF0000"/>
                </a:solidFill>
                <a:effectLst/>
              </a:rPr>
              <a:t>Infatti, senza un contratto non si può sperare di essere pagati,</a:t>
            </a:r>
          </a:p>
          <a:p>
            <a:r>
              <a:rPr lang="it-IT" sz="3100" b="1" dirty="0">
                <a:solidFill>
                  <a:srgbClr val="FF0000"/>
                </a:solidFill>
                <a:effectLst/>
              </a:rPr>
              <a:t> ma sanzionati sì </a:t>
            </a:r>
            <a:r>
              <a:rPr lang="it-IT" sz="3100" dirty="0">
                <a:solidFill>
                  <a:srgbClr val="FF0000"/>
                </a:solidFill>
                <a:effectLst/>
              </a:rPr>
              <a:t>– </a:t>
            </a:r>
          </a:p>
          <a:p>
            <a:r>
              <a:rPr lang="it-IT" sz="3100" b="1" dirty="0">
                <a:solidFill>
                  <a:srgbClr val="FF0000"/>
                </a:solidFill>
                <a:effectLst/>
              </a:rPr>
              <a:t>Ultimo consiglio: se il contratto è «rilevante», fatelo valutare da un avvocato… meglio farlo prima di finire in causa, dopo è troppo tardi !! Investire per non  rischiare…</a:t>
            </a:r>
          </a:p>
        </p:txBody>
      </p:sp>
      <p:sp>
        <p:nvSpPr>
          <p:cNvPr id="7" name="CasellaDiTesto 6">
            <a:extLst>
              <a:ext uri="{FF2B5EF4-FFF2-40B4-BE49-F238E27FC236}">
                <a16:creationId xmlns:a16="http://schemas.microsoft.com/office/drawing/2014/main" id="{827E172D-279C-6CC7-95DC-DF5BB8F02C39}"/>
              </a:ext>
            </a:extLst>
          </p:cNvPr>
          <p:cNvSpPr txBox="1"/>
          <p:nvPr/>
        </p:nvSpPr>
        <p:spPr>
          <a:xfrm>
            <a:off x="4307600" y="1418295"/>
            <a:ext cx="6503275" cy="1077218"/>
          </a:xfrm>
          <a:prstGeom prst="rect">
            <a:avLst/>
          </a:prstGeom>
          <a:noFill/>
        </p:spPr>
        <p:txBody>
          <a:bodyPr wrap="square">
            <a:spAutoFit/>
          </a:bodyPr>
          <a:lstStyle/>
          <a:p>
            <a:pPr algn="ctr"/>
            <a:r>
              <a:rPr lang="it-IT" sz="3200" dirty="0">
                <a:solidFill>
                  <a:srgbClr val="FF0000"/>
                </a:solidFill>
              </a:rPr>
              <a:t>E per finire,  una piccola GALLERIA DEGLI    E-O-RRORI:</a:t>
            </a:r>
            <a:endParaRPr lang="it-IT" sz="3200" dirty="0">
              <a:solidFill>
                <a:srgbClr val="FFFF00"/>
              </a:solidFill>
            </a:endParaRPr>
          </a:p>
        </p:txBody>
      </p:sp>
      <p:pic>
        <p:nvPicPr>
          <p:cNvPr id="2050" name="Picture 2" descr="Figure galleria degli orrori ripieno con confetti di zucchero 110g | Gunz">
            <a:extLst>
              <a:ext uri="{FF2B5EF4-FFF2-40B4-BE49-F238E27FC236}">
                <a16:creationId xmlns:a16="http://schemas.microsoft.com/office/drawing/2014/main" id="{3E858023-9F80-7FF3-AB6A-53F6F5D646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25" y="174871"/>
            <a:ext cx="2333625" cy="23336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a figura dell'Avvocato Stabilito: uso del titolo, prestazione  professionale ed Avvocato affiancante. - ITES">
            <a:extLst>
              <a:ext uri="{FF2B5EF4-FFF2-40B4-BE49-F238E27FC236}">
                <a16:creationId xmlns:a16="http://schemas.microsoft.com/office/drawing/2014/main" id="{63F257EA-6E38-AAB6-EDF6-291675B81E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6950" y="329658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525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5B3FAB-539F-33F4-23B6-4D984BC85D3F}"/>
              </a:ext>
            </a:extLst>
          </p:cNvPr>
          <p:cNvSpPr>
            <a:spLocks noGrp="1"/>
          </p:cNvSpPr>
          <p:nvPr>
            <p:ph type="title"/>
          </p:nvPr>
        </p:nvSpPr>
        <p:spPr>
          <a:xfrm>
            <a:off x="2826571" y="272337"/>
            <a:ext cx="5328385" cy="650033"/>
          </a:xfrm>
        </p:spPr>
        <p:txBody>
          <a:bodyPr>
            <a:normAutofit fontScale="90000"/>
          </a:bodyPr>
          <a:lstStyle/>
          <a:p>
            <a:r>
              <a:rPr lang="it-IT" dirty="0"/>
              <a:t>La deontologia</a:t>
            </a:r>
          </a:p>
        </p:txBody>
      </p:sp>
      <p:sp>
        <p:nvSpPr>
          <p:cNvPr id="3" name="Segnaposto contenuto 2">
            <a:extLst>
              <a:ext uri="{FF2B5EF4-FFF2-40B4-BE49-F238E27FC236}">
                <a16:creationId xmlns:a16="http://schemas.microsoft.com/office/drawing/2014/main" id="{823BE639-D384-BA43-8CA2-EBBEF57CD5C0}"/>
              </a:ext>
            </a:extLst>
          </p:cNvPr>
          <p:cNvSpPr>
            <a:spLocks noGrp="1"/>
          </p:cNvSpPr>
          <p:nvPr>
            <p:ph idx="1"/>
          </p:nvPr>
        </p:nvSpPr>
        <p:spPr>
          <a:xfrm>
            <a:off x="2911151" y="1035698"/>
            <a:ext cx="8356406" cy="4755501"/>
          </a:xfrm>
        </p:spPr>
        <p:txBody>
          <a:bodyPr>
            <a:normAutofit fontScale="85000" lnSpcReduction="10000"/>
          </a:bodyPr>
          <a:lstStyle/>
          <a:p>
            <a:r>
              <a:rPr lang="it-IT" dirty="0"/>
              <a:t>Il termine deontologia deriva dal greco, "to </a:t>
            </a:r>
            <a:r>
              <a:rPr lang="it-IT" dirty="0" err="1"/>
              <a:t>deon</a:t>
            </a:r>
            <a:r>
              <a:rPr lang="it-IT" dirty="0"/>
              <a:t>'', </a:t>
            </a:r>
            <a:r>
              <a:rPr lang="it-IT" dirty="0" err="1"/>
              <a:t>sost</a:t>
            </a:r>
            <a:r>
              <a:rPr lang="it-IT" dirty="0"/>
              <a:t>. del verbo "</a:t>
            </a:r>
            <a:r>
              <a:rPr lang="it-IT" dirty="0" err="1"/>
              <a:t>deomai</a:t>
            </a:r>
            <a:r>
              <a:rPr lang="it-IT" dirty="0"/>
              <a:t>", e indica ciò che deve essere fatto e che si deve fare e "logos", cioè discorso, parola, scienza. Devo subito evidenziare che il dovere in questione possiede una particolare connotazione, in quanto non  deriva da una norma di legge o da un'imposizione esterna, bensì è un dovere che sorge dall'interno, un imperativo interiore. </a:t>
            </a:r>
            <a:r>
              <a:rPr lang="it-IT" dirty="0">
                <a:solidFill>
                  <a:srgbClr val="FF0000"/>
                </a:solidFill>
              </a:rPr>
              <a:t>La deontologia</a:t>
            </a:r>
            <a:r>
              <a:rPr lang="it-IT" dirty="0"/>
              <a:t>, quindi, indica i comportamenti che s'impongono al soggetto in quanto tale, doveri interiori cui, proprio in quanto tali, il soggetto si conforma spontaneamente. </a:t>
            </a:r>
          </a:p>
          <a:p>
            <a:r>
              <a:rPr lang="it-IT" dirty="0"/>
              <a:t>In tal senso la deontologia si differenzia dall'etica (dal greco "ethos", nel senso di uso, costume), in quanto i doveri che trovano la loro fonte nell'etica sono comunque esterni al soggetto. La loro cogenza discende dal loro carattere consuetudinario e, per così dire, interno alla comunità di riferimento.</a:t>
            </a:r>
          </a:p>
          <a:p>
            <a:r>
              <a:rPr lang="it-IT" i="1" dirty="0">
                <a:solidFill>
                  <a:srgbClr val="00B0F0"/>
                </a:solidFill>
                <a:hlinkClick r:id="rId2" action="ppaction://hlinkfile"/>
              </a:rPr>
              <a:t>Codice Deontologico</a:t>
            </a:r>
            <a:endParaRPr lang="it-IT" i="1" dirty="0">
              <a:solidFill>
                <a:srgbClr val="00B0F0"/>
              </a:solidFill>
            </a:endParaRPr>
          </a:p>
          <a:p>
            <a:endParaRPr lang="it-IT" dirty="0"/>
          </a:p>
        </p:txBody>
      </p:sp>
      <p:pic>
        <p:nvPicPr>
          <p:cNvPr id="6" name="Immagine 5" descr="M45, Comunicazione e Servizi per la salute">
            <a:extLst>
              <a:ext uri="{FF2B5EF4-FFF2-40B4-BE49-F238E27FC236}">
                <a16:creationId xmlns:a16="http://schemas.microsoft.com/office/drawing/2014/main" id="{D91A309B-4871-E9BA-83CF-EA93CBC336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5590" y="272337"/>
            <a:ext cx="2162175" cy="2114550"/>
          </a:xfrm>
          <a:prstGeom prst="rect">
            <a:avLst/>
          </a:prstGeom>
          <a:noFill/>
          <a:ln>
            <a:noFill/>
          </a:ln>
        </p:spPr>
      </p:pic>
    </p:spTree>
    <p:extLst>
      <p:ext uri="{BB962C8B-B14F-4D97-AF65-F5344CB8AC3E}">
        <p14:creationId xmlns:p14="http://schemas.microsoft.com/office/powerpoint/2010/main" val="2126707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790722-F7F5-5534-0F08-0C87CEDFA2D7}"/>
              </a:ext>
            </a:extLst>
          </p:cNvPr>
          <p:cNvSpPr>
            <a:spLocks noGrp="1"/>
          </p:cNvSpPr>
          <p:nvPr>
            <p:ph type="title"/>
          </p:nvPr>
        </p:nvSpPr>
        <p:spPr>
          <a:xfrm>
            <a:off x="2563585" y="609600"/>
            <a:ext cx="8703971" cy="1257300"/>
          </a:xfrm>
        </p:spPr>
        <p:txBody>
          <a:bodyPr/>
          <a:lstStyle/>
          <a:p>
            <a:r>
              <a:rPr lang="it-IT" dirty="0"/>
              <a:t>Professione</a:t>
            </a:r>
          </a:p>
        </p:txBody>
      </p:sp>
      <p:sp>
        <p:nvSpPr>
          <p:cNvPr id="3" name="Segnaposto contenuto 2">
            <a:extLst>
              <a:ext uri="{FF2B5EF4-FFF2-40B4-BE49-F238E27FC236}">
                <a16:creationId xmlns:a16="http://schemas.microsoft.com/office/drawing/2014/main" id="{EEFF0082-B3DC-C573-86A1-318532B94912}"/>
              </a:ext>
            </a:extLst>
          </p:cNvPr>
          <p:cNvSpPr>
            <a:spLocks noGrp="1"/>
          </p:cNvSpPr>
          <p:nvPr>
            <p:ph idx="1"/>
          </p:nvPr>
        </p:nvSpPr>
        <p:spPr>
          <a:xfrm>
            <a:off x="913794" y="2509157"/>
            <a:ext cx="10353762" cy="3222171"/>
          </a:xfrm>
        </p:spPr>
        <p:txBody>
          <a:bodyPr>
            <a:normAutofit lnSpcReduction="10000"/>
          </a:bodyPr>
          <a:lstStyle/>
          <a:p>
            <a:r>
              <a:rPr lang="it-IT" dirty="0"/>
              <a:t>Sebbene oggi se ne faccia un uso disinvolto, la parola echeggia e ricorda un altro vocabolo affine, ma che di solito viene ritenuto molto lontano, quello di ''professore". L'accostamento in realtà è più che legittimo, perché entrambi i vocaboli discendono  dalla  medesima radice latina  e condividono  il medesimo significato: quello di "</a:t>
            </a:r>
            <a:r>
              <a:rPr lang="it-IT" dirty="0">
                <a:solidFill>
                  <a:srgbClr val="FF0000"/>
                </a:solidFill>
              </a:rPr>
              <a:t>parlare davanti, parlare chiaramente</a:t>
            </a:r>
            <a:r>
              <a:rPr lang="it-IT" dirty="0"/>
              <a:t>.”  </a:t>
            </a:r>
          </a:p>
          <a:p>
            <a:r>
              <a:rPr lang="it-IT" dirty="0"/>
              <a:t>Quindi l’Architetto professionista, parla chiaramente e spiega, perché agisce secondo un rapporto di fiducia che deriva esattamente da questo obbligo deontologico di far sapere per permettere al committente di decidere. </a:t>
            </a:r>
          </a:p>
        </p:txBody>
      </p:sp>
      <p:pic>
        <p:nvPicPr>
          <p:cNvPr id="4" name="Immagine 3" descr="professione - lentepubblica.it">
            <a:extLst>
              <a:ext uri="{FF2B5EF4-FFF2-40B4-BE49-F238E27FC236}">
                <a16:creationId xmlns:a16="http://schemas.microsoft.com/office/drawing/2014/main" id="{BFAC181B-7301-C62D-4EED-6BBFFD2EE3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4444" y="266701"/>
            <a:ext cx="2857500" cy="1600200"/>
          </a:xfrm>
          <a:prstGeom prst="rect">
            <a:avLst/>
          </a:prstGeom>
          <a:noFill/>
          <a:ln>
            <a:noFill/>
          </a:ln>
        </p:spPr>
      </p:pic>
    </p:spTree>
    <p:extLst>
      <p:ext uri="{BB962C8B-B14F-4D97-AF65-F5344CB8AC3E}">
        <p14:creationId xmlns:p14="http://schemas.microsoft.com/office/powerpoint/2010/main" val="3741854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3B1FCC-F64C-DDB1-D483-0CC3EA240D96}"/>
              </a:ext>
            </a:extLst>
          </p:cNvPr>
          <p:cNvSpPr>
            <a:spLocks noGrp="1"/>
          </p:cNvSpPr>
          <p:nvPr>
            <p:ph type="title"/>
          </p:nvPr>
        </p:nvSpPr>
        <p:spPr>
          <a:xfrm>
            <a:off x="3763735" y="530678"/>
            <a:ext cx="4883086" cy="1257300"/>
          </a:xfrm>
        </p:spPr>
        <p:txBody>
          <a:bodyPr/>
          <a:lstStyle/>
          <a:p>
            <a:r>
              <a:rPr lang="it-IT" dirty="0"/>
              <a:t>Il Contratto</a:t>
            </a:r>
          </a:p>
        </p:txBody>
      </p:sp>
      <p:sp>
        <p:nvSpPr>
          <p:cNvPr id="3" name="Segnaposto contenuto 2">
            <a:extLst>
              <a:ext uri="{FF2B5EF4-FFF2-40B4-BE49-F238E27FC236}">
                <a16:creationId xmlns:a16="http://schemas.microsoft.com/office/drawing/2014/main" id="{5F2A1340-8D5D-249B-0076-5CF08046237C}"/>
              </a:ext>
            </a:extLst>
          </p:cNvPr>
          <p:cNvSpPr>
            <a:spLocks noGrp="1"/>
          </p:cNvSpPr>
          <p:nvPr>
            <p:ph idx="1"/>
          </p:nvPr>
        </p:nvSpPr>
        <p:spPr>
          <a:xfrm>
            <a:off x="913795" y="2288721"/>
            <a:ext cx="10353762" cy="3714749"/>
          </a:xfrm>
        </p:spPr>
        <p:txBody>
          <a:bodyPr>
            <a:normAutofit fontScale="92500"/>
          </a:bodyPr>
          <a:lstStyle/>
          <a:p>
            <a:r>
              <a:rPr lang="it-IT" dirty="0"/>
              <a:t>La deontologia, pertanto, ci impone di eseguire i nostri incarichi </a:t>
            </a:r>
            <a:r>
              <a:rPr lang="it-IT" dirty="0">
                <a:solidFill>
                  <a:srgbClr val="FF0000"/>
                </a:solidFill>
              </a:rPr>
              <a:t>Bene</a:t>
            </a:r>
            <a:r>
              <a:rPr lang="it-IT" dirty="0"/>
              <a:t> e </a:t>
            </a:r>
            <a:r>
              <a:rPr lang="it-IT" dirty="0">
                <a:solidFill>
                  <a:srgbClr val="FF0000"/>
                </a:solidFill>
              </a:rPr>
              <a:t>Fedelmente</a:t>
            </a:r>
            <a:r>
              <a:rPr lang="it-IT" dirty="0"/>
              <a:t>!</a:t>
            </a:r>
          </a:p>
          <a:p>
            <a:r>
              <a:rPr lang="it-IT" dirty="0"/>
              <a:t>Se deontologicamente ci si impone di bene e fedelmente svolgere la nostra attività, ne deriva che quello tra cliente e professionista è un rapporto fiduciario, pertanto quello che nel diritto dei contratti viene chiamato “rapporto </a:t>
            </a:r>
            <a:r>
              <a:rPr lang="it-IT" dirty="0" err="1"/>
              <a:t>intuitus</a:t>
            </a:r>
            <a:r>
              <a:rPr lang="it-IT" dirty="0"/>
              <a:t> personae” .  Un rapporto basato sulla reciproca fiducia.</a:t>
            </a:r>
          </a:p>
          <a:p>
            <a:r>
              <a:rPr lang="it-IT" dirty="0"/>
              <a:t>Nella lingua italiana la parola fiducia indica il “convincimento che qualcosa o qualcuno corrisponda alle proprie aspettative”. Siamo in presenza di un legame “motivato da una intuizione </a:t>
            </a:r>
            <a:r>
              <a:rPr lang="it-IT" dirty="0">
                <a:solidFill>
                  <a:srgbClr val="FF0000"/>
                </a:solidFill>
              </a:rPr>
              <a:t>o da uno sperimentato margine di garanzia</a:t>
            </a:r>
            <a:r>
              <a:rPr lang="it-IT" dirty="0"/>
              <a:t>” (</a:t>
            </a:r>
            <a:r>
              <a:rPr lang="it-IT" sz="1600" i="1" dirty="0"/>
              <a:t>fonte: vocabolario Nuovo Devoto-Oli</a:t>
            </a:r>
            <a:r>
              <a:rPr lang="it-IT" dirty="0"/>
              <a:t>)</a:t>
            </a:r>
          </a:p>
          <a:p>
            <a:r>
              <a:rPr lang="it-IT" i="1" dirty="0">
                <a:solidFill>
                  <a:srgbClr val="00B0F0"/>
                </a:solidFill>
                <a:hlinkClick r:id="rId2" action="ppaction://hlinkfile"/>
              </a:rPr>
              <a:t>Contratto e Obbligazione</a:t>
            </a:r>
            <a:r>
              <a:rPr lang="it-IT" i="1" dirty="0">
                <a:solidFill>
                  <a:srgbClr val="00B0F0"/>
                </a:solidFill>
              </a:rPr>
              <a:t>    ; </a:t>
            </a:r>
            <a:r>
              <a:rPr lang="it-IT" i="1" dirty="0">
                <a:solidFill>
                  <a:srgbClr val="00B0F0"/>
                </a:solidFill>
                <a:hlinkClick r:id="rId3" action="ppaction://hlinkfile"/>
              </a:rPr>
              <a:t>04_ Evoluzione </a:t>
            </a:r>
            <a:r>
              <a:rPr lang="it-IT" i="1" dirty="0" err="1">
                <a:solidFill>
                  <a:srgbClr val="00B0F0"/>
                </a:solidFill>
                <a:hlinkClick r:id="rId3" action="ppaction://hlinkfile"/>
              </a:rPr>
              <a:t>deontologia_compensi</a:t>
            </a:r>
            <a:r>
              <a:rPr lang="it-IT" i="1" dirty="0">
                <a:solidFill>
                  <a:srgbClr val="00B0F0"/>
                </a:solidFill>
                <a:hlinkClick r:id="rId3" action="ppaction://hlinkfile"/>
              </a:rPr>
              <a:t> 2018</a:t>
            </a:r>
            <a:endParaRPr lang="it-IT" i="1" dirty="0">
              <a:solidFill>
                <a:srgbClr val="00B0F0"/>
              </a:solidFill>
            </a:endParaRPr>
          </a:p>
        </p:txBody>
      </p:sp>
      <p:pic>
        <p:nvPicPr>
          <p:cNvPr id="4" name="Immagine 3" descr="Contratto a distanza: come concluderlo senza essere presente per la firma">
            <a:extLst>
              <a:ext uri="{FF2B5EF4-FFF2-40B4-BE49-F238E27FC236}">
                <a16:creationId xmlns:a16="http://schemas.microsoft.com/office/drawing/2014/main" id="{08FA5C57-F368-2F78-2361-7CD22058654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4443" y="87766"/>
            <a:ext cx="2143125" cy="2143125"/>
          </a:xfrm>
          <a:prstGeom prst="rect">
            <a:avLst/>
          </a:prstGeom>
          <a:noFill/>
          <a:ln>
            <a:noFill/>
          </a:ln>
        </p:spPr>
      </p:pic>
      <p:pic>
        <p:nvPicPr>
          <p:cNvPr id="5" name="Immagine 4" descr="Sconosciuto Con Volto Nascosto, Coperto E Mascherato Illustrazione di Stock  - Illustrazione di mascherare, ricerca: 163315936">
            <a:extLst>
              <a:ext uri="{FF2B5EF4-FFF2-40B4-BE49-F238E27FC236}">
                <a16:creationId xmlns:a16="http://schemas.microsoft.com/office/drawing/2014/main" id="{2D92235C-EAC9-1C80-A4A4-A8368C92CC6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33845" y="88446"/>
            <a:ext cx="2076450" cy="2200275"/>
          </a:xfrm>
          <a:prstGeom prst="rect">
            <a:avLst/>
          </a:prstGeom>
          <a:noFill/>
          <a:ln>
            <a:noFill/>
          </a:ln>
        </p:spPr>
      </p:pic>
    </p:spTree>
    <p:extLst>
      <p:ext uri="{BB962C8B-B14F-4D97-AF65-F5344CB8AC3E}">
        <p14:creationId xmlns:p14="http://schemas.microsoft.com/office/powerpoint/2010/main" val="19271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01FE52-F118-3396-E875-00E50F957854}"/>
              </a:ext>
            </a:extLst>
          </p:cNvPr>
          <p:cNvSpPr>
            <a:spLocks noGrp="1"/>
          </p:cNvSpPr>
          <p:nvPr>
            <p:ph type="title"/>
          </p:nvPr>
        </p:nvSpPr>
        <p:spPr>
          <a:xfrm>
            <a:off x="3273879" y="609600"/>
            <a:ext cx="7993678" cy="1080407"/>
          </a:xfrm>
        </p:spPr>
        <p:txBody>
          <a:bodyPr/>
          <a:lstStyle/>
          <a:p>
            <a:r>
              <a:rPr lang="it-IT" dirty="0"/>
              <a:t>Il Contratto, questo sconosciuto</a:t>
            </a:r>
          </a:p>
        </p:txBody>
      </p:sp>
      <p:sp>
        <p:nvSpPr>
          <p:cNvPr id="3" name="Segnaposto contenuto 2">
            <a:extLst>
              <a:ext uri="{FF2B5EF4-FFF2-40B4-BE49-F238E27FC236}">
                <a16:creationId xmlns:a16="http://schemas.microsoft.com/office/drawing/2014/main" id="{B3C0BCE8-D10C-13F5-D659-8AC3FB3D61EC}"/>
              </a:ext>
            </a:extLst>
          </p:cNvPr>
          <p:cNvSpPr>
            <a:spLocks noGrp="1"/>
          </p:cNvSpPr>
          <p:nvPr>
            <p:ph idx="1"/>
          </p:nvPr>
        </p:nvSpPr>
        <p:spPr>
          <a:xfrm>
            <a:off x="1066194" y="4617585"/>
            <a:ext cx="7781169" cy="1881186"/>
          </a:xfrm>
        </p:spPr>
        <p:txBody>
          <a:bodyPr>
            <a:normAutofit fontScale="92500" lnSpcReduction="10000"/>
          </a:bodyPr>
          <a:lstStyle/>
          <a:p>
            <a:r>
              <a:rPr lang="it-IT" dirty="0"/>
              <a:t>In conseguenza della abrogazione e in previsione ovvia dell’insorgere del contenzioso, è stato emanato il </a:t>
            </a:r>
            <a:r>
              <a:rPr lang="it-IT" dirty="0">
                <a:solidFill>
                  <a:srgbClr val="FF0000"/>
                </a:solidFill>
              </a:rPr>
              <a:t>D.M. 140 del 20 luglio 2012 </a:t>
            </a:r>
            <a:r>
              <a:rPr lang="it-IT" dirty="0"/>
              <a:t>che determina i parametri per la liquidazione da parte di un organo giurisdizionale dei compensi per le professioni regolarmente vigilate dal Ministero della Giustizia</a:t>
            </a:r>
          </a:p>
          <a:p>
            <a:endParaRPr lang="it-IT" dirty="0"/>
          </a:p>
        </p:txBody>
      </p:sp>
      <p:pic>
        <p:nvPicPr>
          <p:cNvPr id="4" name="Immagine 3" descr="Sconosciuto Con Volto Nascosto, Coperto E Mascherato Illustrazione di Stock  - Illustrazione di mascherare, ricerca: 163315936">
            <a:extLst>
              <a:ext uri="{FF2B5EF4-FFF2-40B4-BE49-F238E27FC236}">
                <a16:creationId xmlns:a16="http://schemas.microsoft.com/office/drawing/2014/main" id="{6F723204-58BD-E025-32F4-213E97D395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3795" y="138112"/>
            <a:ext cx="2076450" cy="2200275"/>
          </a:xfrm>
          <a:prstGeom prst="rect">
            <a:avLst/>
          </a:prstGeom>
          <a:noFill/>
          <a:ln>
            <a:noFill/>
          </a:ln>
        </p:spPr>
      </p:pic>
      <p:sp>
        <p:nvSpPr>
          <p:cNvPr id="6" name="CasellaDiTesto 5">
            <a:extLst>
              <a:ext uri="{FF2B5EF4-FFF2-40B4-BE49-F238E27FC236}">
                <a16:creationId xmlns:a16="http://schemas.microsoft.com/office/drawing/2014/main" id="{CE1579E3-A275-5BDD-A1A5-AA91D316082E}"/>
              </a:ext>
            </a:extLst>
          </p:cNvPr>
          <p:cNvSpPr txBox="1"/>
          <p:nvPr/>
        </p:nvSpPr>
        <p:spPr>
          <a:xfrm>
            <a:off x="3586163" y="1742497"/>
            <a:ext cx="6094638" cy="523220"/>
          </a:xfrm>
          <a:prstGeom prst="rect">
            <a:avLst/>
          </a:prstGeom>
          <a:noFill/>
        </p:spPr>
        <p:txBody>
          <a:bodyPr wrap="square">
            <a:spAutoFit/>
          </a:bodyPr>
          <a:lstStyle/>
          <a:p>
            <a:r>
              <a:rPr lang="it-IT" sz="2800" dirty="0">
                <a:solidFill>
                  <a:srgbClr val="FFFF00"/>
                </a:solidFill>
              </a:rPr>
              <a:t>Tre certezze:</a:t>
            </a:r>
          </a:p>
        </p:txBody>
      </p:sp>
      <p:pic>
        <p:nvPicPr>
          <p:cNvPr id="7" name="Immagine 6">
            <a:extLst>
              <a:ext uri="{FF2B5EF4-FFF2-40B4-BE49-F238E27FC236}">
                <a16:creationId xmlns:a16="http://schemas.microsoft.com/office/drawing/2014/main" id="{C64D3583-7D7F-8D41-B52A-872678E83E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88677" y="4771898"/>
            <a:ext cx="2433156" cy="1618608"/>
          </a:xfrm>
          <a:prstGeom prst="rect">
            <a:avLst/>
          </a:prstGeom>
          <a:noFill/>
        </p:spPr>
      </p:pic>
      <p:sp>
        <p:nvSpPr>
          <p:cNvPr id="8" name="Segnaposto contenuto 2">
            <a:extLst>
              <a:ext uri="{FF2B5EF4-FFF2-40B4-BE49-F238E27FC236}">
                <a16:creationId xmlns:a16="http://schemas.microsoft.com/office/drawing/2014/main" id="{4976B6C0-3847-0C75-7870-DD17942A52D3}"/>
              </a:ext>
            </a:extLst>
          </p:cNvPr>
          <p:cNvSpPr txBox="1">
            <a:spLocks/>
          </p:cNvSpPr>
          <p:nvPr/>
        </p:nvSpPr>
        <p:spPr>
          <a:xfrm>
            <a:off x="1066194" y="2686051"/>
            <a:ext cx="10355639" cy="2057399"/>
          </a:xfrm>
          <a:prstGeom prst="rect">
            <a:avLst/>
          </a:prstGeom>
          <a:effectLst>
            <a:outerShdw blurRad="25400" dir="17880000">
              <a:srgbClr val="000000">
                <a:alpha val="46000"/>
              </a:srgbClr>
            </a:outerShdw>
          </a:effectLst>
        </p:spPr>
        <p:txBody>
          <a:bodyPr vert="horz" lIns="91440" tIns="45720" rIns="91440" bIns="45720" rtlCol="0" anchor="t">
            <a:normAutofit fontScale="92500" lnSpcReduction="20000"/>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it-IT" b="1" dirty="0">
                <a:solidFill>
                  <a:srgbClr val="FFFF00"/>
                </a:solidFill>
              </a:rPr>
              <a:t>1: La reintroduzione delle tariffe per incarichi privati non si avrà.</a:t>
            </a:r>
          </a:p>
          <a:p>
            <a:r>
              <a:rPr lang="it-IT" dirty="0"/>
              <a:t>Come vi è ormai noto, l'articolo 9 del decreto-legge 24 gennaio 2012, n. 1, convertito, con modificazioni, dalla legge 24 marzo 2012, n. 27 ha abrogato le tariffe ed ha stabilito che il compenso è pattuito al conferimento dell’incarico professionale. Il professionista deve dare PRECISE informazioni al cliente che poi vedremo. </a:t>
            </a:r>
            <a:r>
              <a:rPr lang="it-IT" b="1" dirty="0"/>
              <a:t>Questo, che piaccia o meno, è quanto stabilisce la Legge!</a:t>
            </a:r>
          </a:p>
        </p:txBody>
      </p:sp>
    </p:spTree>
    <p:extLst>
      <p:ext uri="{BB962C8B-B14F-4D97-AF65-F5344CB8AC3E}">
        <p14:creationId xmlns:p14="http://schemas.microsoft.com/office/powerpoint/2010/main" val="193009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01FE52-F118-3396-E875-00E50F957854}"/>
              </a:ext>
            </a:extLst>
          </p:cNvPr>
          <p:cNvSpPr>
            <a:spLocks noGrp="1"/>
          </p:cNvSpPr>
          <p:nvPr>
            <p:ph type="title"/>
          </p:nvPr>
        </p:nvSpPr>
        <p:spPr>
          <a:xfrm>
            <a:off x="3284527" y="241755"/>
            <a:ext cx="7993678" cy="1080407"/>
          </a:xfrm>
        </p:spPr>
        <p:txBody>
          <a:bodyPr/>
          <a:lstStyle/>
          <a:p>
            <a:r>
              <a:rPr lang="it-IT" dirty="0"/>
              <a:t>Il Contratto, questo sconosciuto</a:t>
            </a:r>
          </a:p>
        </p:txBody>
      </p:sp>
      <p:sp>
        <p:nvSpPr>
          <p:cNvPr id="3" name="Segnaposto contenuto 2">
            <a:extLst>
              <a:ext uri="{FF2B5EF4-FFF2-40B4-BE49-F238E27FC236}">
                <a16:creationId xmlns:a16="http://schemas.microsoft.com/office/drawing/2014/main" id="{B3C0BCE8-D10C-13F5-D659-8AC3FB3D61EC}"/>
              </a:ext>
            </a:extLst>
          </p:cNvPr>
          <p:cNvSpPr>
            <a:spLocks noGrp="1"/>
          </p:cNvSpPr>
          <p:nvPr>
            <p:ph idx="1"/>
          </p:nvPr>
        </p:nvSpPr>
        <p:spPr>
          <a:xfrm>
            <a:off x="1066194" y="4617585"/>
            <a:ext cx="7781169" cy="1881186"/>
          </a:xfrm>
        </p:spPr>
        <p:txBody>
          <a:bodyPr>
            <a:normAutofit fontScale="92500" lnSpcReduction="10000"/>
          </a:bodyPr>
          <a:lstStyle/>
          <a:p>
            <a:r>
              <a:rPr lang="it-IT" dirty="0"/>
              <a:t>In conseguenza di questo l’Ordine di Mantova procede sempre a liquidare, quando richiesto, quello che ritiene sia un equo compenso, secondo i parametri del  D.M. 140 del 20 luglio 2012 ma… </a:t>
            </a:r>
            <a:r>
              <a:rPr lang="it-IT" dirty="0">
                <a:solidFill>
                  <a:srgbClr val="FF0000"/>
                </a:solidFill>
              </a:rPr>
              <a:t>in mancanza del contratto, trasmette </a:t>
            </a:r>
            <a:r>
              <a:rPr lang="it-IT" b="1" u="sng" dirty="0">
                <a:solidFill>
                  <a:srgbClr val="FF0000"/>
                </a:solidFill>
              </a:rPr>
              <a:t>sempre</a:t>
            </a:r>
            <a:r>
              <a:rPr lang="it-IT" dirty="0">
                <a:solidFill>
                  <a:srgbClr val="FF0000"/>
                </a:solidFill>
              </a:rPr>
              <a:t> la segnalazione al Consiglio di Disciplina.  </a:t>
            </a:r>
          </a:p>
          <a:p>
            <a:endParaRPr lang="it-IT" dirty="0"/>
          </a:p>
        </p:txBody>
      </p:sp>
      <p:sp>
        <p:nvSpPr>
          <p:cNvPr id="6" name="CasellaDiTesto 5">
            <a:extLst>
              <a:ext uri="{FF2B5EF4-FFF2-40B4-BE49-F238E27FC236}">
                <a16:creationId xmlns:a16="http://schemas.microsoft.com/office/drawing/2014/main" id="{CE1579E3-A275-5BDD-A1A5-AA91D316082E}"/>
              </a:ext>
            </a:extLst>
          </p:cNvPr>
          <p:cNvSpPr txBox="1"/>
          <p:nvPr/>
        </p:nvSpPr>
        <p:spPr>
          <a:xfrm>
            <a:off x="3586163" y="1742497"/>
            <a:ext cx="6094638" cy="523220"/>
          </a:xfrm>
          <a:prstGeom prst="rect">
            <a:avLst/>
          </a:prstGeom>
          <a:noFill/>
        </p:spPr>
        <p:txBody>
          <a:bodyPr wrap="square">
            <a:spAutoFit/>
          </a:bodyPr>
          <a:lstStyle/>
          <a:p>
            <a:r>
              <a:rPr lang="it-IT" sz="2800" dirty="0">
                <a:solidFill>
                  <a:srgbClr val="FFFF00"/>
                </a:solidFill>
              </a:rPr>
              <a:t>Tre certezze:</a:t>
            </a:r>
          </a:p>
        </p:txBody>
      </p:sp>
      <p:sp>
        <p:nvSpPr>
          <p:cNvPr id="8" name="Segnaposto contenuto 2">
            <a:extLst>
              <a:ext uri="{FF2B5EF4-FFF2-40B4-BE49-F238E27FC236}">
                <a16:creationId xmlns:a16="http://schemas.microsoft.com/office/drawing/2014/main" id="{4976B6C0-3847-0C75-7870-DD17942A52D3}"/>
              </a:ext>
            </a:extLst>
          </p:cNvPr>
          <p:cNvSpPr txBox="1">
            <a:spLocks/>
          </p:cNvSpPr>
          <p:nvPr/>
        </p:nvSpPr>
        <p:spPr>
          <a:xfrm>
            <a:off x="1066194" y="2686052"/>
            <a:ext cx="10355639" cy="1931534"/>
          </a:xfrm>
          <a:prstGeom prst="rect">
            <a:avLst/>
          </a:prstGeom>
          <a:effectLst>
            <a:outerShdw blurRad="25400" dir="17880000">
              <a:srgbClr val="000000">
                <a:alpha val="46000"/>
              </a:srgbClr>
            </a:outerShdw>
          </a:effectLst>
        </p:spPr>
        <p:txBody>
          <a:bodyPr vert="horz" lIns="91440" tIns="45720" rIns="91440" bIns="45720" rtlCol="0" anchor="t">
            <a:normAutofit fontScale="92500" lnSpcReduction="10000"/>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it-IT" b="1" dirty="0">
                <a:solidFill>
                  <a:srgbClr val="FFFF00"/>
                </a:solidFill>
              </a:rPr>
              <a:t>2: La gestione delle liquidazioni in assenza delle tariffe è questione molto delicata.</a:t>
            </a:r>
          </a:p>
          <a:p>
            <a:r>
              <a:rPr lang="it-IT" dirty="0"/>
              <a:t>"Il lavoratore ha diritto ad una retribuzione proporzionata alla quantità e qualità del suo lavoro e in ogni caso sufficiente ad assicurare a sé e alla famiglia un'esistenza libera e dignitosa". Lo dispone </a:t>
            </a:r>
            <a:r>
              <a:rPr lang="it-IT" dirty="0">
                <a:solidFill>
                  <a:srgbClr val="FF0000"/>
                </a:solidFill>
              </a:rPr>
              <a:t>l'art. 36 della Costituzione Italiana </a:t>
            </a:r>
            <a:r>
              <a:rPr lang="it-IT" dirty="0"/>
              <a:t>riprendendo il principio cardine dell'art. 1 secondo il quale "L’Italia è una Repubblica democratica, fondata sul lavoro".</a:t>
            </a:r>
          </a:p>
          <a:p>
            <a:endParaRPr lang="it-IT" b="1" dirty="0"/>
          </a:p>
        </p:txBody>
      </p:sp>
      <p:pic>
        <p:nvPicPr>
          <p:cNvPr id="5" name="Immagine 4" descr="Il dubbio patologico: il dilemma che paralizza - GuidaPsicologi.it">
            <a:extLst>
              <a:ext uri="{FF2B5EF4-FFF2-40B4-BE49-F238E27FC236}">
                <a16:creationId xmlns:a16="http://schemas.microsoft.com/office/drawing/2014/main" id="{D14CE92C-C356-B526-6738-B82B9202C9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2970" y="1149150"/>
            <a:ext cx="1515235" cy="1515235"/>
          </a:xfrm>
          <a:prstGeom prst="rect">
            <a:avLst/>
          </a:prstGeom>
          <a:noFill/>
          <a:ln>
            <a:noFill/>
          </a:ln>
        </p:spPr>
      </p:pic>
      <p:pic>
        <p:nvPicPr>
          <p:cNvPr id="9" name="Immagine 8" descr="Il tempo è denaro: origine e significato del proverbio">
            <a:extLst>
              <a:ext uri="{FF2B5EF4-FFF2-40B4-BE49-F238E27FC236}">
                <a16:creationId xmlns:a16="http://schemas.microsoft.com/office/drawing/2014/main" id="{FB6EB91C-BFF4-AA5C-EC0C-ADD73263BD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20136" y="4638675"/>
            <a:ext cx="2828925" cy="1778454"/>
          </a:xfrm>
          <a:prstGeom prst="rect">
            <a:avLst/>
          </a:prstGeom>
          <a:noFill/>
          <a:ln>
            <a:noFill/>
          </a:ln>
        </p:spPr>
      </p:pic>
      <p:pic>
        <p:nvPicPr>
          <p:cNvPr id="4" name="Immagine 3" descr="Sconosciuto Con Volto Nascosto, Coperto E Mascherato Illustrazione di Stock  - Illustrazione di mascherare, ricerca: 163315936">
            <a:extLst>
              <a:ext uri="{FF2B5EF4-FFF2-40B4-BE49-F238E27FC236}">
                <a16:creationId xmlns:a16="http://schemas.microsoft.com/office/drawing/2014/main" id="{9D66DC80-0F2E-47C0-EA27-7F10A0DA63B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3795" y="138112"/>
            <a:ext cx="2076450" cy="2200275"/>
          </a:xfrm>
          <a:prstGeom prst="rect">
            <a:avLst/>
          </a:prstGeom>
          <a:noFill/>
          <a:ln>
            <a:noFill/>
          </a:ln>
        </p:spPr>
      </p:pic>
    </p:spTree>
    <p:extLst>
      <p:ext uri="{BB962C8B-B14F-4D97-AF65-F5344CB8AC3E}">
        <p14:creationId xmlns:p14="http://schemas.microsoft.com/office/powerpoint/2010/main" val="2580986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01FE52-F118-3396-E875-00E50F957854}"/>
              </a:ext>
            </a:extLst>
          </p:cNvPr>
          <p:cNvSpPr>
            <a:spLocks noGrp="1"/>
          </p:cNvSpPr>
          <p:nvPr>
            <p:ph type="title"/>
          </p:nvPr>
        </p:nvSpPr>
        <p:spPr>
          <a:xfrm>
            <a:off x="3273879" y="609600"/>
            <a:ext cx="7993678" cy="1080407"/>
          </a:xfrm>
        </p:spPr>
        <p:txBody>
          <a:bodyPr/>
          <a:lstStyle/>
          <a:p>
            <a:r>
              <a:rPr lang="it-IT" dirty="0"/>
              <a:t>Il Contratto, questo sconosciuto</a:t>
            </a:r>
          </a:p>
        </p:txBody>
      </p:sp>
      <p:sp>
        <p:nvSpPr>
          <p:cNvPr id="3" name="Segnaposto contenuto 2">
            <a:extLst>
              <a:ext uri="{FF2B5EF4-FFF2-40B4-BE49-F238E27FC236}">
                <a16:creationId xmlns:a16="http://schemas.microsoft.com/office/drawing/2014/main" id="{B3C0BCE8-D10C-13F5-D659-8AC3FB3D61EC}"/>
              </a:ext>
            </a:extLst>
          </p:cNvPr>
          <p:cNvSpPr>
            <a:spLocks noGrp="1"/>
          </p:cNvSpPr>
          <p:nvPr>
            <p:ph idx="1"/>
          </p:nvPr>
        </p:nvSpPr>
        <p:spPr>
          <a:xfrm>
            <a:off x="1066193" y="3841978"/>
            <a:ext cx="7781169" cy="2542496"/>
          </a:xfrm>
        </p:spPr>
        <p:txBody>
          <a:bodyPr>
            <a:normAutofit fontScale="92500" lnSpcReduction="20000"/>
          </a:bodyPr>
          <a:lstStyle/>
          <a:p>
            <a:r>
              <a:rPr lang="it-IT" dirty="0"/>
              <a:t>Ripetiamo il concetto: Il dm 140/2012 ha definito i parametri per la liquidazione da parte del Tribunale dei compensi in caso di contenzioso. Si tratta di una modalità per stabilire i compensi per varie categorie professionali utilizzata dal giudice in caso di contenzioso.</a:t>
            </a:r>
          </a:p>
          <a:p>
            <a:r>
              <a:rPr lang="it-IT" dirty="0"/>
              <a:t>Questi parametri possono essere utili anche a noi in vari casi, in via prioritaria per la determinazione del </a:t>
            </a:r>
            <a:r>
              <a:rPr lang="it-IT" dirty="0">
                <a:solidFill>
                  <a:srgbClr val="FF0000"/>
                </a:solidFill>
              </a:rPr>
              <a:t>preventivo di spesa </a:t>
            </a:r>
            <a:r>
              <a:rPr lang="it-IT" dirty="0"/>
              <a:t>(</a:t>
            </a:r>
            <a:r>
              <a:rPr lang="it-IT" b="1" dirty="0"/>
              <a:t>che è diventato obbligatorio</a:t>
            </a:r>
            <a:r>
              <a:rPr lang="it-IT" dirty="0"/>
              <a:t>)</a:t>
            </a:r>
          </a:p>
        </p:txBody>
      </p:sp>
      <p:sp>
        <p:nvSpPr>
          <p:cNvPr id="6" name="CasellaDiTesto 5">
            <a:extLst>
              <a:ext uri="{FF2B5EF4-FFF2-40B4-BE49-F238E27FC236}">
                <a16:creationId xmlns:a16="http://schemas.microsoft.com/office/drawing/2014/main" id="{CE1579E3-A275-5BDD-A1A5-AA91D316082E}"/>
              </a:ext>
            </a:extLst>
          </p:cNvPr>
          <p:cNvSpPr txBox="1"/>
          <p:nvPr/>
        </p:nvSpPr>
        <p:spPr>
          <a:xfrm>
            <a:off x="3586163" y="1742497"/>
            <a:ext cx="6094638" cy="523220"/>
          </a:xfrm>
          <a:prstGeom prst="rect">
            <a:avLst/>
          </a:prstGeom>
          <a:noFill/>
        </p:spPr>
        <p:txBody>
          <a:bodyPr wrap="square">
            <a:spAutoFit/>
          </a:bodyPr>
          <a:lstStyle/>
          <a:p>
            <a:r>
              <a:rPr lang="it-IT" sz="2800" dirty="0">
                <a:solidFill>
                  <a:srgbClr val="FFFF00"/>
                </a:solidFill>
              </a:rPr>
              <a:t>Tre certezze:</a:t>
            </a:r>
          </a:p>
        </p:txBody>
      </p:sp>
      <p:sp>
        <p:nvSpPr>
          <p:cNvPr id="8" name="Segnaposto contenuto 2">
            <a:extLst>
              <a:ext uri="{FF2B5EF4-FFF2-40B4-BE49-F238E27FC236}">
                <a16:creationId xmlns:a16="http://schemas.microsoft.com/office/drawing/2014/main" id="{4976B6C0-3847-0C75-7870-DD17942A52D3}"/>
              </a:ext>
            </a:extLst>
          </p:cNvPr>
          <p:cNvSpPr txBox="1">
            <a:spLocks/>
          </p:cNvSpPr>
          <p:nvPr/>
        </p:nvSpPr>
        <p:spPr>
          <a:xfrm>
            <a:off x="1066194" y="2450093"/>
            <a:ext cx="10355639" cy="1207508"/>
          </a:xfrm>
          <a:prstGeom prst="rect">
            <a:avLst/>
          </a:prstGeom>
          <a:effectLst>
            <a:outerShdw blurRad="25400" dir="17880000">
              <a:srgbClr val="000000">
                <a:alpha val="46000"/>
              </a:srgbClr>
            </a:outerShdw>
          </a:effectLst>
        </p:spPr>
        <p:txBody>
          <a:bodyPr vert="horz" lIns="91440" tIns="45720" rIns="91440" bIns="45720" rtlCol="0" anchor="t">
            <a:normAutofit fontScale="85000" lnSpcReduction="20000"/>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it-IT" b="1" dirty="0">
                <a:solidFill>
                  <a:srgbClr val="FFFF00"/>
                </a:solidFill>
              </a:rPr>
              <a:t>3: La valutazione di un giusto corrispettivo, in assenza di un contratto, è ancora più complessa.</a:t>
            </a:r>
          </a:p>
          <a:p>
            <a:r>
              <a:rPr lang="it-IT" dirty="0"/>
              <a:t>anzi, per la legge spetta al giudice, il quale si avvale dei parametri di cui al dm 140 2012 </a:t>
            </a:r>
            <a:r>
              <a:rPr lang="it-IT" b="1" u="sng" dirty="0">
                <a:solidFill>
                  <a:srgbClr val="FF0000"/>
                </a:solidFill>
              </a:rPr>
              <a:t>e può ridurre i parametri a proprio arbitrio.</a:t>
            </a:r>
          </a:p>
          <a:p>
            <a:endParaRPr lang="it-IT" b="1" u="sng" dirty="0">
              <a:solidFill>
                <a:srgbClr val="FF0000"/>
              </a:solidFill>
            </a:endParaRPr>
          </a:p>
        </p:txBody>
      </p:sp>
      <p:pic>
        <p:nvPicPr>
          <p:cNvPr id="5" name="Immagine 4" descr="Il dubbio patologico: il dilemma che paralizza - GuidaPsicologi.it">
            <a:extLst>
              <a:ext uri="{FF2B5EF4-FFF2-40B4-BE49-F238E27FC236}">
                <a16:creationId xmlns:a16="http://schemas.microsoft.com/office/drawing/2014/main" id="{D14CE92C-C356-B526-6738-B82B9202C9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193" y="473527"/>
            <a:ext cx="1881185" cy="1881185"/>
          </a:xfrm>
          <a:prstGeom prst="rect">
            <a:avLst/>
          </a:prstGeom>
          <a:noFill/>
          <a:ln>
            <a:noFill/>
          </a:ln>
        </p:spPr>
      </p:pic>
      <p:pic>
        <p:nvPicPr>
          <p:cNvPr id="4" name="Immagine 3" descr="Libero arbitrio - Casini Editore">
            <a:extLst>
              <a:ext uri="{FF2B5EF4-FFF2-40B4-BE49-F238E27FC236}">
                <a16:creationId xmlns:a16="http://schemas.microsoft.com/office/drawing/2014/main" id="{88718077-A6AE-8EA9-DA2B-C8DC758892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06" t="23656" r="-1"/>
          <a:stretch/>
        </p:blipFill>
        <p:spPr bwMode="auto">
          <a:xfrm>
            <a:off x="8847363" y="3657601"/>
            <a:ext cx="2213610" cy="24282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69170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01FE52-F118-3396-E875-00E50F957854}"/>
              </a:ext>
            </a:extLst>
          </p:cNvPr>
          <p:cNvSpPr>
            <a:spLocks noGrp="1"/>
          </p:cNvSpPr>
          <p:nvPr>
            <p:ph type="title"/>
          </p:nvPr>
        </p:nvSpPr>
        <p:spPr>
          <a:xfrm>
            <a:off x="3273879" y="609600"/>
            <a:ext cx="7993678" cy="1080407"/>
          </a:xfrm>
        </p:spPr>
        <p:txBody>
          <a:bodyPr/>
          <a:lstStyle/>
          <a:p>
            <a:r>
              <a:rPr lang="it-IT" dirty="0"/>
              <a:t>Il Contratto, questo sconosciuto</a:t>
            </a:r>
          </a:p>
        </p:txBody>
      </p:sp>
      <p:sp>
        <p:nvSpPr>
          <p:cNvPr id="3" name="Segnaposto contenuto 2">
            <a:extLst>
              <a:ext uri="{FF2B5EF4-FFF2-40B4-BE49-F238E27FC236}">
                <a16:creationId xmlns:a16="http://schemas.microsoft.com/office/drawing/2014/main" id="{B3C0BCE8-D10C-13F5-D659-8AC3FB3D61EC}"/>
              </a:ext>
            </a:extLst>
          </p:cNvPr>
          <p:cNvSpPr>
            <a:spLocks noGrp="1"/>
          </p:cNvSpPr>
          <p:nvPr>
            <p:ph idx="1"/>
          </p:nvPr>
        </p:nvSpPr>
        <p:spPr>
          <a:xfrm>
            <a:off x="1033535" y="3657601"/>
            <a:ext cx="7781169" cy="2240160"/>
          </a:xfrm>
        </p:spPr>
        <p:txBody>
          <a:bodyPr>
            <a:normAutofit fontScale="62500" lnSpcReduction="20000"/>
          </a:bodyPr>
          <a:lstStyle/>
          <a:p>
            <a:r>
              <a:rPr lang="it-IT" dirty="0"/>
              <a:t>II preventivo può essere sia in forma scritta che digitale e deve essere presentato prima dell’inizio della prestazione professionale. Oltre ad un elenco dettagliato dei costi, con tutte le singole voci di spesa, il professionista deve inserire nel preventivo le informazioni relative al lavoro che andrà ad eseguire. Inoltre, il preventivo dovrà contenere quali titoli di studio e specializzazioni sono in possesso del professionista, la difficoltà della prestazione professionale ed i relativi termini di pagamento.</a:t>
            </a:r>
          </a:p>
          <a:p>
            <a:r>
              <a:rPr lang="it-IT" dirty="0"/>
              <a:t>E’ importante anche che venga evidenziato che lo stesso è un preventivo “di massima”, cioè formulato allo stato delle circostanze prevedibili e sulla base delle informazioni disponibili.</a:t>
            </a:r>
          </a:p>
          <a:p>
            <a:endParaRPr lang="it-IT" dirty="0"/>
          </a:p>
        </p:txBody>
      </p:sp>
      <p:sp>
        <p:nvSpPr>
          <p:cNvPr id="6" name="CasellaDiTesto 5">
            <a:extLst>
              <a:ext uri="{FF2B5EF4-FFF2-40B4-BE49-F238E27FC236}">
                <a16:creationId xmlns:a16="http://schemas.microsoft.com/office/drawing/2014/main" id="{CE1579E3-A275-5BDD-A1A5-AA91D316082E}"/>
              </a:ext>
            </a:extLst>
          </p:cNvPr>
          <p:cNvSpPr txBox="1"/>
          <p:nvPr/>
        </p:nvSpPr>
        <p:spPr>
          <a:xfrm>
            <a:off x="3586163" y="1742497"/>
            <a:ext cx="6094638" cy="523220"/>
          </a:xfrm>
          <a:prstGeom prst="rect">
            <a:avLst/>
          </a:prstGeom>
          <a:noFill/>
        </p:spPr>
        <p:txBody>
          <a:bodyPr wrap="square">
            <a:spAutoFit/>
          </a:bodyPr>
          <a:lstStyle/>
          <a:p>
            <a:r>
              <a:rPr lang="it-IT" sz="2800" dirty="0">
                <a:solidFill>
                  <a:srgbClr val="FFFF00"/>
                </a:solidFill>
              </a:rPr>
              <a:t>Ribadisco:</a:t>
            </a:r>
          </a:p>
        </p:txBody>
      </p:sp>
      <p:sp>
        <p:nvSpPr>
          <p:cNvPr id="8" name="Segnaposto contenuto 2">
            <a:extLst>
              <a:ext uri="{FF2B5EF4-FFF2-40B4-BE49-F238E27FC236}">
                <a16:creationId xmlns:a16="http://schemas.microsoft.com/office/drawing/2014/main" id="{4976B6C0-3847-0C75-7870-DD17942A52D3}"/>
              </a:ext>
            </a:extLst>
          </p:cNvPr>
          <p:cNvSpPr txBox="1">
            <a:spLocks/>
          </p:cNvSpPr>
          <p:nvPr/>
        </p:nvSpPr>
        <p:spPr>
          <a:xfrm>
            <a:off x="924444" y="2450093"/>
            <a:ext cx="10497390" cy="1207508"/>
          </a:xfrm>
          <a:prstGeom prst="rect">
            <a:avLst/>
          </a:prstGeom>
          <a:effectLst>
            <a:outerShdw blurRad="25400" dir="17880000">
              <a:srgbClr val="000000">
                <a:alpha val="46000"/>
              </a:srgbClr>
            </a:outerShdw>
          </a:effectLst>
        </p:spPr>
        <p:txBody>
          <a:bodyPr vert="horz" lIns="91440" tIns="45720" rIns="91440" bIns="45720" rtlCol="0" anchor="t">
            <a:normAutofit fontScale="55000" lnSpcReduction="20000"/>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just"/>
            <a:r>
              <a:rPr lang="it-IT" sz="2800" b="1" dirty="0">
                <a:solidFill>
                  <a:srgbClr val="FFFF00"/>
                </a:solidFill>
              </a:rPr>
              <a:t>Il 29 agosto 2017 è entrato in vigore </a:t>
            </a:r>
            <a:r>
              <a:rPr lang="it-IT" sz="2800" b="1" dirty="0">
                <a:solidFill>
                  <a:srgbClr val="FF0000"/>
                </a:solidFill>
              </a:rPr>
              <a:t>l’obbligo</a:t>
            </a:r>
            <a:r>
              <a:rPr lang="it-IT" sz="2800" b="1" dirty="0">
                <a:solidFill>
                  <a:srgbClr val="FFFF00"/>
                </a:solidFill>
              </a:rPr>
              <a:t> del preventivo </a:t>
            </a:r>
            <a:r>
              <a:rPr lang="it-IT" sz="2800" b="1" dirty="0">
                <a:solidFill>
                  <a:srgbClr val="FF0000"/>
                </a:solidFill>
              </a:rPr>
              <a:t>scritto</a:t>
            </a:r>
            <a:r>
              <a:rPr lang="it-IT" sz="2800" b="1" dirty="0">
                <a:solidFill>
                  <a:srgbClr val="FFFF00"/>
                </a:solidFill>
              </a:rPr>
              <a:t> per i professionisti. Il DDL sulla concorrenza (n. 124/2017), al comma 150, prevede tale obbligo e punta a rafforzare la trasparenza dei professionisti nel rapporto con i clienti; tutti i liberi professionisti, pertanto, dovranno presentare il preventivo obbligatoriamente prima dell’affidamento dell’incarico, anche se il cliente non ne fa richiesta. Il DDL concorrenza, infatti, stabilisce nel dettaglio tutte le informazioni che devono essere date al cliente e, pertanto, contenute nello stesso</a:t>
            </a:r>
          </a:p>
        </p:txBody>
      </p:sp>
      <p:sp>
        <p:nvSpPr>
          <p:cNvPr id="7" name="CasellaDiTesto 6">
            <a:extLst>
              <a:ext uri="{FF2B5EF4-FFF2-40B4-BE49-F238E27FC236}">
                <a16:creationId xmlns:a16="http://schemas.microsoft.com/office/drawing/2014/main" id="{0D8DCDC4-7D46-3D1B-9197-D39150CBE956}"/>
              </a:ext>
            </a:extLst>
          </p:cNvPr>
          <p:cNvSpPr txBox="1"/>
          <p:nvPr/>
        </p:nvSpPr>
        <p:spPr>
          <a:xfrm>
            <a:off x="1404257" y="5429250"/>
            <a:ext cx="6526210" cy="369332"/>
          </a:xfrm>
          <a:prstGeom prst="rect">
            <a:avLst/>
          </a:prstGeom>
          <a:noFill/>
        </p:spPr>
        <p:txBody>
          <a:bodyPr wrap="none" rtlCol="0">
            <a:spAutoFit/>
          </a:bodyPr>
          <a:lstStyle/>
          <a:p>
            <a:r>
              <a:rPr lang="it-IT" dirty="0"/>
              <a:t>Più avanti potremo affrontare meglio l’esposizione di questi contenuti</a:t>
            </a:r>
          </a:p>
        </p:txBody>
      </p:sp>
      <p:pic>
        <p:nvPicPr>
          <p:cNvPr id="3074" name="Picture 2" descr="L'importanza del preventivo di gestione condominiale">
            <a:extLst>
              <a:ext uri="{FF2B5EF4-FFF2-40B4-BE49-F238E27FC236}">
                <a16:creationId xmlns:a16="http://schemas.microsoft.com/office/drawing/2014/main" id="{22CEB947-4DC3-83AD-FFBF-F54B837BC1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8808" y="3716858"/>
            <a:ext cx="2888557" cy="1883841"/>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descr="Sconosciuto Con Volto Nascosto, Coperto E Mascherato Illustrazione di Stock  - Illustrazione di mascherare, ricerca: 163315936">
            <a:extLst>
              <a:ext uri="{FF2B5EF4-FFF2-40B4-BE49-F238E27FC236}">
                <a16:creationId xmlns:a16="http://schemas.microsoft.com/office/drawing/2014/main" id="{FC2DD2D7-B941-AE70-A2C5-B361352606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3795" y="138112"/>
            <a:ext cx="2076450" cy="2200275"/>
          </a:xfrm>
          <a:prstGeom prst="rect">
            <a:avLst/>
          </a:prstGeom>
          <a:noFill/>
          <a:ln>
            <a:noFill/>
          </a:ln>
        </p:spPr>
      </p:pic>
    </p:spTree>
    <p:extLst>
      <p:ext uri="{BB962C8B-B14F-4D97-AF65-F5344CB8AC3E}">
        <p14:creationId xmlns:p14="http://schemas.microsoft.com/office/powerpoint/2010/main" val="21246493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Office_44285909_TF55705232.potx" id="{9AB85140-8137-4882-A269-A99A969389E2}" vid="{91349CD9-E240-460F-BB33-26349DC4D00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2.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{5BE91811-B683-4695-8241-A9C8973D6567}tf55705232_win32</Template>
  <TotalTime>319</TotalTime>
  <Words>2962</Words>
  <Application>Microsoft Office PowerPoint</Application>
  <PresentationFormat>Widescreen</PresentationFormat>
  <Paragraphs>164</Paragraphs>
  <Slides>24</Slides>
  <Notes>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24</vt:i4>
      </vt:variant>
    </vt:vector>
  </HeadingPairs>
  <TitlesOfParts>
    <vt:vector size="29" baseType="lpstr">
      <vt:lpstr>Arial</vt:lpstr>
      <vt:lpstr>Calibri</vt:lpstr>
      <vt:lpstr>Goudy Old Style</vt:lpstr>
      <vt:lpstr>Wingdings 2</vt:lpstr>
      <vt:lpstr>SlateVTI</vt:lpstr>
      <vt:lpstr>Disciplinare di incarico</vt:lpstr>
      <vt:lpstr>Il contratto, questo sconosciuto.</vt:lpstr>
      <vt:lpstr>La deontologia</vt:lpstr>
      <vt:lpstr>Professione</vt:lpstr>
      <vt:lpstr>Il Contratto</vt:lpstr>
      <vt:lpstr>Il Contratto, questo sconosciuto</vt:lpstr>
      <vt:lpstr>Il Contratto, questo sconosciuto</vt:lpstr>
      <vt:lpstr>Il Contratto, questo sconosciuto</vt:lpstr>
      <vt:lpstr>Il Contratto, questo sconosciuto</vt:lpstr>
      <vt:lpstr>Il Contratto, questo sconosciuto</vt:lpstr>
      <vt:lpstr>Il Contratto, questo sconosciuto</vt:lpstr>
      <vt:lpstr>Il Contratto, questo sconosciuto</vt:lpstr>
      <vt:lpstr>Il Contratto, questo sconosciuto</vt:lpstr>
      <vt:lpstr>Il Contratto, questo sconosciuto</vt:lpstr>
      <vt:lpstr>Il Contratto, questo sconosciuto</vt:lpstr>
      <vt:lpstr>Il Contratto, questo sconosciuto</vt:lpstr>
      <vt:lpstr>Il Contratto, questo sconosciuto</vt:lpstr>
      <vt:lpstr>Il Contratto, questo sconosciuto</vt:lpstr>
      <vt:lpstr>Il Contratto, questo sconosciuto</vt:lpstr>
      <vt:lpstr>Il Contratto, questo sconosciuto</vt:lpstr>
      <vt:lpstr>Il Contratto, questo sconosciuto</vt:lpstr>
      <vt:lpstr>Il Contratto, questo sconosciuto</vt:lpstr>
      <vt:lpstr>Il Contratto, mai più uno sconosciuto</vt:lpstr>
      <vt:lpstr>Il Contratto, mai più uno sconosciuto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Disciplinare di incarico</dc:title>
  <dc:creator>ANDREA GUASTALLA</dc:creator>
  <cp:lastModifiedBy>ANDREA GUASTALLA</cp:lastModifiedBy>
  <cp:revision>29</cp:revision>
  <dcterms:created xsi:type="dcterms:W3CDTF">2023-11-13T14:48:28Z</dcterms:created>
  <dcterms:modified xsi:type="dcterms:W3CDTF">2023-12-11T16:51:58Z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