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78" r:id="rId6"/>
    <p:sldId id="320" r:id="rId7"/>
    <p:sldId id="322" r:id="rId8"/>
    <p:sldId id="267" r:id="rId9"/>
    <p:sldId id="268" r:id="rId10"/>
    <p:sldId id="300" r:id="rId11"/>
    <p:sldId id="275" r:id="rId12"/>
    <p:sldId id="273" r:id="rId13"/>
    <p:sldId id="276" r:id="rId14"/>
    <p:sldId id="305" r:id="rId15"/>
    <p:sldId id="301" r:id="rId16"/>
    <p:sldId id="302" r:id="rId17"/>
    <p:sldId id="303" r:id="rId18"/>
    <p:sldId id="304" r:id="rId19"/>
    <p:sldId id="306" r:id="rId20"/>
    <p:sldId id="307" r:id="rId21"/>
    <p:sldId id="319" r:id="rId22"/>
    <p:sldId id="321" r:id="rId23"/>
    <p:sldId id="323" r:id="rId24"/>
    <p:sldId id="311" r:id="rId25"/>
    <p:sldId id="310" r:id="rId26"/>
    <p:sldId id="313" r:id="rId27"/>
    <p:sldId id="312" r:id="rId28"/>
    <p:sldId id="314" r:id="rId29"/>
    <p:sldId id="315" r:id="rId30"/>
    <p:sldId id="316" r:id="rId31"/>
    <p:sldId id="317" r:id="rId32"/>
    <p:sldId id="318" r:id="rId33"/>
    <p:sldId id="324"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656B2-DDE1-4A34-B298-6F0674F85F1A}" v="4" dt="2024-09-02T13:58:13.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94660"/>
  </p:normalViewPr>
  <p:slideViewPr>
    <p:cSldViewPr snapToGrid="0">
      <p:cViewPr varScale="1">
        <p:scale>
          <a:sx n="105" d="100"/>
          <a:sy n="105" d="100"/>
        </p:scale>
        <p:origin x="12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63100-0FC8-4804-BC7E-6B54A17337D2}" type="datetimeFigureOut">
              <a:rPr lang="it-IT" smtClean="0"/>
              <a:t>02/09/2024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7B71B-BD6E-463A-9B21-0FBD5AB30F7E}" type="slidenum">
              <a:rPr lang="it-IT" smtClean="0"/>
              <a:t>‹N›</a:t>
            </a:fld>
            <a:endParaRPr lang="it-IT"/>
          </a:p>
        </p:txBody>
      </p:sp>
    </p:spTree>
    <p:extLst>
      <p:ext uri="{BB962C8B-B14F-4D97-AF65-F5344CB8AC3E}">
        <p14:creationId xmlns:p14="http://schemas.microsoft.com/office/powerpoint/2010/main" val="60433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B02EC7-4D82-61BF-4DBE-1200DD65901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779B65B-629E-A62C-D061-C790A1917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17BD7AA-13D3-7567-6026-01AE25320336}"/>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0B0590D7-4892-5AE8-7DB2-585D6D7376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FE62C2-A83D-F7C0-95E7-1F683AF113CD}"/>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201719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09E97E-386D-C51D-431A-7A248C0DE5F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E03AB5-FDF9-7A56-2887-6AB6B63375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2C2E33-D875-2EF2-3F4B-92844D95010E}"/>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5C5FE013-800F-5887-58C6-7BEF642CC2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F30B30-CE8F-6541-2AD7-8BE2E79643AB}"/>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8481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B871C6E-B051-FD23-E6C8-A3FCF12451F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EBDC7C-588A-62ED-B044-CC234B25F54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8FCE8F-D18F-1D3D-B1BB-1FAC9833CBD4}"/>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F8ECA896-084D-317A-8196-DE9D009A9B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5199BF-2029-0CD9-434D-A3EB653CAA38}"/>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243363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BA0F7-6EB8-74E8-386E-652103A166A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28D3DF-095E-41AA-590A-40F5D6598AA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CB6246-C8FA-3BE2-0370-523A6E646A8C}"/>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50EEDE06-773F-C76D-DCB5-6A08BB1B60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3B4741-D538-625E-47D1-9C9750C94E2B}"/>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36067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879DCB-76F5-D2DF-5187-9D532B4761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0D0C6CD-54B6-DE51-22AB-4BD1B1A7EE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9B35A32-269C-F201-1D94-1AA085DE740C}"/>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F761D72E-3915-EEB1-6453-188238E0FE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EF3328-687B-F272-B485-F06EEC6417EA}"/>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334778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CCE811-60B1-00B8-8FB0-EB440D7A99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3DAA88-30FC-6D7C-72FC-7978001EE4B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B3A5A46-C41D-CC4C-8817-956426D5B5E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530242E-D0BC-152E-6C2B-54BC5A3743A4}"/>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6" name="Segnaposto piè di pagina 5">
            <a:extLst>
              <a:ext uri="{FF2B5EF4-FFF2-40B4-BE49-F238E27FC236}">
                <a16:creationId xmlns:a16="http://schemas.microsoft.com/office/drawing/2014/main" id="{22E238B2-73CD-A695-4ADA-851F807922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99BDD8-87CA-2634-CB2A-29A7225E9638}"/>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293985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DCB133-9E77-F0EB-5C80-976359E504F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7E1952-2478-85D9-FECB-9F957E685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D17E6EA-2F8D-27FD-88F4-281BCDB8941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7455B75-6790-4AFF-7348-D6FE6C8E8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6E60479-B67F-221B-43B0-2CC86A0FE80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7AD28B7-E363-9321-4305-FCDA703A62E8}"/>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8" name="Segnaposto piè di pagina 7">
            <a:extLst>
              <a:ext uri="{FF2B5EF4-FFF2-40B4-BE49-F238E27FC236}">
                <a16:creationId xmlns:a16="http://schemas.microsoft.com/office/drawing/2014/main" id="{C36325A5-2F85-D224-49E0-CAA72D3EF8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134DF53-4400-E7BC-92FE-4173FFCF499D}"/>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184587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E94596-E43A-1566-6725-931385EB8E7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0E8BDCB-1302-E5C5-B392-40BF73463074}"/>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4" name="Segnaposto piè di pagina 3">
            <a:extLst>
              <a:ext uri="{FF2B5EF4-FFF2-40B4-BE49-F238E27FC236}">
                <a16:creationId xmlns:a16="http://schemas.microsoft.com/office/drawing/2014/main" id="{C534E488-BC36-9D4E-4258-DB6AB2D5E6C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7B82F73-31B3-B2F8-2A58-5E63A3EEF1B1}"/>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113221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395C6F3-439A-5BD6-217B-9DC8BA686D5E}"/>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3" name="Segnaposto piè di pagina 2">
            <a:extLst>
              <a:ext uri="{FF2B5EF4-FFF2-40B4-BE49-F238E27FC236}">
                <a16:creationId xmlns:a16="http://schemas.microsoft.com/office/drawing/2014/main" id="{02C2D2E7-F41C-CDF3-E59E-10D166406B6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016623-B8FC-8D51-F3B9-718F6298BC12}"/>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158732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53793-3398-53B8-2A44-58E5774E648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F84486-B573-FC14-2F11-831D26352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CB91430-7B48-AC75-7183-9D0E1906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ADDE3A9-8481-8083-60FC-A67B74876C7F}"/>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6" name="Segnaposto piè di pagina 5">
            <a:extLst>
              <a:ext uri="{FF2B5EF4-FFF2-40B4-BE49-F238E27FC236}">
                <a16:creationId xmlns:a16="http://schemas.microsoft.com/office/drawing/2014/main" id="{804280C3-6F59-6F56-8BAE-ADADAE6634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BF1E3D-CAEF-54D1-A92C-F35A32CF5504}"/>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157888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586E9D-A48E-174D-D878-E8DFFED043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ACBB58E-8C95-FB27-497A-68FCFD444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654E61B-4308-AA76-C262-A5F15B3E8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89098B-C999-629C-6CDC-C3842CA99B59}"/>
              </a:ext>
            </a:extLst>
          </p:cNvPr>
          <p:cNvSpPr>
            <a:spLocks noGrp="1"/>
          </p:cNvSpPr>
          <p:nvPr>
            <p:ph type="dt" sz="half" idx="10"/>
          </p:nvPr>
        </p:nvSpPr>
        <p:spPr/>
        <p:txBody>
          <a:bodyPr/>
          <a:lstStyle/>
          <a:p>
            <a:fld id="{903F1638-72FA-4B1A-836D-E69FF12CAB51}" type="datetimeFigureOut">
              <a:rPr lang="it-IT" smtClean="0"/>
              <a:t>02/09/2024</a:t>
            </a:fld>
            <a:endParaRPr lang="it-IT"/>
          </a:p>
        </p:txBody>
      </p:sp>
      <p:sp>
        <p:nvSpPr>
          <p:cNvPr id="6" name="Segnaposto piè di pagina 5">
            <a:extLst>
              <a:ext uri="{FF2B5EF4-FFF2-40B4-BE49-F238E27FC236}">
                <a16:creationId xmlns:a16="http://schemas.microsoft.com/office/drawing/2014/main" id="{2DB9DC39-3963-D0D9-3D01-384BDC94C0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69C089-5D05-852F-CD73-4B3A2657EA36}"/>
              </a:ext>
            </a:extLst>
          </p:cNvPr>
          <p:cNvSpPr>
            <a:spLocks noGrp="1"/>
          </p:cNvSpPr>
          <p:nvPr>
            <p:ph type="sldNum" sz="quarter" idx="12"/>
          </p:nvPr>
        </p:nvSpPr>
        <p:spPr/>
        <p:txBody>
          <a:bodyPr/>
          <a:lstStyle/>
          <a:p>
            <a:fld id="{EA210781-3EB5-4100-BD73-D2A5C8D4C995}" type="slidenum">
              <a:rPr lang="it-IT" smtClean="0"/>
              <a:t>‹N›</a:t>
            </a:fld>
            <a:endParaRPr lang="it-IT"/>
          </a:p>
        </p:txBody>
      </p:sp>
    </p:spTree>
    <p:extLst>
      <p:ext uri="{BB962C8B-B14F-4D97-AF65-F5344CB8AC3E}">
        <p14:creationId xmlns:p14="http://schemas.microsoft.com/office/powerpoint/2010/main" val="17474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B9E544-EF89-6EDF-106E-A12B35704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32B58D-15BC-4331-0248-64D5D76D3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536567-8960-E318-6EEF-B40BAFED7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3F1638-72FA-4B1A-836D-E69FF12CAB51}" type="datetimeFigureOut">
              <a:rPr lang="it-IT" smtClean="0"/>
              <a:t>02/09/2024</a:t>
            </a:fld>
            <a:endParaRPr lang="it-IT"/>
          </a:p>
        </p:txBody>
      </p:sp>
      <p:sp>
        <p:nvSpPr>
          <p:cNvPr id="5" name="Segnaposto piè di pagina 4">
            <a:extLst>
              <a:ext uri="{FF2B5EF4-FFF2-40B4-BE49-F238E27FC236}">
                <a16:creationId xmlns:a16="http://schemas.microsoft.com/office/drawing/2014/main" id="{E7970ABA-3104-8D3B-810B-F6C258E43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0113BCE-4266-56DC-8E5E-A12ACE94B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210781-3EB5-4100-BD73-D2A5C8D4C995}" type="slidenum">
              <a:rPr lang="it-IT" smtClean="0"/>
              <a:t>‹N›</a:t>
            </a:fld>
            <a:endParaRPr lang="it-IT"/>
          </a:p>
        </p:txBody>
      </p:sp>
    </p:spTree>
    <p:extLst>
      <p:ext uri="{BB962C8B-B14F-4D97-AF65-F5344CB8AC3E}">
        <p14:creationId xmlns:p14="http://schemas.microsoft.com/office/powerpoint/2010/main" val="169713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8EE4ED-20C1-3C09-A885-9EE69780781A}"/>
              </a:ext>
            </a:extLst>
          </p:cNvPr>
          <p:cNvSpPr>
            <a:spLocks noGrp="1"/>
          </p:cNvSpPr>
          <p:nvPr>
            <p:ph type="ctrTitle"/>
          </p:nvPr>
        </p:nvSpPr>
        <p:spPr>
          <a:xfrm>
            <a:off x="422424" y="2943065"/>
            <a:ext cx="7386551" cy="2278159"/>
          </a:xfrm>
        </p:spPr>
        <p:txBody>
          <a:bodyPr>
            <a:normAutofit/>
          </a:bodyPr>
          <a:lstStyle/>
          <a:p>
            <a:pPr algn="l"/>
            <a:r>
              <a:rPr lang="it-IT" sz="3600" dirty="0"/>
              <a:t>Lo stato legittimo dei beni immobili</a:t>
            </a:r>
            <a:br>
              <a:rPr lang="it-IT" sz="3600" dirty="0"/>
            </a:br>
            <a:r>
              <a:rPr lang="it-IT" sz="3600" dirty="0"/>
              <a:t>e il suo accertamento. </a:t>
            </a:r>
            <a:br>
              <a:rPr lang="it-IT" sz="3600" dirty="0"/>
            </a:br>
            <a:r>
              <a:rPr lang="it-IT" sz="3600" dirty="0"/>
              <a:t>Il mutamento della destinazione d’uso degli immobili.</a:t>
            </a:r>
          </a:p>
        </p:txBody>
      </p:sp>
      <p:sp>
        <p:nvSpPr>
          <p:cNvPr id="3" name="Sottotitolo 2">
            <a:extLst>
              <a:ext uri="{FF2B5EF4-FFF2-40B4-BE49-F238E27FC236}">
                <a16:creationId xmlns:a16="http://schemas.microsoft.com/office/drawing/2014/main" id="{C7DCACFA-176F-83C6-536F-0296D1054317}"/>
              </a:ext>
            </a:extLst>
          </p:cNvPr>
          <p:cNvSpPr>
            <a:spLocks noGrp="1"/>
          </p:cNvSpPr>
          <p:nvPr>
            <p:ph type="subTitle" idx="1"/>
          </p:nvPr>
        </p:nvSpPr>
        <p:spPr>
          <a:xfrm>
            <a:off x="1220802" y="5438831"/>
            <a:ext cx="6204126" cy="775494"/>
          </a:xfrm>
        </p:spPr>
        <p:txBody>
          <a:bodyPr>
            <a:normAutofit/>
          </a:bodyPr>
          <a:lstStyle/>
          <a:p>
            <a:pPr algn="l"/>
            <a:r>
              <a:rPr lang="it-IT" sz="2000" dirty="0"/>
              <a:t>avv. Bruno Barel </a:t>
            </a:r>
          </a:p>
          <a:p>
            <a:pPr algn="l"/>
            <a:r>
              <a:rPr lang="it-IT" sz="2000" i="1" dirty="0" err="1"/>
              <a:t>founding</a:t>
            </a:r>
            <a:r>
              <a:rPr lang="it-IT" sz="2000" i="1" dirty="0"/>
              <a:t> partner </a:t>
            </a:r>
            <a:r>
              <a:rPr lang="it-IT" sz="2000" dirty="0"/>
              <a:t>BM&amp;A studio legale associato</a:t>
            </a:r>
          </a:p>
        </p:txBody>
      </p:sp>
      <p:pic>
        <p:nvPicPr>
          <p:cNvPr id="35" name="Picture 4" descr="Vista aerea di grattacieli">
            <a:extLst>
              <a:ext uri="{FF2B5EF4-FFF2-40B4-BE49-F238E27FC236}">
                <a16:creationId xmlns:a16="http://schemas.microsoft.com/office/drawing/2014/main" id="{FFE666DE-0CA1-42EB-E022-D49F083577C9}"/>
              </a:ext>
            </a:extLst>
          </p:cNvPr>
          <p:cNvPicPr>
            <a:picLocks noChangeAspect="1"/>
          </p:cNvPicPr>
          <p:nvPr/>
        </p:nvPicPr>
        <p:blipFill rotWithShape="1">
          <a:blip r:embed="rId2"/>
          <a:srcRect l="12835" r="41303"/>
          <a:stretch/>
        </p:blipFill>
        <p:spPr>
          <a:xfrm>
            <a:off x="7998357" y="10"/>
            <a:ext cx="419364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Immagine 4">
            <a:extLst>
              <a:ext uri="{FF2B5EF4-FFF2-40B4-BE49-F238E27FC236}">
                <a16:creationId xmlns:a16="http://schemas.microsoft.com/office/drawing/2014/main" id="{99FD4AC4-DEF3-A66C-538F-886C75C006C4}"/>
              </a:ext>
            </a:extLst>
          </p:cNvPr>
          <p:cNvPicPr>
            <a:picLocks noChangeAspect="1"/>
          </p:cNvPicPr>
          <p:nvPr/>
        </p:nvPicPr>
        <p:blipFill>
          <a:blip r:embed="rId3"/>
          <a:stretch>
            <a:fillRect/>
          </a:stretch>
        </p:blipFill>
        <p:spPr>
          <a:xfrm>
            <a:off x="2953760" y="97765"/>
            <a:ext cx="1440942" cy="753369"/>
          </a:xfrm>
          <a:prstGeom prst="rect">
            <a:avLst/>
          </a:prstGeom>
        </p:spPr>
      </p:pic>
      <p:pic>
        <p:nvPicPr>
          <p:cNvPr id="7" name="Immagine 6">
            <a:extLst>
              <a:ext uri="{FF2B5EF4-FFF2-40B4-BE49-F238E27FC236}">
                <a16:creationId xmlns:a16="http://schemas.microsoft.com/office/drawing/2014/main" id="{392EB586-1256-1F76-DADE-66FAC714EDD5}"/>
              </a:ext>
            </a:extLst>
          </p:cNvPr>
          <p:cNvPicPr>
            <a:picLocks noChangeAspect="1"/>
          </p:cNvPicPr>
          <p:nvPr/>
        </p:nvPicPr>
        <p:blipFill>
          <a:blip r:embed="rId4"/>
          <a:stretch>
            <a:fillRect/>
          </a:stretch>
        </p:blipFill>
        <p:spPr>
          <a:xfrm>
            <a:off x="257785" y="1027202"/>
            <a:ext cx="1241285" cy="545565"/>
          </a:xfrm>
          <a:prstGeom prst="rect">
            <a:avLst/>
          </a:prstGeom>
        </p:spPr>
      </p:pic>
      <p:pic>
        <p:nvPicPr>
          <p:cNvPr id="9" name="Immagine 8">
            <a:extLst>
              <a:ext uri="{FF2B5EF4-FFF2-40B4-BE49-F238E27FC236}">
                <a16:creationId xmlns:a16="http://schemas.microsoft.com/office/drawing/2014/main" id="{5FD85829-7F1C-4308-C4C5-9065E2E9E006}"/>
              </a:ext>
            </a:extLst>
          </p:cNvPr>
          <p:cNvPicPr>
            <a:picLocks noChangeAspect="1"/>
          </p:cNvPicPr>
          <p:nvPr/>
        </p:nvPicPr>
        <p:blipFill>
          <a:blip r:embed="rId5"/>
          <a:stretch>
            <a:fillRect/>
          </a:stretch>
        </p:blipFill>
        <p:spPr>
          <a:xfrm>
            <a:off x="1654390" y="1006465"/>
            <a:ext cx="1244589" cy="485634"/>
          </a:xfrm>
          <a:prstGeom prst="rect">
            <a:avLst/>
          </a:prstGeom>
        </p:spPr>
      </p:pic>
      <p:pic>
        <p:nvPicPr>
          <p:cNvPr id="11" name="Immagine 10">
            <a:extLst>
              <a:ext uri="{FF2B5EF4-FFF2-40B4-BE49-F238E27FC236}">
                <a16:creationId xmlns:a16="http://schemas.microsoft.com/office/drawing/2014/main" id="{5D2A6E0D-8024-1C5D-28DA-882AE19546C3}"/>
              </a:ext>
            </a:extLst>
          </p:cNvPr>
          <p:cNvPicPr>
            <a:picLocks noChangeAspect="1"/>
          </p:cNvPicPr>
          <p:nvPr/>
        </p:nvPicPr>
        <p:blipFill>
          <a:blip r:embed="rId6"/>
          <a:stretch>
            <a:fillRect/>
          </a:stretch>
        </p:blipFill>
        <p:spPr>
          <a:xfrm>
            <a:off x="3153460" y="1006465"/>
            <a:ext cx="1101844" cy="582748"/>
          </a:xfrm>
          <a:prstGeom prst="rect">
            <a:avLst/>
          </a:prstGeom>
        </p:spPr>
      </p:pic>
      <p:pic>
        <p:nvPicPr>
          <p:cNvPr id="13" name="Immagine 12">
            <a:extLst>
              <a:ext uri="{FF2B5EF4-FFF2-40B4-BE49-F238E27FC236}">
                <a16:creationId xmlns:a16="http://schemas.microsoft.com/office/drawing/2014/main" id="{DF7A0E14-83EF-C660-8A1E-2F04C0673983}"/>
              </a:ext>
            </a:extLst>
          </p:cNvPr>
          <p:cNvPicPr>
            <a:picLocks noChangeAspect="1"/>
          </p:cNvPicPr>
          <p:nvPr/>
        </p:nvPicPr>
        <p:blipFill rotWithShape="1">
          <a:blip r:embed="rId7"/>
          <a:srcRect t="11883" b="2391"/>
          <a:stretch/>
        </p:blipFill>
        <p:spPr>
          <a:xfrm>
            <a:off x="4509785" y="863215"/>
            <a:ext cx="4053619" cy="725998"/>
          </a:xfrm>
          <a:prstGeom prst="rect">
            <a:avLst/>
          </a:prstGeom>
        </p:spPr>
      </p:pic>
      <p:sp>
        <p:nvSpPr>
          <p:cNvPr id="14" name="Sottotitolo 2">
            <a:extLst>
              <a:ext uri="{FF2B5EF4-FFF2-40B4-BE49-F238E27FC236}">
                <a16:creationId xmlns:a16="http://schemas.microsoft.com/office/drawing/2014/main" id="{508AD163-72C4-FBDD-4738-CD40096CE1C6}"/>
              </a:ext>
            </a:extLst>
          </p:cNvPr>
          <p:cNvSpPr txBox="1">
            <a:spLocks/>
          </p:cNvSpPr>
          <p:nvPr/>
        </p:nvSpPr>
        <p:spPr>
          <a:xfrm>
            <a:off x="422425" y="1903207"/>
            <a:ext cx="7575932" cy="387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t>Legge n. 105/2024 «Salva Casa» &amp; Riforma Testo Unico Edilizia</a:t>
            </a:r>
          </a:p>
        </p:txBody>
      </p:sp>
      <p:sp>
        <p:nvSpPr>
          <p:cNvPr id="18" name="Sottotitolo 2">
            <a:extLst>
              <a:ext uri="{FF2B5EF4-FFF2-40B4-BE49-F238E27FC236}">
                <a16:creationId xmlns:a16="http://schemas.microsoft.com/office/drawing/2014/main" id="{93A4C609-D3D1-5641-5A52-E084A9D22A11}"/>
              </a:ext>
            </a:extLst>
          </p:cNvPr>
          <p:cNvSpPr txBox="1">
            <a:spLocks/>
          </p:cNvSpPr>
          <p:nvPr/>
        </p:nvSpPr>
        <p:spPr>
          <a:xfrm>
            <a:off x="431169" y="2325600"/>
            <a:ext cx="7575932" cy="387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t>Verona, 3 settembre 2024</a:t>
            </a:r>
          </a:p>
        </p:txBody>
      </p:sp>
      <p:pic>
        <p:nvPicPr>
          <p:cNvPr id="4" name="Immagine 3" descr="Immagine che contiene testo, Carattere, Elementi grafici, grafica&#10;&#10;Descrizione generata automaticamente">
            <a:extLst>
              <a:ext uri="{FF2B5EF4-FFF2-40B4-BE49-F238E27FC236}">
                <a16:creationId xmlns:a16="http://schemas.microsoft.com/office/drawing/2014/main" id="{9F31C526-A62A-551C-F559-F9222C47A7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305" y="5393428"/>
            <a:ext cx="1048917" cy="1048917"/>
          </a:xfrm>
          <a:prstGeom prst="rect">
            <a:avLst/>
          </a:prstGeom>
        </p:spPr>
      </p:pic>
    </p:spTree>
    <p:extLst>
      <p:ext uri="{BB962C8B-B14F-4D97-AF65-F5344CB8AC3E}">
        <p14:creationId xmlns:p14="http://schemas.microsoft.com/office/powerpoint/2010/main" val="31166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8" y="386930"/>
            <a:ext cx="9236700" cy="1188950"/>
          </a:xfrm>
        </p:spPr>
        <p:txBody>
          <a:bodyPr anchor="b">
            <a:normAutofit/>
          </a:bodyPr>
          <a:lstStyle/>
          <a:p>
            <a:r>
              <a:rPr lang="it-IT" sz="5400"/>
              <a:t>Le modifiche all’art. 9-bis TUE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143668" cy="3435531"/>
          </a:xfrm>
        </p:spPr>
        <p:txBody>
          <a:bodyPr anchor="ctr">
            <a:normAutofit lnSpcReduction="10000"/>
          </a:bodyPr>
          <a:lstStyle/>
          <a:p>
            <a:pPr marL="0" indent="0">
              <a:buNone/>
            </a:pPr>
            <a:r>
              <a:rPr lang="it-IT" sz="2200" dirty="0"/>
              <a:t>Queste due nuove disposizioni aprono due scenari importanti:</a:t>
            </a:r>
          </a:p>
          <a:p>
            <a:pPr marL="457200" indent="-457200" algn="just">
              <a:buFont typeface="+mj-lt"/>
              <a:buAutoNum type="alphaLcParenR"/>
            </a:pPr>
            <a:r>
              <a:rPr lang="it-IT" sz="2200" dirty="0"/>
              <a:t>lo stato legittimo viene a dipendere da una pluralità di «titoli», anche di tipo nuovo, la cui formazione richiederà in genere l’intervento di un libero professionista incaricato dal privato interessato</a:t>
            </a:r>
          </a:p>
          <a:p>
            <a:pPr marL="457200" indent="-457200" algn="just">
              <a:buFont typeface="+mj-lt"/>
              <a:buAutoNum type="alphaLcParenR"/>
            </a:pPr>
            <a:r>
              <a:rPr lang="it-IT" sz="2200" dirty="0"/>
              <a:t>la distinzione, motivata da evidenti ragioni pratiche legate alle complesse dinamiche condominiali, è tutt’altro che semplice, in quanto:</a:t>
            </a:r>
          </a:p>
          <a:p>
            <a:pPr lvl="1" algn="just"/>
            <a:r>
              <a:rPr lang="it-IT" sz="1800" dirty="0"/>
              <a:t>la legittimità di molte unità immobiliari dipende da profili attinenti a beni comuni (eccedenza volumetrica, spazi </a:t>
            </a:r>
            <a:r>
              <a:rPr lang="it-IT" sz="1800" b="1" dirty="0"/>
              <a:t>non può essere ottenuta senza al contempo risolvere problematiche comuni </a:t>
            </a:r>
            <a:r>
              <a:rPr lang="it-IT" sz="1800" dirty="0" err="1"/>
              <a:t>comuni</a:t>
            </a:r>
            <a:r>
              <a:rPr lang="it-IT" sz="1800" dirty="0"/>
              <a:t>…) </a:t>
            </a:r>
            <a:endParaRPr lang="it-IT" sz="1800" b="1" dirty="0"/>
          </a:p>
          <a:p>
            <a:pPr lvl="1" algn="just"/>
            <a:r>
              <a:rPr lang="it-IT" sz="1800" dirty="0"/>
              <a:t>lo stato legittimo di singole unità isolatamente considerate </a:t>
            </a:r>
            <a:r>
              <a:rPr lang="it-IT" sz="1800" b="1" dirty="0"/>
              <a:t>può convivere con uno stato illegittimo del fabbricato nelle parti condominiali</a:t>
            </a:r>
            <a:r>
              <a:rPr lang="it-IT" sz="1800" dirty="0"/>
              <a:t>, che all’occorrenza può essere sanzionato e inevitabilmente a carico di tutti i comproprietari attuali</a:t>
            </a:r>
          </a:p>
        </p:txBody>
      </p:sp>
    </p:spTree>
    <p:extLst>
      <p:ext uri="{BB962C8B-B14F-4D97-AF65-F5344CB8AC3E}">
        <p14:creationId xmlns:p14="http://schemas.microsoft.com/office/powerpoint/2010/main" val="15602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8" y="386930"/>
            <a:ext cx="9236700" cy="1188950"/>
          </a:xfrm>
        </p:spPr>
        <p:txBody>
          <a:bodyPr anchor="b">
            <a:normAutofit/>
          </a:bodyPr>
          <a:lstStyle/>
          <a:p>
            <a:r>
              <a:rPr lang="it-IT" sz="5400" dirty="0"/>
              <a:t>Le modifiche all’art. 9-bis TUE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143668" cy="3563547"/>
          </a:xfrm>
        </p:spPr>
        <p:txBody>
          <a:bodyPr anchor="ctr">
            <a:normAutofit fontScale="85000" lnSpcReduction="20000"/>
          </a:bodyPr>
          <a:lstStyle/>
          <a:p>
            <a:pPr marL="342900" indent="-342900" algn="just">
              <a:buFont typeface="Arial" panose="020B0604020202020204" pitchFamily="34" charset="0"/>
              <a:buChar char="•"/>
            </a:pPr>
            <a:r>
              <a:rPr lang="it-IT" sz="2000" dirty="0"/>
              <a:t>L’altra grande novità delle modifiche dell’articolo 9-bis è l’introduzione del comma 1-ter, che </a:t>
            </a:r>
            <a:r>
              <a:rPr lang="it-IT" sz="2000" b="1" dirty="0"/>
              <a:t>distingue fra stato legittimo delle singole unità immobiliari e stato legittimo delle parti comuni di un edificio </a:t>
            </a:r>
            <a:r>
              <a:rPr lang="it-IT" sz="2000" dirty="0"/>
              <a:t>con plurime unità immobiliari, ammettendo che l’accertamento possa essere circoscritto a singole unità immobiliari o alle sole parti comuni del condominio.</a:t>
            </a:r>
          </a:p>
          <a:p>
            <a:pPr marL="342900" indent="-342900" algn="just">
              <a:buFont typeface="Arial" panose="020B0604020202020204" pitchFamily="34" charset="0"/>
              <a:buChar char="•"/>
            </a:pPr>
            <a:r>
              <a:rPr lang="it-IT" sz="2000" dirty="0"/>
              <a:t>Evidente il pragmatismo che ha ispirato la norma, dopo le criticità emerse in sede di applicazione della legislazione speciale sui c.d. «superbonus» ai condomini</a:t>
            </a:r>
          </a:p>
          <a:p>
            <a:pPr marL="342900" indent="-342900" algn="just">
              <a:buFont typeface="Arial" panose="020B0604020202020204" pitchFamily="34" charset="0"/>
              <a:buChar char="•"/>
            </a:pPr>
            <a:r>
              <a:rPr lang="it-IT" sz="2000" dirty="0"/>
              <a:t>Una scissione che però non può essere generalizzata, in quanto non può operare quando </a:t>
            </a:r>
            <a:r>
              <a:rPr lang="it-IT" sz="2000" b="1" dirty="0"/>
              <a:t>la legittimità di singole unità immobiliari DIPENDE necessariamente da regole e situazioni di fatto riguardanti le parti comuni </a:t>
            </a:r>
            <a:r>
              <a:rPr lang="it-IT" sz="2000" dirty="0"/>
              <a:t>(es. standard, nel caso di ampliamenti di singole unità)</a:t>
            </a:r>
          </a:p>
          <a:p>
            <a:pPr marL="342900" indent="-342900" algn="just">
              <a:buFont typeface="Arial" panose="020B0604020202020204" pitchFamily="34" charset="0"/>
              <a:buChar char="•"/>
            </a:pPr>
            <a:r>
              <a:rPr lang="it-IT" sz="2000" dirty="0"/>
              <a:t>Una scissione che può dissuadere dalla regolarizzazione di parti comuni, causando così un </a:t>
            </a:r>
            <a:r>
              <a:rPr lang="it-IT" sz="2000" b="1" dirty="0"/>
              <a:t>«doppio regime»: unità legittime in un condominio illegittimo</a:t>
            </a:r>
          </a:p>
          <a:p>
            <a:pPr marL="342900" indent="-342900" algn="just">
              <a:buFont typeface="Arial" panose="020B0604020202020204" pitchFamily="34" charset="0"/>
              <a:buChar char="•"/>
            </a:pPr>
            <a:r>
              <a:rPr lang="it-IT" sz="2000" dirty="0"/>
              <a:t>Una scissione che può creare </a:t>
            </a:r>
            <a:r>
              <a:rPr lang="it-IT" sz="2000" b="1" dirty="0"/>
              <a:t>problemi in sede di commercializzazione dei beni</a:t>
            </a:r>
            <a:r>
              <a:rPr lang="it-IT" sz="2000" dirty="0"/>
              <a:t>: l’acquirente può essere indotto in errore da un accertamento di stato legittimo della sola unità immobiliare compravenduta e scoprire poi illegittimità nelle parti comuni del condominio che mettono a repentaglio o penalizzano pro quota anche la sua posizione di comproprietario </a:t>
            </a:r>
          </a:p>
        </p:txBody>
      </p:sp>
    </p:spTree>
    <p:extLst>
      <p:ext uri="{BB962C8B-B14F-4D97-AF65-F5344CB8AC3E}">
        <p14:creationId xmlns:p14="http://schemas.microsoft.com/office/powerpoint/2010/main" val="292538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793662" y="386930"/>
            <a:ext cx="10066122" cy="1298448"/>
          </a:xfrm>
        </p:spPr>
        <p:txBody>
          <a:bodyPr anchor="b">
            <a:normAutofit/>
          </a:bodyPr>
          <a:lstStyle/>
          <a:p>
            <a:r>
              <a:rPr lang="it-IT" sz="3600" dirty="0"/>
              <a:t>Titoli idonei alla determinazione dello stato legittimo</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84135" y="2599509"/>
            <a:ext cx="6293595" cy="3639450"/>
          </a:xfrm>
        </p:spPr>
        <p:txBody>
          <a:bodyPr anchor="ctr">
            <a:normAutofit/>
          </a:bodyPr>
          <a:lstStyle/>
          <a:p>
            <a:pPr marL="342900" indent="-342900" algn="just">
              <a:buFont typeface="+mj-lt"/>
              <a:buAutoNum type="arabicPeriod"/>
            </a:pPr>
            <a:r>
              <a:rPr lang="it-IT" sz="1700" dirty="0"/>
              <a:t>Il titolo abilitativo che ha previsto la costruzione o che «ne ha legittimato la stessa» [sic!], integrato con eventuali titoli  </a:t>
            </a:r>
            <a:br>
              <a:rPr lang="it-IT" sz="1700" dirty="0"/>
            </a:br>
            <a:r>
              <a:rPr lang="it-IT" sz="1700" dirty="0"/>
              <a:t>successivi che abbiano abilitato interventi parziali </a:t>
            </a:r>
          </a:p>
          <a:p>
            <a:pPr marL="342900" indent="-342900" algn="just">
              <a:buFont typeface="+mj-lt"/>
              <a:buAutoNum type="arabicPeriod"/>
            </a:pPr>
            <a:r>
              <a:rPr lang="it-IT" sz="1700" dirty="0"/>
              <a:t>Il titolo rilasciato o assentito che ha disciplinato l’ultimo intervento edilizio che ha interessato l’intero immobile o l’ «intera» unità immobiliare, a condizione che la PA abbia verificato la legittimità dei titoli pregressi, integrato con eventuali titoli successivi che abbiano abilitato interventi parziali. Deve perciò trattarsi di un titolo formato all’esito di un </a:t>
            </a:r>
            <a:r>
              <a:rPr lang="it-IT" sz="1700" b="1" dirty="0"/>
              <a:t>procedimento amministrativo con un ruolo attivo da parte della PA </a:t>
            </a:r>
            <a:r>
              <a:rPr lang="it-IT" sz="1700" dirty="0"/>
              <a:t>(Permesso di Costruire)</a:t>
            </a:r>
          </a:p>
          <a:p>
            <a:pPr marL="0" indent="0">
              <a:buNone/>
            </a:pPr>
            <a:endParaRPr lang="it-IT" sz="1700" dirty="0"/>
          </a:p>
        </p:txBody>
      </p:sp>
      <p:pic>
        <p:nvPicPr>
          <p:cNvPr id="5" name="Immagine 4" descr="Immagine che contiene strumento&#10;&#10;Descrizione generata automaticamente">
            <a:extLst>
              <a:ext uri="{FF2B5EF4-FFF2-40B4-BE49-F238E27FC236}">
                <a16:creationId xmlns:a16="http://schemas.microsoft.com/office/drawing/2014/main" id="{2288CEDD-E083-C9C5-5256-1722ECC73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593" y="4213781"/>
            <a:ext cx="4136769" cy="2161461"/>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886443" cy="1188950"/>
          </a:xfrm>
        </p:spPr>
        <p:txBody>
          <a:bodyPr anchor="b">
            <a:noAutofit/>
          </a:bodyPr>
          <a:lstStyle/>
          <a:p>
            <a:r>
              <a:rPr lang="it-IT" sz="4000" dirty="0"/>
              <a:t>Titoli idonei alla determinazione dello stato legittimo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480798" cy="3518487"/>
          </a:xfrm>
        </p:spPr>
        <p:txBody>
          <a:bodyPr anchor="t">
            <a:normAutofit/>
          </a:bodyPr>
          <a:lstStyle/>
          <a:p>
            <a:pPr marL="342900" indent="-342900" algn="just">
              <a:buFont typeface="+mj-lt"/>
              <a:buAutoNum type="arabicPeriod" startAt="3"/>
            </a:pPr>
            <a:r>
              <a:rPr lang="it-IT" sz="2000" dirty="0"/>
              <a:t>I titoli rilasciati o formati in applicazione degli articoli 34-ter, 36, 36-bis, 38 previo pagamento delle relative sanzioni o oblazioni. Cioè:</a:t>
            </a:r>
          </a:p>
          <a:p>
            <a:pPr marL="457200" lvl="1" indent="0" algn="just">
              <a:buNone/>
            </a:pPr>
            <a:r>
              <a:rPr lang="it-IT" sz="1600" dirty="0"/>
              <a:t>3.1. (</a:t>
            </a:r>
            <a:r>
              <a:rPr lang="it-IT" sz="1600" b="1" dirty="0"/>
              <a:t>art. 34-ter</a:t>
            </a:r>
            <a:r>
              <a:rPr lang="it-IT" sz="1600" dirty="0"/>
              <a:t>) interventi realizzati come varianti in corso d’opera in parziale difformità al titolo rilasciato prima della legge 10/1977, non regolarizzabili ex lege come tolleranze ex art. 34-bis, se regolarizzati con le modalità dell’art. 34-ter, commi 2-3 e previo pagamento delle relative sanzioni</a:t>
            </a:r>
          </a:p>
          <a:p>
            <a:pPr marL="457200" lvl="1" indent="0" algn="just">
              <a:buNone/>
            </a:pPr>
            <a:r>
              <a:rPr lang="it-IT" sz="1600" dirty="0"/>
              <a:t>3.2. (</a:t>
            </a:r>
            <a:r>
              <a:rPr lang="it-IT" sz="1600" b="1" dirty="0"/>
              <a:t>art. 36</a:t>
            </a:r>
            <a:r>
              <a:rPr lang="it-IT" sz="1600" dirty="0"/>
              <a:t>) permesso in sanatoria per accertamento di conformità per interventi eseguiti in assenza di permesso o in totale difformità o in assenza di SCIA, previo pagamento delle relative sanzioni e oblazioni</a:t>
            </a:r>
          </a:p>
          <a:p>
            <a:pPr marL="442913" indent="0" algn="just">
              <a:buNone/>
            </a:pPr>
            <a:r>
              <a:rPr lang="it-IT" sz="1600" dirty="0"/>
              <a:t>3.3. (</a:t>
            </a:r>
            <a:r>
              <a:rPr lang="it-IT" sz="1600" b="1" dirty="0"/>
              <a:t>art. 36-bis</a:t>
            </a:r>
            <a:r>
              <a:rPr lang="it-IT" sz="1600" dirty="0"/>
              <a:t>) permesso di costruire in sanatoria o SCIA in sanatoria per accertamento di conformità di interventi realizzati in parziale difformità, o con variazioni essenziali,  dal permesso di costruire o dalla SCIA, oppure in assenza o difformità dalla SCIA (nei casi regolati dall’art. 37), previo pagamento delle relative sanzioni e oblazioni</a:t>
            </a:r>
          </a:p>
          <a:p>
            <a:pPr marL="442913" indent="0" algn="just">
              <a:buNone/>
            </a:pPr>
            <a:r>
              <a:rPr lang="it-IT" sz="1600" dirty="0"/>
              <a:t>3.4. (</a:t>
            </a:r>
            <a:r>
              <a:rPr lang="it-IT" sz="1600" b="1" dirty="0"/>
              <a:t>art. 38, </a:t>
            </a:r>
            <a:r>
              <a:rPr lang="it-IT" sz="1600" dirty="0"/>
              <a:t>non modificato) permesso di costruire in sanatoria a seguito di annullamento di titolo edilizio e di pagamento della relativa sanzione pecuniaria</a:t>
            </a:r>
          </a:p>
          <a:p>
            <a:pPr marL="457200" lvl="1" indent="0" algn="just">
              <a:buNone/>
            </a:pPr>
            <a:endParaRPr lang="it-IT" sz="1400" dirty="0"/>
          </a:p>
          <a:p>
            <a:pPr marL="0" indent="0">
              <a:buNone/>
            </a:pPr>
            <a:endParaRPr lang="it-IT" sz="1800" dirty="0"/>
          </a:p>
        </p:txBody>
      </p:sp>
    </p:spTree>
    <p:extLst>
      <p:ext uri="{BB962C8B-B14F-4D97-AF65-F5344CB8AC3E}">
        <p14:creationId xmlns:p14="http://schemas.microsoft.com/office/powerpoint/2010/main" val="222966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886443" cy="1188950"/>
          </a:xfrm>
        </p:spPr>
        <p:txBody>
          <a:bodyPr anchor="b">
            <a:noAutofit/>
          </a:bodyPr>
          <a:lstStyle/>
          <a:p>
            <a:r>
              <a:rPr lang="it-IT" sz="4000" dirty="0"/>
              <a:t>Titoli idonei alla determinazione dello stato legittimo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480798" cy="3518487"/>
          </a:xfrm>
        </p:spPr>
        <p:txBody>
          <a:bodyPr anchor="t">
            <a:normAutofit/>
          </a:bodyPr>
          <a:lstStyle/>
          <a:p>
            <a:pPr marL="342900" indent="-342900" algn="just">
              <a:buFont typeface="+mj-lt"/>
              <a:buAutoNum type="arabicPeriod" startAt="4"/>
            </a:pPr>
            <a:r>
              <a:rPr lang="it-IT" sz="1800" dirty="0"/>
              <a:t>«il pagamento delle sanzioni previste dagli articoli 33, 34, 37 commi 1-3-5-6, e la dichiarazione di cui all’articolo 34-bis»</a:t>
            </a:r>
          </a:p>
          <a:p>
            <a:pPr marL="457200" lvl="1" indent="0" algn="just">
              <a:buNone/>
            </a:pPr>
            <a:r>
              <a:rPr lang="it-IT" sz="1600" dirty="0"/>
              <a:t>4.1. sanzioni previste dall’articolo 33: i</a:t>
            </a:r>
            <a:r>
              <a:rPr lang="it-IT" sz="1600" b="1" dirty="0"/>
              <a:t>ntervento di ristrutturazione edilizia in assenza di permesso o in totale difformità</a:t>
            </a:r>
          </a:p>
          <a:p>
            <a:pPr marL="457200" lvl="1" indent="0" algn="just">
              <a:buNone/>
            </a:pPr>
            <a:r>
              <a:rPr lang="it-IT" sz="1600" dirty="0"/>
              <a:t>4.2. sanzioni previste dall’articolo 34: </a:t>
            </a:r>
            <a:r>
              <a:rPr lang="it-IT" sz="1600" b="1" dirty="0"/>
              <a:t>opere e interventi in parziale difformità dal permesso di costruire</a:t>
            </a:r>
          </a:p>
          <a:p>
            <a:pPr marL="457200" lvl="1" indent="0" algn="just">
              <a:buNone/>
            </a:pPr>
            <a:r>
              <a:rPr lang="it-IT" sz="1600" dirty="0"/>
              <a:t>4.3. sanzioni previste dall’articolo 37, commi 1,3,5,6: </a:t>
            </a:r>
            <a:r>
              <a:rPr lang="it-IT" sz="1600" b="1" dirty="0"/>
              <a:t>interventi edilizi di cui all’articolo 22, commi 1-2, in assenza o difformità dalla SCIA</a:t>
            </a:r>
          </a:p>
          <a:p>
            <a:pPr marL="457200" lvl="1" indent="0" algn="just">
              <a:buNone/>
            </a:pPr>
            <a:r>
              <a:rPr lang="it-IT" sz="1600" dirty="0"/>
              <a:t>4.4. sanzioni di cui all’articolo 38: a seguito di </a:t>
            </a:r>
            <a:r>
              <a:rPr lang="it-IT" sz="1600" b="1" dirty="0"/>
              <a:t>annullamento del permesso di costruire</a:t>
            </a:r>
          </a:p>
          <a:p>
            <a:pPr marL="457200" lvl="1" indent="0" algn="just">
              <a:buNone/>
            </a:pPr>
            <a:r>
              <a:rPr lang="it-IT" sz="1600" dirty="0"/>
              <a:t>4.5. Dichiarazione di cui all’articolo 34-bis: </a:t>
            </a:r>
            <a:r>
              <a:rPr lang="it-IT" sz="1600" b="1" dirty="0"/>
              <a:t>attestazione o dichiarazione asseverata del tecnico secondo cui le difformità rientrano nel nuovo regime delle tolleranze</a:t>
            </a:r>
          </a:p>
          <a:p>
            <a:pPr marL="457200" lvl="1" indent="0" algn="just">
              <a:buNone/>
            </a:pPr>
            <a:endParaRPr lang="it-IT" sz="1400" u="sng" dirty="0"/>
          </a:p>
          <a:p>
            <a:pPr marL="0" indent="0">
              <a:buNone/>
            </a:pPr>
            <a:endParaRPr lang="it-IT" sz="1800" dirty="0"/>
          </a:p>
        </p:txBody>
      </p:sp>
    </p:spTree>
    <p:extLst>
      <p:ext uri="{BB962C8B-B14F-4D97-AF65-F5344CB8AC3E}">
        <p14:creationId xmlns:p14="http://schemas.microsoft.com/office/powerpoint/2010/main" val="284825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886443" cy="1188950"/>
          </a:xfrm>
        </p:spPr>
        <p:txBody>
          <a:bodyPr anchor="b">
            <a:noAutofit/>
          </a:bodyPr>
          <a:lstStyle/>
          <a:p>
            <a:r>
              <a:rPr lang="it-IT" sz="4000" dirty="0"/>
              <a:t>Principali effetti della riforma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480798" cy="3518487"/>
          </a:xfrm>
        </p:spPr>
        <p:txBody>
          <a:bodyPr anchor="t">
            <a:normAutofit/>
          </a:bodyPr>
          <a:lstStyle/>
          <a:p>
            <a:pPr marL="342900" indent="-342900" algn="just">
              <a:buFont typeface="+mj-lt"/>
              <a:buAutoNum type="alphaLcParenR"/>
            </a:pP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i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titoli edilizi legittimanti» non sono più soltanto provvedimenti amministrativi </a:t>
            </a:r>
            <a:r>
              <a:rPr lang="it-IT" sz="1800" b="1" kern="100" dirty="0">
                <a:latin typeface="Aptos" panose="020B0004020202020204" pitchFamily="34" charset="0"/>
                <a:ea typeface="Times New Roman" panose="02020603050405020304" pitchFamily="18" charset="0"/>
                <a:cs typeface="Times New Roman" panose="02020603050405020304" pitchFamily="18" charset="0"/>
              </a:rPr>
              <a:t>ma anche «fatti» accertati e dichiarati dai tecnici</a:t>
            </a:r>
          </a:p>
          <a:p>
            <a:pPr marL="342900" indent="-342900" algn="just">
              <a:buFont typeface="+mj-lt"/>
              <a:buAutoNum type="alphaLcParenR"/>
            </a:pPr>
            <a:r>
              <a:rPr lang="it-IT" sz="1800" b="1" kern="100" dirty="0">
                <a:latin typeface="Aptos" panose="020B0004020202020204" pitchFamily="34" charset="0"/>
                <a:ea typeface="Times New Roman" panose="02020603050405020304" pitchFamily="18" charset="0"/>
                <a:cs typeface="Times New Roman" panose="02020603050405020304" pitchFamily="18" charset="0"/>
              </a:rPr>
              <a:t>i tecnici assumono dunque un ruolo più importante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rispetto al passato perché le PA fa affidamento sulle loro attestazioni, dal contenuto sempre più complesso (es. pagamento delle sanzioni e oblazioni corrispondentemente a quanto previsto dalla legge e dal Comune)</a:t>
            </a:r>
          </a:p>
          <a:p>
            <a:pPr marL="342900" indent="-342900" algn="just">
              <a:buFont typeface="+mj-lt"/>
              <a:buAutoNum type="alphaLcParenR"/>
            </a:pPr>
            <a:r>
              <a:rPr lang="it-IT" sz="1800" b="1" kern="100" dirty="0">
                <a:latin typeface="Aptos" panose="020B0004020202020204" pitchFamily="34" charset="0"/>
                <a:ea typeface="Times New Roman" panose="02020603050405020304" pitchFamily="18" charset="0"/>
                <a:cs typeface="Times New Roman" panose="02020603050405020304" pitchFamily="18" charset="0"/>
              </a:rPr>
              <a:t>è superata la posizione giurisprudenziale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secondo la quale la c.d. </a:t>
            </a:r>
            <a:r>
              <a:rPr lang="it-IT" sz="1800" b="1" kern="100" dirty="0">
                <a:latin typeface="Aptos" panose="020B0004020202020204" pitchFamily="34" charset="0"/>
                <a:ea typeface="Times New Roman" panose="02020603050405020304" pitchFamily="18" charset="0"/>
                <a:cs typeface="Times New Roman" panose="02020603050405020304" pitchFamily="18" charset="0"/>
              </a:rPr>
              <a:t>«fiscalizzazione» non equivaleva ad una «sanatoria»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ossia alla regolarizzazione («legittimazione») del bene immobile</a:t>
            </a:r>
          </a:p>
          <a:p>
            <a:pPr marL="342900" indent="-342900" algn="just">
              <a:buFont typeface="+mj-lt"/>
              <a:buAutoNum type="alphaLcParenR"/>
            </a:pPr>
            <a:r>
              <a:rPr lang="it-IT" sz="1800" b="1" kern="100" dirty="0">
                <a:latin typeface="Aptos" panose="020B0004020202020204" pitchFamily="34" charset="0"/>
                <a:ea typeface="Times New Roman" panose="02020603050405020304" pitchFamily="18" charset="0"/>
                <a:cs typeface="Times New Roman" panose="02020603050405020304" pitchFamily="18" charset="0"/>
              </a:rPr>
              <a:t>i tecnici sono chiamati ad attestare la sanatoria </a:t>
            </a:r>
            <a:r>
              <a:rPr lang="it-IT" sz="1800" b="1" i="1" kern="100" dirty="0">
                <a:latin typeface="Aptos" panose="020B0004020202020204" pitchFamily="34" charset="0"/>
                <a:ea typeface="Times New Roman" panose="02020603050405020304" pitchFamily="18" charset="0"/>
                <a:cs typeface="Times New Roman" panose="02020603050405020304" pitchFamily="18" charset="0"/>
              </a:rPr>
              <a:t>ex lege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derivante dal nuovo regime delle tolleranze   </a:t>
            </a:r>
          </a:p>
        </p:txBody>
      </p:sp>
    </p:spTree>
    <p:extLst>
      <p:ext uri="{BB962C8B-B14F-4D97-AF65-F5344CB8AC3E}">
        <p14:creationId xmlns:p14="http://schemas.microsoft.com/office/powerpoint/2010/main" val="22083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886443" cy="1188950"/>
          </a:xfrm>
        </p:spPr>
        <p:txBody>
          <a:bodyPr anchor="b">
            <a:noAutofit/>
          </a:bodyPr>
          <a:lstStyle/>
          <a:p>
            <a:r>
              <a:rPr lang="it-IT" sz="4000" dirty="0"/>
              <a:t>Considerazioni conclusive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480798" cy="3518487"/>
          </a:xfrm>
        </p:spPr>
        <p:txBody>
          <a:bodyPr anchor="t">
            <a:normAutofit fontScale="92500" lnSpcReduction="20000"/>
          </a:bodyPr>
          <a:lstStyle/>
          <a:p>
            <a:pPr algn="just">
              <a:lnSpc>
                <a:spcPct val="115000"/>
              </a:lnSpc>
            </a:pP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La riforma 2024 opera in due direzioni: facilita la “regolarizzazione” degli edifici, ossia l’acquisto di “stato legittimo”; sposta l’accertamento </a:t>
            </a:r>
            <a:r>
              <a:rPr lang="it-IT" sz="1800" b="1" kern="100" dirty="0">
                <a:effectLst/>
                <a:latin typeface="Aptos" panose="020B0004020202020204" pitchFamily="34" charset="0"/>
                <a:ea typeface="Times New Roman" panose="02020603050405020304" pitchFamily="18" charset="0"/>
                <a:cs typeface="Times New Roman" panose="02020603050405020304" pitchFamily="18" charset="0"/>
              </a:rPr>
              <a:t>dagli uffici comunali ai liberi professionisti </a:t>
            </a: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incaricati dal proprietario.</a:t>
            </a:r>
          </a:p>
          <a:p>
            <a:pPr algn="just">
              <a:lnSpc>
                <a:spcPct val="115000"/>
              </a:lnSpc>
            </a:pP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La facilitazione avviene in vari modi:</a:t>
            </a:r>
          </a:p>
          <a:p>
            <a:pPr marL="742950" lvl="1" indent="-285750" algn="just">
              <a:lnSpc>
                <a:spcPct val="115000"/>
              </a:lnSpc>
              <a:buFont typeface="+mj-lt"/>
              <a:buAutoNum type="alphaLcPeriod"/>
            </a:pPr>
            <a:r>
              <a:rPr lang="it-IT" sz="1800" b="1" kern="100" dirty="0">
                <a:effectLst/>
                <a:latin typeface="Aptos" panose="020B0004020202020204" pitchFamily="34" charset="0"/>
                <a:ea typeface="Times New Roman" panose="02020603050405020304" pitchFamily="18" charset="0"/>
                <a:cs typeface="Times New Roman" panose="02020603050405020304" pitchFamily="18" charset="0"/>
              </a:rPr>
              <a:t>Sanatoria ex lege</a:t>
            </a: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 ampliamento dei margini di “tolleranza” fino al 24.5.2024, rendendo così ex lege “legittime” determinate opere abusive</a:t>
            </a:r>
          </a:p>
          <a:p>
            <a:pPr marL="742950" lvl="1" indent="-285750" algn="just">
              <a:lnSpc>
                <a:spcPct val="115000"/>
              </a:lnSpc>
              <a:buFont typeface="+mj-lt"/>
              <a:buAutoNum type="alphaLcPeriod"/>
            </a:pPr>
            <a:r>
              <a:rPr lang="it-IT" sz="1800" b="1" kern="100" dirty="0">
                <a:effectLst/>
                <a:latin typeface="Aptos" panose="020B0004020202020204" pitchFamily="34" charset="0"/>
                <a:ea typeface="Times New Roman" panose="02020603050405020304" pitchFamily="18" charset="0"/>
                <a:cs typeface="Times New Roman" panose="02020603050405020304" pitchFamily="18" charset="0"/>
              </a:rPr>
              <a:t>ampliamento  dell’ «accertamento di conformità», </a:t>
            </a:r>
            <a:r>
              <a:rPr lang="it-IT" sz="1800" kern="100" dirty="0">
                <a:effectLst/>
                <a:latin typeface="Aptos" panose="020B0004020202020204" pitchFamily="34" charset="0"/>
                <a:ea typeface="Times New Roman" panose="02020603050405020304" pitchFamily="18" charset="0"/>
                <a:cs typeface="Times New Roman" panose="02020603050405020304" pitchFamily="18" charset="0"/>
              </a:rPr>
              <a:t>ossia possibilità di regolarizzare anche opere non autorizzate se conformi solo alle norme tecniche edilizie al tempo della realizzazione e solo alle norme urbanistiche al tempo della regolarizzazione</a:t>
            </a:r>
          </a:p>
          <a:p>
            <a:pPr marL="742950" lvl="1" indent="-285750" algn="just">
              <a:lnSpc>
                <a:spcPct val="115000"/>
              </a:lnSpc>
              <a:buFont typeface="+mj-lt"/>
              <a:buAutoNum type="alphaLcPeriod"/>
            </a:pPr>
            <a:r>
              <a:rPr lang="it-IT" sz="1800" b="1" kern="100" dirty="0">
                <a:effectLst/>
                <a:latin typeface="Aptos" panose="020B0004020202020204" pitchFamily="34" charset="0"/>
                <a:ea typeface="Times New Roman" panose="02020603050405020304" pitchFamily="18" charset="0"/>
                <a:cs typeface="Times New Roman" panose="02020603050405020304" pitchFamily="18" charset="0"/>
              </a:rPr>
              <a:t>ampliamento dei casi nei quali si può ottenere permesso in sanatoria</a:t>
            </a:r>
          </a:p>
          <a:p>
            <a:pPr marL="742950" lvl="1" indent="-285750" algn="just">
              <a:lnSpc>
                <a:spcPct val="115000"/>
              </a:lnSpc>
              <a:buFont typeface="+mj-lt"/>
              <a:buAutoNum type="alphaLcPeriod"/>
            </a:pPr>
            <a:r>
              <a:rPr lang="it-IT" sz="1800" b="1" kern="100" dirty="0">
                <a:effectLst/>
                <a:latin typeface="Aptos" panose="020B0004020202020204" pitchFamily="34" charset="0"/>
                <a:ea typeface="Times New Roman" panose="02020603050405020304" pitchFamily="18" charset="0"/>
                <a:cs typeface="Times New Roman" panose="02020603050405020304" pitchFamily="18" charset="0"/>
              </a:rPr>
              <a:t>assimilazione del pagamento della sanzione pecuniaria (c.d. «fiscalizzazione») alla sanatoria</a:t>
            </a:r>
          </a:p>
          <a:p>
            <a:pPr marL="0" indent="0" algn="just">
              <a:buNone/>
            </a:pPr>
            <a:br>
              <a:rPr lang="it-IT" sz="1800" kern="100" dirty="0">
                <a:latin typeface="Aptos" panose="020B0004020202020204" pitchFamily="34" charset="0"/>
                <a:ea typeface="Times New Roman" panose="02020603050405020304" pitchFamily="18" charset="0"/>
                <a:cs typeface="Times New Roman" panose="02020603050405020304" pitchFamily="18" charset="0"/>
              </a:rPr>
            </a:br>
            <a:endParaRPr lang="it-IT" sz="1400" u="sng" dirty="0"/>
          </a:p>
          <a:p>
            <a:pPr marL="0" indent="0">
              <a:buNone/>
            </a:pPr>
            <a:endParaRPr lang="it-IT" sz="1800" dirty="0"/>
          </a:p>
        </p:txBody>
      </p:sp>
    </p:spTree>
    <p:extLst>
      <p:ext uri="{BB962C8B-B14F-4D97-AF65-F5344CB8AC3E}">
        <p14:creationId xmlns:p14="http://schemas.microsoft.com/office/powerpoint/2010/main" val="48115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886443" cy="1188950"/>
          </a:xfrm>
        </p:spPr>
        <p:txBody>
          <a:bodyPr anchor="b">
            <a:noAutofit/>
          </a:bodyPr>
          <a:lstStyle/>
          <a:p>
            <a:r>
              <a:rPr lang="it-IT" sz="4000" dirty="0"/>
              <a:t>Considerazioni conclusive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480798" cy="3518487"/>
          </a:xfrm>
        </p:spPr>
        <p:txBody>
          <a:bodyPr anchor="t">
            <a:normAutofit/>
          </a:bodyPr>
          <a:lstStyle/>
          <a:p>
            <a:pPr algn="just"/>
            <a:r>
              <a:rPr lang="it-IT" sz="1800" kern="100" dirty="0">
                <a:latin typeface="Aptos" panose="020B0004020202020204" pitchFamily="34" charset="0"/>
                <a:ea typeface="Times New Roman" panose="02020603050405020304" pitchFamily="18" charset="0"/>
                <a:cs typeface="Times New Roman" panose="02020603050405020304" pitchFamily="18" charset="0"/>
              </a:rPr>
              <a:t>È facile prevedere che si andrà verso la generalizzazione dell’accertamento di </a:t>
            </a:r>
            <a:r>
              <a:rPr lang="it-IT" sz="1800" b="1" kern="100" dirty="0">
                <a:latin typeface="Aptos" panose="020B0004020202020204" pitchFamily="34" charset="0"/>
                <a:ea typeface="Times New Roman" panose="02020603050405020304" pitchFamily="18" charset="0"/>
                <a:cs typeface="Times New Roman" panose="02020603050405020304" pitchFamily="18" charset="0"/>
              </a:rPr>
              <a:t>stato legittimo, come “passaporto” commerciale degli edifici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che sarà richiesto dai compratori e influirà sul valore riconosciuto ai beni </a:t>
            </a:r>
          </a:p>
          <a:p>
            <a:pPr algn="just"/>
            <a:r>
              <a:rPr lang="it-IT" sz="1800" kern="100" dirty="0">
                <a:latin typeface="Aptos" panose="020B0004020202020204" pitchFamily="34" charset="0"/>
                <a:ea typeface="Times New Roman" panose="02020603050405020304" pitchFamily="18" charset="0"/>
                <a:cs typeface="Times New Roman" panose="02020603050405020304" pitchFamily="18" charset="0"/>
              </a:rPr>
              <a:t>Nei rogiti notarili di compravendita l’indicazione dei «titoli» edilizi non potrà non tenere conto del nuovo regime giuridico dei «titoli»</a:t>
            </a:r>
          </a:p>
          <a:p>
            <a:pPr algn="just"/>
            <a:r>
              <a:rPr lang="it-IT" sz="1800" b="1" kern="100" dirty="0">
                <a:latin typeface="Aptos" panose="020B0004020202020204" pitchFamily="34" charset="0"/>
                <a:ea typeface="Times New Roman" panose="02020603050405020304" pitchFamily="18" charset="0"/>
                <a:cs typeface="Times New Roman" panose="02020603050405020304" pitchFamily="18" charset="0"/>
              </a:rPr>
              <a:t>I «titoli» saranno rilevanti anche per la determinazione della «legittima»  destinazione d’uso </a:t>
            </a:r>
            <a:r>
              <a:rPr lang="it-IT" sz="1800" kern="100" dirty="0">
                <a:latin typeface="Aptos" panose="020B0004020202020204" pitchFamily="34" charset="0"/>
                <a:ea typeface="Times New Roman" panose="02020603050405020304" pitchFamily="18" charset="0"/>
                <a:cs typeface="Times New Roman" panose="02020603050405020304" pitchFamily="18" charset="0"/>
              </a:rPr>
              <a:t>degli immobili </a:t>
            </a:r>
          </a:p>
          <a:p>
            <a:pPr algn="just"/>
            <a:r>
              <a:rPr lang="it-IT" sz="1800" b="1" kern="100" dirty="0">
                <a:latin typeface="Aptos" panose="020B0004020202020204" pitchFamily="34" charset="0"/>
                <a:ea typeface="Times New Roman" panose="02020603050405020304" pitchFamily="18" charset="0"/>
                <a:cs typeface="Times New Roman" panose="02020603050405020304" pitchFamily="18" charset="0"/>
              </a:rPr>
              <a:t>I «titoli» legittimanti assumeranno rilevanza anche in sede penale</a:t>
            </a:r>
            <a:r>
              <a:rPr lang="it-IT" sz="1800" kern="100" dirty="0">
                <a:latin typeface="Aptos" panose="020B0004020202020204" pitchFamily="34" charset="0"/>
                <a:ea typeface="Times New Roman" panose="02020603050405020304" pitchFamily="18" charset="0"/>
                <a:cs typeface="Times New Roman" panose="02020603050405020304" pitchFamily="18" charset="0"/>
              </a:rPr>
              <a:t>, dato che le norme penali in materia edilizia sono per lo più norme «in bianco» che rinviano ad una situazione di illegalità sul piano amministrativo (art. 44 TUE, non modificato)</a:t>
            </a:r>
          </a:p>
          <a:p>
            <a:pPr marL="0" indent="0" algn="just">
              <a:buNone/>
            </a:pPr>
            <a:br>
              <a:rPr lang="it-IT" sz="1800" kern="100" dirty="0">
                <a:latin typeface="Aptos" panose="020B0004020202020204" pitchFamily="34" charset="0"/>
                <a:ea typeface="Times New Roman" panose="02020603050405020304" pitchFamily="18" charset="0"/>
                <a:cs typeface="Times New Roman" panose="02020603050405020304" pitchFamily="18" charset="0"/>
              </a:rPr>
            </a:br>
            <a:endParaRPr lang="it-IT" sz="1400" u="sng" dirty="0"/>
          </a:p>
          <a:p>
            <a:pPr marL="0" indent="0">
              <a:buNone/>
            </a:pPr>
            <a:endParaRPr lang="it-IT" sz="1800" dirty="0"/>
          </a:p>
        </p:txBody>
      </p:sp>
    </p:spTree>
    <p:extLst>
      <p:ext uri="{BB962C8B-B14F-4D97-AF65-F5344CB8AC3E}">
        <p14:creationId xmlns:p14="http://schemas.microsoft.com/office/powerpoint/2010/main" val="120635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09E4C2B2-0A8F-F131-0E68-142AAF91540C}"/>
              </a:ext>
            </a:extLst>
          </p:cNvPr>
          <p:cNvSpPr>
            <a:spLocks noGrp="1"/>
          </p:cNvSpPr>
          <p:nvPr>
            <p:ph type="title"/>
          </p:nvPr>
        </p:nvSpPr>
        <p:spPr>
          <a:xfrm>
            <a:off x="1524000" y="1293338"/>
            <a:ext cx="9144000" cy="3274592"/>
          </a:xfrm>
        </p:spPr>
        <p:txBody>
          <a:bodyPr vert="horz" lIns="91440" tIns="45720" rIns="91440" bIns="45720" rtlCol="0" anchor="ctr">
            <a:noAutofit/>
          </a:bodyPr>
          <a:lstStyle/>
          <a:p>
            <a:pPr algn="ctr"/>
            <a:r>
              <a:rPr lang="it-IT" sz="5400" dirty="0"/>
              <a:t>La nuova disciplina del  mutamento di destinazione d’uso di edifici o di unità immobiliari</a:t>
            </a:r>
            <a:endParaRPr lang="en-US" sz="5400" kern="1200" dirty="0">
              <a:solidFill>
                <a:schemeClr val="tx1"/>
              </a:solidFill>
              <a:latin typeface="+mj-lt"/>
              <a:ea typeface="+mj-ea"/>
              <a:cs typeface="+mj-cs"/>
            </a:endParaRPr>
          </a:p>
        </p:txBody>
      </p:sp>
      <p:sp>
        <p:nvSpPr>
          <p:cNvPr id="5" name="Segnaposto testo 4">
            <a:extLst>
              <a:ext uri="{FF2B5EF4-FFF2-40B4-BE49-F238E27FC236}">
                <a16:creationId xmlns:a16="http://schemas.microsoft.com/office/drawing/2014/main" id="{55D7C10C-6060-A1E5-ABBF-5262F27CFB2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dirty="0">
              <a:solidFill>
                <a:schemeClr val="tx1"/>
              </a:solidFill>
              <a:latin typeface="+mn-lt"/>
              <a:ea typeface="+mn-ea"/>
              <a:cs typeface="+mn-cs"/>
            </a:endParaRPr>
          </a:p>
        </p:txBody>
      </p:sp>
      <p:cxnSp>
        <p:nvCxnSpPr>
          <p:cNvPr id="37"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75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2D9571-32F5-88CB-4092-45DB0A2B8287}"/>
              </a:ext>
            </a:extLst>
          </p:cNvPr>
          <p:cNvSpPr>
            <a:spLocks noGrp="1"/>
          </p:cNvSpPr>
          <p:nvPr>
            <p:ph type="title"/>
          </p:nvPr>
        </p:nvSpPr>
        <p:spPr/>
        <p:txBody>
          <a:bodyPr/>
          <a:lstStyle/>
          <a:p>
            <a:r>
              <a:rPr lang="it-IT" dirty="0"/>
              <a:t>Vecchio e nuovo testo</a:t>
            </a:r>
          </a:p>
        </p:txBody>
      </p:sp>
      <p:sp>
        <p:nvSpPr>
          <p:cNvPr id="6" name="Segnaposto contenuto 5">
            <a:extLst>
              <a:ext uri="{FF2B5EF4-FFF2-40B4-BE49-F238E27FC236}">
                <a16:creationId xmlns:a16="http://schemas.microsoft.com/office/drawing/2014/main" id="{87D85E67-4114-6583-9B3A-0CD3BE0CFFA7}"/>
              </a:ext>
            </a:extLst>
          </p:cNvPr>
          <p:cNvSpPr>
            <a:spLocks noGrp="1"/>
          </p:cNvSpPr>
          <p:nvPr>
            <p:ph sz="half" idx="2"/>
          </p:nvPr>
        </p:nvSpPr>
        <p:spPr>
          <a:xfrm>
            <a:off x="839788" y="1921164"/>
            <a:ext cx="5157787" cy="4268499"/>
          </a:xfrm>
        </p:spPr>
        <p:txBody>
          <a:bodyPr>
            <a:normAutofit fontScale="55000" lnSpcReduction="20000"/>
          </a:bodyPr>
          <a:lstStyle/>
          <a:p>
            <a:pPr marL="0" indent="0">
              <a:buNone/>
            </a:pPr>
            <a:r>
              <a:rPr lang="it-IT" dirty="0"/>
              <a:t>1. Salva diversa previsione da parte delle leggi regionali, costituisce mutamento rilevante della destinazione d'uso ogni forma di utilizzo dell'immobile o della singola unità immobiliare diversa da quella originaria, ancorché non accompagnata dall'esecuzione di opere edilizie, purché tale da comportare l'assegnazione dell'immobile o dell'unità immobiliare considerati ad una diversa categoria funzionale tra quelle sotto elencate:</a:t>
            </a:r>
          </a:p>
          <a:p>
            <a:pPr marL="457200" lvl="1" indent="0">
              <a:buNone/>
            </a:pPr>
            <a:r>
              <a:rPr lang="it-IT" dirty="0"/>
              <a:t>a) residenziale;</a:t>
            </a:r>
          </a:p>
          <a:p>
            <a:pPr marL="457200" lvl="1" indent="0">
              <a:buNone/>
            </a:pPr>
            <a:r>
              <a:rPr lang="it-IT" dirty="0"/>
              <a:t>a-bis) turistico-ricettiva;</a:t>
            </a:r>
          </a:p>
          <a:p>
            <a:pPr marL="457200" lvl="1" indent="0">
              <a:buNone/>
            </a:pPr>
            <a:r>
              <a:rPr lang="it-IT" dirty="0"/>
              <a:t>b) produttiva e direzionale;</a:t>
            </a:r>
          </a:p>
          <a:p>
            <a:pPr marL="457200" lvl="1" indent="0">
              <a:buNone/>
            </a:pPr>
            <a:r>
              <a:rPr lang="it-IT" dirty="0"/>
              <a:t>c) commerciale;</a:t>
            </a:r>
          </a:p>
          <a:p>
            <a:pPr marL="457200" lvl="1" indent="0">
              <a:buNone/>
            </a:pPr>
            <a:r>
              <a:rPr lang="it-IT" dirty="0"/>
              <a:t>d) rurale.</a:t>
            </a:r>
          </a:p>
        </p:txBody>
      </p:sp>
      <p:sp>
        <p:nvSpPr>
          <p:cNvPr id="8" name="Segnaposto contenuto 7">
            <a:extLst>
              <a:ext uri="{FF2B5EF4-FFF2-40B4-BE49-F238E27FC236}">
                <a16:creationId xmlns:a16="http://schemas.microsoft.com/office/drawing/2014/main" id="{0F6D5591-1A0E-5CDA-171E-CCB7FBD5C13D}"/>
              </a:ext>
            </a:extLst>
          </p:cNvPr>
          <p:cNvSpPr>
            <a:spLocks noGrp="1"/>
          </p:cNvSpPr>
          <p:nvPr>
            <p:ph sz="quarter" idx="4"/>
          </p:nvPr>
        </p:nvSpPr>
        <p:spPr>
          <a:xfrm>
            <a:off x="6172200" y="1921164"/>
            <a:ext cx="5183188" cy="4268499"/>
          </a:xfrm>
        </p:spPr>
        <p:txBody>
          <a:bodyPr>
            <a:normAutofit fontScale="55000" lnSpcReduction="20000"/>
          </a:bodyPr>
          <a:lstStyle/>
          <a:p>
            <a:pPr marL="0" indent="0">
              <a:buNone/>
            </a:pPr>
            <a:r>
              <a:rPr lang="it-IT" b="1" dirty="0"/>
              <a:t>1. Ai fini del presente articolo, il mutamento della destinazione d'uso di un immobile o di una singola unità immobiliare si considera senza opere se non comporta l'esecuzione di opere edilizie ovvero se le opere da eseguire sono riconducibili agli interventi di cui all'articolo 6</a:t>
            </a:r>
            <a:r>
              <a:rPr lang="it-IT" dirty="0"/>
              <a:t>.  Salva diversa previsione da parte delle leggi regionali, costituisce mutamento rilevante della destinazione d'uso ogni forma di utilizzo dell'immobile o della singola unità immobiliare diversa da quella originaria, ancorché non accompagnata dall'esecuzione di opere edilizie, purché tale da comportare l'assegnazione dell'immobile o dell'unità immobiliare considerati ad una diversa categoria funzionale tra quelle sotto elencate:</a:t>
            </a:r>
          </a:p>
          <a:p>
            <a:pPr marL="457200" lvl="1" indent="0">
              <a:buNone/>
            </a:pPr>
            <a:r>
              <a:rPr lang="it-IT" dirty="0"/>
              <a:t>a) residenziale;</a:t>
            </a:r>
          </a:p>
          <a:p>
            <a:pPr marL="457200" lvl="1" indent="0">
              <a:buNone/>
            </a:pPr>
            <a:r>
              <a:rPr lang="it-IT" dirty="0"/>
              <a:t>a-bis) turistico-ricettiva;</a:t>
            </a:r>
          </a:p>
          <a:p>
            <a:pPr marL="457200" lvl="1" indent="0">
              <a:buNone/>
            </a:pPr>
            <a:r>
              <a:rPr lang="it-IT" dirty="0"/>
              <a:t>b) produttiva e direzionale;</a:t>
            </a:r>
          </a:p>
          <a:p>
            <a:pPr marL="457200" lvl="1" indent="0">
              <a:buNone/>
            </a:pPr>
            <a:r>
              <a:rPr lang="it-IT" dirty="0"/>
              <a:t>c) commerciale;</a:t>
            </a:r>
          </a:p>
          <a:p>
            <a:pPr marL="457200" lvl="1" indent="0">
              <a:buNone/>
            </a:pPr>
            <a:r>
              <a:rPr lang="it-IT" dirty="0"/>
              <a:t>d) rurale.</a:t>
            </a:r>
          </a:p>
        </p:txBody>
      </p:sp>
      <p:pic>
        <p:nvPicPr>
          <p:cNvPr id="2" name="Immagine 1">
            <a:extLst>
              <a:ext uri="{FF2B5EF4-FFF2-40B4-BE49-F238E27FC236}">
                <a16:creationId xmlns:a16="http://schemas.microsoft.com/office/drawing/2014/main" id="{C85DA282-E883-13D4-6147-DE3E9BC4F4D3}"/>
              </a:ext>
            </a:extLst>
          </p:cNvPr>
          <p:cNvPicPr>
            <a:picLocks noChangeAspect="1"/>
          </p:cNvPicPr>
          <p:nvPr/>
        </p:nvPicPr>
        <p:blipFill>
          <a:blip r:embed="rId2"/>
          <a:stretch>
            <a:fillRect/>
          </a:stretch>
        </p:blipFill>
        <p:spPr>
          <a:xfrm>
            <a:off x="0" y="642089"/>
            <a:ext cx="647790" cy="771633"/>
          </a:xfrm>
          <a:prstGeom prst="rect">
            <a:avLst/>
          </a:prstGeom>
        </p:spPr>
      </p:pic>
    </p:spTree>
    <p:extLst>
      <p:ext uri="{BB962C8B-B14F-4D97-AF65-F5344CB8AC3E}">
        <p14:creationId xmlns:p14="http://schemas.microsoft.com/office/powerpoint/2010/main" val="387489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09E4C2B2-0A8F-F131-0E68-142AAF91540C}"/>
              </a:ext>
            </a:extLst>
          </p:cNvPr>
          <p:cNvSpPr>
            <a:spLocks noGrp="1"/>
          </p:cNvSpPr>
          <p:nvPr>
            <p:ph type="title"/>
          </p:nvPr>
        </p:nvSpPr>
        <p:spPr>
          <a:xfrm>
            <a:off x="1524000" y="1293338"/>
            <a:ext cx="9144000" cy="3274592"/>
          </a:xfrm>
        </p:spPr>
        <p:txBody>
          <a:bodyPr vert="horz" lIns="91440" tIns="45720" rIns="91440" bIns="45720" rtlCol="0" anchor="ctr">
            <a:noAutofit/>
          </a:bodyPr>
          <a:lstStyle/>
          <a:p>
            <a:pPr algn="ctr"/>
            <a:r>
              <a:rPr lang="it-IT" sz="5400" dirty="0"/>
              <a:t>Lo stato legittimo dei beni immobili</a:t>
            </a:r>
            <a:endParaRPr lang="en-US" sz="5400" kern="1200" dirty="0">
              <a:solidFill>
                <a:schemeClr val="tx1"/>
              </a:solidFill>
              <a:latin typeface="+mj-lt"/>
              <a:ea typeface="+mj-ea"/>
              <a:cs typeface="+mj-cs"/>
            </a:endParaRPr>
          </a:p>
        </p:txBody>
      </p:sp>
      <p:sp>
        <p:nvSpPr>
          <p:cNvPr id="5" name="Segnaposto testo 4">
            <a:extLst>
              <a:ext uri="{FF2B5EF4-FFF2-40B4-BE49-F238E27FC236}">
                <a16:creationId xmlns:a16="http://schemas.microsoft.com/office/drawing/2014/main" id="{55D7C10C-6060-A1E5-ABBF-5262F27CFB2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dirty="0">
              <a:solidFill>
                <a:schemeClr val="tx1"/>
              </a:solidFill>
              <a:latin typeface="+mn-lt"/>
              <a:ea typeface="+mn-ea"/>
              <a:cs typeface="+mn-cs"/>
            </a:endParaRPr>
          </a:p>
        </p:txBody>
      </p:sp>
      <p:cxnSp>
        <p:nvCxnSpPr>
          <p:cNvPr id="37"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2D9571-32F5-88CB-4092-45DB0A2B8287}"/>
              </a:ext>
            </a:extLst>
          </p:cNvPr>
          <p:cNvSpPr>
            <a:spLocks noGrp="1"/>
          </p:cNvSpPr>
          <p:nvPr>
            <p:ph type="title"/>
          </p:nvPr>
        </p:nvSpPr>
        <p:spPr/>
        <p:txBody>
          <a:bodyPr/>
          <a:lstStyle/>
          <a:p>
            <a:r>
              <a:rPr lang="it-IT" dirty="0"/>
              <a:t>Vecchio e nuovo testo</a:t>
            </a:r>
          </a:p>
        </p:txBody>
      </p:sp>
      <p:sp>
        <p:nvSpPr>
          <p:cNvPr id="6" name="Segnaposto contenuto 5">
            <a:extLst>
              <a:ext uri="{FF2B5EF4-FFF2-40B4-BE49-F238E27FC236}">
                <a16:creationId xmlns:a16="http://schemas.microsoft.com/office/drawing/2014/main" id="{87D85E67-4114-6583-9B3A-0CD3BE0CFFA7}"/>
              </a:ext>
            </a:extLst>
          </p:cNvPr>
          <p:cNvSpPr>
            <a:spLocks noGrp="1"/>
          </p:cNvSpPr>
          <p:nvPr>
            <p:ph sz="half" idx="2"/>
          </p:nvPr>
        </p:nvSpPr>
        <p:spPr>
          <a:xfrm>
            <a:off x="839788" y="1921164"/>
            <a:ext cx="5157787" cy="4268499"/>
          </a:xfrm>
        </p:spPr>
        <p:txBody>
          <a:bodyPr>
            <a:normAutofit fontScale="85000" lnSpcReduction="20000"/>
          </a:bodyPr>
          <a:lstStyle/>
          <a:p>
            <a:pPr marL="0" indent="0" algn="just">
              <a:buNone/>
            </a:pPr>
            <a:r>
              <a:rPr lang="it-IT" i="1" dirty="0"/>
              <a:t>3. Le regioni adeguano la propria legislazione ai principi di cui al presente articolo entro novanta giorni dalla data della sua entrata in vigore. Decorso tale termine, trovano applicazione diretta le disposizioni del presente articolo. Salva diversa previsione da parte delle leggi regionali e degli strumenti urbanistici comunali, il mutamento della destinazione d'uso all'interno della stessa categoria funzionale è sempre consentito.</a:t>
            </a:r>
          </a:p>
        </p:txBody>
      </p:sp>
      <p:sp>
        <p:nvSpPr>
          <p:cNvPr id="8" name="Segnaposto contenuto 7">
            <a:extLst>
              <a:ext uri="{FF2B5EF4-FFF2-40B4-BE49-F238E27FC236}">
                <a16:creationId xmlns:a16="http://schemas.microsoft.com/office/drawing/2014/main" id="{0F6D5591-1A0E-5CDA-171E-CCB7FBD5C13D}"/>
              </a:ext>
            </a:extLst>
          </p:cNvPr>
          <p:cNvSpPr>
            <a:spLocks noGrp="1"/>
          </p:cNvSpPr>
          <p:nvPr>
            <p:ph sz="quarter" idx="4"/>
          </p:nvPr>
        </p:nvSpPr>
        <p:spPr>
          <a:xfrm>
            <a:off x="6172200" y="1921164"/>
            <a:ext cx="5183188" cy="4268499"/>
          </a:xfrm>
        </p:spPr>
        <p:txBody>
          <a:bodyPr>
            <a:normAutofit fontScale="85000" lnSpcReduction="20000"/>
          </a:bodyPr>
          <a:lstStyle/>
          <a:p>
            <a:pPr marL="0" indent="0" algn="just">
              <a:buNone/>
            </a:pPr>
            <a:r>
              <a:rPr lang="it-IT" i="1" dirty="0"/>
              <a:t>3. </a:t>
            </a:r>
            <a:r>
              <a:rPr lang="it-IT" b="1" i="1" dirty="0"/>
              <a:t>Le regioni adeguano la propria legislazione ai principi di cui al presente articolo, </a:t>
            </a:r>
            <a:r>
              <a:rPr lang="it-IT" b="1" i="1" u="sng" dirty="0"/>
              <a:t>che trovano in ogni caso applicazione diretta</a:t>
            </a:r>
            <a:r>
              <a:rPr lang="it-IT" b="1" i="1" dirty="0"/>
              <a:t>, fatta salva la possibilità per le regioni medesime di prevedere livelli ulteriori </a:t>
            </a:r>
            <a:r>
              <a:rPr lang="it-IT" b="1" i="1" u="sng" dirty="0"/>
              <a:t>di semplificazione</a:t>
            </a:r>
            <a:r>
              <a:rPr lang="it-IT" i="1" dirty="0"/>
              <a:t>. </a:t>
            </a:r>
          </a:p>
          <a:p>
            <a:pPr marL="0" indent="0" algn="just">
              <a:buNone/>
            </a:pPr>
            <a:r>
              <a:rPr lang="it-IT" i="1" dirty="0"/>
              <a:t>Salva diversa previsione da parte delle leggi regionali e degli strumenti urbanistici comunali, il mutamento della destinazione d'uso </a:t>
            </a:r>
            <a:r>
              <a:rPr lang="it-IT" b="1" i="1" dirty="0"/>
              <a:t>di un intero immobile</a:t>
            </a:r>
            <a:r>
              <a:rPr lang="it-IT" i="1" dirty="0"/>
              <a:t> all'interno della stessa categoria funzionale è </a:t>
            </a:r>
            <a:r>
              <a:rPr lang="it-IT" b="1" i="1" dirty="0"/>
              <a:t>consentito subordinatamente al rilascio dei titoli di cui al comma 1-quinquies</a:t>
            </a:r>
            <a:r>
              <a:rPr lang="it-IT" i="1" dirty="0"/>
              <a:t>.</a:t>
            </a:r>
          </a:p>
        </p:txBody>
      </p:sp>
      <p:pic>
        <p:nvPicPr>
          <p:cNvPr id="2" name="Immagine 1">
            <a:extLst>
              <a:ext uri="{FF2B5EF4-FFF2-40B4-BE49-F238E27FC236}">
                <a16:creationId xmlns:a16="http://schemas.microsoft.com/office/drawing/2014/main" id="{0EB9784C-A008-CB22-20B1-8FD432E7D99B}"/>
              </a:ext>
            </a:extLst>
          </p:cNvPr>
          <p:cNvPicPr>
            <a:picLocks noChangeAspect="1"/>
          </p:cNvPicPr>
          <p:nvPr/>
        </p:nvPicPr>
        <p:blipFill>
          <a:blip r:embed="rId2"/>
          <a:stretch>
            <a:fillRect/>
          </a:stretch>
        </p:blipFill>
        <p:spPr>
          <a:xfrm>
            <a:off x="0" y="642089"/>
            <a:ext cx="647790" cy="771633"/>
          </a:xfrm>
          <a:prstGeom prst="rect">
            <a:avLst/>
          </a:prstGeom>
        </p:spPr>
      </p:pic>
    </p:spTree>
    <p:extLst>
      <p:ext uri="{BB962C8B-B14F-4D97-AF65-F5344CB8AC3E}">
        <p14:creationId xmlns:p14="http://schemas.microsoft.com/office/powerpoint/2010/main" val="397987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942F05-E1C0-F357-4DE7-04A8EC3854B7}"/>
              </a:ext>
            </a:extLst>
          </p:cNvPr>
          <p:cNvSpPr>
            <a:spLocks noGrp="1"/>
          </p:cNvSpPr>
          <p:nvPr>
            <p:ph type="title"/>
          </p:nvPr>
        </p:nvSpPr>
        <p:spPr>
          <a:xfrm>
            <a:off x="1043630" y="809898"/>
            <a:ext cx="10310169" cy="1554480"/>
          </a:xfrm>
        </p:spPr>
        <p:txBody>
          <a:bodyPr anchor="ctr">
            <a:normAutofit/>
          </a:bodyPr>
          <a:lstStyle/>
          <a:p>
            <a:r>
              <a:rPr lang="en-GB" sz="3200" dirty="0" err="1"/>
              <a:t>Modifiche</a:t>
            </a:r>
            <a:r>
              <a:rPr lang="en-GB" sz="3200" dirty="0"/>
              <a:t> al regime </a:t>
            </a:r>
            <a:r>
              <a:rPr lang="en-GB" sz="3200" dirty="0" err="1"/>
              <a:t>dei</a:t>
            </a:r>
            <a:r>
              <a:rPr lang="en-GB" sz="3200" dirty="0"/>
              <a:t> </a:t>
            </a:r>
            <a:r>
              <a:rPr lang="en-GB" sz="3200" dirty="0" err="1"/>
              <a:t>titoli</a:t>
            </a:r>
            <a:r>
              <a:rPr lang="en-GB" sz="3200" dirty="0"/>
              <a:t> (art. 23-ter, co. 1-quinquies)</a:t>
            </a:r>
          </a:p>
        </p:txBody>
      </p:sp>
      <p:sp>
        <p:nvSpPr>
          <p:cNvPr id="3" name="Segnaposto contenuto 2">
            <a:extLst>
              <a:ext uri="{FF2B5EF4-FFF2-40B4-BE49-F238E27FC236}">
                <a16:creationId xmlns:a16="http://schemas.microsoft.com/office/drawing/2014/main" id="{713BBE15-63CE-5295-B2F6-0BDBD44DAE98}"/>
              </a:ext>
            </a:extLst>
          </p:cNvPr>
          <p:cNvSpPr>
            <a:spLocks noGrp="1"/>
          </p:cNvSpPr>
          <p:nvPr>
            <p:ph idx="1"/>
          </p:nvPr>
        </p:nvSpPr>
        <p:spPr>
          <a:xfrm>
            <a:off x="1045028" y="2819399"/>
            <a:ext cx="10308771" cy="3522217"/>
          </a:xfrm>
        </p:spPr>
        <p:txBody>
          <a:bodyPr anchor="ctr">
            <a:normAutofit/>
          </a:bodyPr>
          <a:lstStyle/>
          <a:p>
            <a:pPr marL="0" indent="0" algn="just">
              <a:buNone/>
            </a:pPr>
            <a:r>
              <a:rPr lang="it-IT" sz="2400" i="1" dirty="0"/>
              <a:t>1-quinquies. Ai fini di cui ai commi 1-bis e 1-ter, il mutamento di destinazione d'uso è soggetto al rilascio dei seguenti titoli:</a:t>
            </a:r>
          </a:p>
          <a:p>
            <a:pPr marL="914400" lvl="1" indent="-457200" algn="just">
              <a:buFont typeface="+mj-lt"/>
              <a:buAutoNum type="alphaLcParenR"/>
            </a:pPr>
            <a:r>
              <a:rPr lang="it-IT" sz="2000" i="1" dirty="0"/>
              <a:t>nei casi di cui al primo periodo del comma 1, la segnalazione certificata di inizio attività di cui all'articolo 19 della legge 7 agosto 1990, n. 241;</a:t>
            </a:r>
          </a:p>
          <a:p>
            <a:pPr marL="914400" lvl="1" indent="-457200" algn="just">
              <a:buFont typeface="+mj-lt"/>
              <a:buAutoNum type="alphaLcParenR"/>
            </a:pPr>
            <a:r>
              <a:rPr lang="it-IT" sz="2000" i="1" dirty="0"/>
              <a:t>nei restanti casi, il titolo richiesto per l'esecuzione delle opere necessarie al mutamento di destinazione d'uso, fermo restando che, per i mutamenti accompagnati dall'esecuzione di opere riconducibili all'articolo 6-bis, si procede ai sensi della lettera a)</a:t>
            </a:r>
          </a:p>
          <a:p>
            <a:pPr marL="0" indent="0">
              <a:buNone/>
            </a:pPr>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4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rmAutofit fontScale="90000"/>
          </a:bodyPr>
          <a:lstStyle/>
          <a:p>
            <a:r>
              <a:rPr lang="it-IT" sz="5400" dirty="0"/>
              <a:t>La disciplina del mutamento di destinazione d’uso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143668" cy="3435531"/>
          </a:xfrm>
        </p:spPr>
        <p:txBody>
          <a:bodyPr anchor="ctr">
            <a:normAutofit fontScale="92500" lnSpcReduction="10000"/>
          </a:bodyPr>
          <a:lstStyle/>
          <a:p>
            <a:r>
              <a:rPr lang="it-IT" sz="2000" kern="100" dirty="0">
                <a:effectLst/>
                <a:latin typeface="Aptos" panose="020B0004020202020204" pitchFamily="34" charset="0"/>
                <a:ea typeface="Times New Roman" panose="02020603050405020304" pitchFamily="18" charset="0"/>
                <a:cs typeface="Times New Roman" panose="02020603050405020304" pitchFamily="18" charset="0"/>
              </a:rPr>
              <a:t>La regolamentazione del MDU non cambia in correlazione col tipo di opere eventualmente da eseguire, che rilevano solo per la determinazione del titolo edilizio eventualmente necessario:</a:t>
            </a:r>
          </a:p>
          <a:p>
            <a:pPr marL="914400" lvl="1" indent="-457200">
              <a:buFont typeface="+mj-lt"/>
              <a:buAutoNum type="alphaLcParenR"/>
            </a:pP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SCIA (o CILA ?: comma 1-quinquies: «ferme restando le leggi regionali più favorevoli») per MDU se senza opere o con opere di manutenzione straordinaria (es. art. 42-bis </a:t>
            </a:r>
            <a:r>
              <a:rPr lang="it-IT" sz="1600" kern="100" dirty="0" err="1">
                <a:effectLst/>
                <a:latin typeface="Aptos" panose="020B0004020202020204" pitchFamily="34" charset="0"/>
                <a:ea typeface="Times New Roman" panose="02020603050405020304" pitchFamily="18" charset="0"/>
                <a:cs typeface="Times New Roman" panose="02020603050405020304" pitchFamily="18" charset="0"/>
              </a:rPr>
              <a:t>l.r</a:t>
            </a: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 n. 11/2004 modificato dalla </a:t>
            </a:r>
            <a:r>
              <a:rPr lang="it-IT" sz="1600" kern="100" dirty="0" err="1">
                <a:effectLst/>
                <a:latin typeface="Aptos" panose="020B0004020202020204" pitchFamily="34" charset="0"/>
                <a:ea typeface="Times New Roman" panose="02020603050405020304" pitchFamily="18" charset="0"/>
                <a:cs typeface="Times New Roman" panose="02020603050405020304" pitchFamily="18" charset="0"/>
              </a:rPr>
              <a:t>l.r</a:t>
            </a: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 19/2021 «Veneto Cantiere veloce», per mutamenti senza opere in unità fino a 250 mq.)</a:t>
            </a:r>
          </a:p>
          <a:p>
            <a:pPr marL="914400" lvl="1" indent="-457200">
              <a:buFont typeface="+mj-lt"/>
              <a:buAutoNum type="alphaLcParenR"/>
            </a:pP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titolo edilizio richiesto per gli altri tipi di opere</a:t>
            </a:r>
          </a:p>
          <a:p>
            <a:r>
              <a:rPr lang="it-IT" sz="2000" kern="100" dirty="0">
                <a:effectLst/>
                <a:latin typeface="Aptos" panose="020B0004020202020204" pitchFamily="34" charset="0"/>
                <a:ea typeface="Times New Roman" panose="02020603050405020304" pitchFamily="18" charset="0"/>
                <a:cs typeface="Times New Roman" panose="02020603050405020304" pitchFamily="18" charset="0"/>
              </a:rPr>
              <a:t>La regolamentazione del MDU cambia invece secondo che il nuovo uso rientri nella medesima categoria funzionale oppure in una diversa categoria funzionale (tra quelle stabilite dal TUE), ossia:</a:t>
            </a:r>
          </a:p>
          <a:p>
            <a:pPr marL="457200" lvl="1" indent="0">
              <a:buNone/>
            </a:pP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a)  residenziale</a:t>
            </a:r>
            <a:b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b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a-bis) turistico-ricettiva</a:t>
            </a:r>
            <a:b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b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b) produttiva e direzionale</a:t>
            </a:r>
            <a:b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b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c) commerciale</a:t>
            </a:r>
            <a:b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br>
            <a:r>
              <a:rPr lang="it-IT" sz="1600" kern="100" dirty="0">
                <a:effectLst/>
                <a:latin typeface="Aptos" panose="020B0004020202020204" pitchFamily="34" charset="0"/>
                <a:ea typeface="Times New Roman" panose="02020603050405020304" pitchFamily="18" charset="0"/>
                <a:cs typeface="Times New Roman" panose="02020603050405020304" pitchFamily="18" charset="0"/>
              </a:rPr>
              <a:t>d) rurale</a:t>
            </a:r>
            <a:endParaRPr lang="it-IT" sz="1400" dirty="0"/>
          </a:p>
        </p:txBody>
      </p:sp>
    </p:spTree>
    <p:extLst>
      <p:ext uri="{BB962C8B-B14F-4D97-AF65-F5344CB8AC3E}">
        <p14:creationId xmlns:p14="http://schemas.microsoft.com/office/powerpoint/2010/main" val="127848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942F05-E1C0-F357-4DE7-04A8EC3854B7}"/>
              </a:ext>
            </a:extLst>
          </p:cNvPr>
          <p:cNvSpPr>
            <a:spLocks noGrp="1"/>
          </p:cNvSpPr>
          <p:nvPr>
            <p:ph type="title"/>
          </p:nvPr>
        </p:nvSpPr>
        <p:spPr>
          <a:xfrm>
            <a:off x="1043630" y="809898"/>
            <a:ext cx="10310169" cy="1554480"/>
          </a:xfrm>
        </p:spPr>
        <p:txBody>
          <a:bodyPr anchor="ctr">
            <a:normAutofit/>
          </a:bodyPr>
          <a:lstStyle/>
          <a:p>
            <a:r>
              <a:rPr lang="en-GB" dirty="0"/>
              <a:t>MDU “</a:t>
            </a:r>
            <a:r>
              <a:rPr lang="en-GB" dirty="0" err="1"/>
              <a:t>orizzontale</a:t>
            </a:r>
            <a:r>
              <a:rPr lang="en-GB" dirty="0"/>
              <a:t>” (art. 23-ter, co. 1-bis)</a:t>
            </a:r>
          </a:p>
        </p:txBody>
      </p:sp>
      <p:sp>
        <p:nvSpPr>
          <p:cNvPr id="3" name="Segnaposto contenuto 2">
            <a:extLst>
              <a:ext uri="{FF2B5EF4-FFF2-40B4-BE49-F238E27FC236}">
                <a16:creationId xmlns:a16="http://schemas.microsoft.com/office/drawing/2014/main" id="{713BBE15-63CE-5295-B2F6-0BDBD44DAE98}"/>
              </a:ext>
            </a:extLst>
          </p:cNvPr>
          <p:cNvSpPr>
            <a:spLocks noGrp="1"/>
          </p:cNvSpPr>
          <p:nvPr>
            <p:ph idx="1"/>
          </p:nvPr>
        </p:nvSpPr>
        <p:spPr>
          <a:xfrm>
            <a:off x="1043630" y="2847711"/>
            <a:ext cx="10308771" cy="3637602"/>
          </a:xfrm>
        </p:spPr>
        <p:txBody>
          <a:bodyPr anchor="ctr">
            <a:normAutofit/>
          </a:bodyPr>
          <a:lstStyle/>
          <a:p>
            <a:pPr marL="0" indent="0" algn="just">
              <a:buNone/>
            </a:pPr>
            <a:r>
              <a:rPr lang="it-IT" sz="1600" b="1" i="1" dirty="0">
                <a:effectLst/>
                <a:highlight>
                  <a:srgbClr val="FFFFFF"/>
                </a:highlight>
                <a:latin typeface="Titillium Web" panose="00000500000000000000" pitchFamily="2" charset="0"/>
              </a:rPr>
              <a:t>1-bis.</a:t>
            </a:r>
            <a:r>
              <a:rPr lang="it-IT" sz="1600" i="1" dirty="0">
                <a:effectLst/>
                <a:highlight>
                  <a:srgbClr val="FFFFFF"/>
                </a:highlight>
                <a:latin typeface="Titillium Web" panose="00000500000000000000" pitchFamily="2" charset="0"/>
              </a:rPr>
              <a:t> Il mutamento della destinazione d'uso della singola unità immobiliare all'interno della stessa categoria funzionale </a:t>
            </a:r>
            <a:r>
              <a:rPr lang="it-IT" sz="1600" b="1" i="1" dirty="0">
                <a:effectLst/>
                <a:highlight>
                  <a:srgbClr val="FFFFFF"/>
                </a:highlight>
                <a:latin typeface="Titillium Web" panose="00000500000000000000" pitchFamily="2" charset="0"/>
              </a:rPr>
              <a:t>è sempre consentito</a:t>
            </a:r>
            <a:r>
              <a:rPr lang="it-IT" sz="1600" i="1" dirty="0">
                <a:effectLst/>
                <a:highlight>
                  <a:srgbClr val="FFFFFF"/>
                </a:highlight>
                <a:latin typeface="Titillium Web" panose="00000500000000000000" pitchFamily="2" charset="0"/>
              </a:rPr>
              <a:t>, nel rispetto delle normative di settore, ferma restando la possibilità per gli strumenti urbanistici comunali di </a:t>
            </a:r>
            <a:r>
              <a:rPr lang="it-IT" sz="1600" b="1" i="1" dirty="0">
                <a:effectLst/>
                <a:highlight>
                  <a:srgbClr val="FFFFFF"/>
                </a:highlight>
                <a:latin typeface="Titillium Web" panose="00000500000000000000" pitchFamily="2" charset="0"/>
              </a:rPr>
              <a:t>fissare specifiche condizioni.</a:t>
            </a:r>
          </a:p>
          <a:p>
            <a:pPr marL="0" indent="0" algn="just">
              <a:buNone/>
            </a:pPr>
            <a:br>
              <a:rPr lang="it-IT" sz="1600" i="1" dirty="0">
                <a:effectLst/>
                <a:highlight>
                  <a:srgbClr val="FFFFFF"/>
                </a:highlight>
                <a:latin typeface="Titillium Web" panose="00000500000000000000" pitchFamily="2" charset="0"/>
              </a:rPr>
            </a:br>
            <a:r>
              <a:rPr lang="it-IT" sz="1600" b="1" i="1" dirty="0">
                <a:effectLst/>
                <a:highlight>
                  <a:srgbClr val="FFFFFF"/>
                </a:highlight>
                <a:latin typeface="Titillium Web" panose="00000500000000000000" pitchFamily="2" charset="0"/>
              </a:rPr>
              <a:t>3</a:t>
            </a:r>
            <a:r>
              <a:rPr lang="it-IT" sz="1600" i="1" dirty="0">
                <a:effectLst/>
                <a:highlight>
                  <a:srgbClr val="FFFFFF"/>
                </a:highlight>
                <a:latin typeface="Titillium Web" panose="00000500000000000000" pitchFamily="2" charset="0"/>
              </a:rPr>
              <a:t>. </a:t>
            </a:r>
            <a:r>
              <a:rPr lang="it-IT" sz="1600" b="1" i="1" dirty="0">
                <a:effectLst/>
                <a:highlight>
                  <a:srgbClr val="FFFFFF"/>
                </a:highlight>
                <a:latin typeface="Titillium Web" panose="00000500000000000000" pitchFamily="2" charset="0"/>
              </a:rPr>
              <a:t>Le regioni adeguano la propria legislazione ai principi di cui al presente articolo, che trovano in ogni caso applicazione diretta, fatta salva la possibilità per le regioni medesime di prevedere livelli ulteriori di semplificazione</a:t>
            </a:r>
            <a:r>
              <a:rPr lang="it-IT" sz="1600" i="1" dirty="0">
                <a:effectLst/>
                <a:highlight>
                  <a:srgbClr val="FFFFFF"/>
                </a:highlight>
                <a:latin typeface="Titillium Web" panose="00000500000000000000" pitchFamily="2" charset="0"/>
              </a:rPr>
              <a:t>. Salva diversa previsione da parte delle leggi regionali e degli strumenti urbanistici comunali, il mutamento della destinazione d'uso </a:t>
            </a:r>
            <a:r>
              <a:rPr lang="it-IT" sz="1600" b="1" i="1" dirty="0">
                <a:effectLst/>
                <a:highlight>
                  <a:srgbClr val="FFFFFF"/>
                </a:highlight>
                <a:latin typeface="Titillium Web" panose="00000500000000000000" pitchFamily="2" charset="0"/>
              </a:rPr>
              <a:t>di un intero immobile all'interno della stessa categoria funzionale è consentito subordinatamente al rilascio dei titoli di cui al comma 1-quinquies.</a:t>
            </a:r>
            <a:endParaRPr lang="en-GB"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86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Autofit/>
          </a:bodyPr>
          <a:lstStyle/>
          <a:p>
            <a:r>
              <a:rPr lang="it-IT" sz="4800" dirty="0"/>
              <a:t>Il MDU entro la stessa categoria funzionale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509078" cy="3435531"/>
          </a:xfrm>
        </p:spPr>
        <p:txBody>
          <a:bodyPr anchor="ctr">
            <a:normAutofit/>
          </a:bodyPr>
          <a:lstStyle/>
          <a:p>
            <a:r>
              <a:rPr lang="it-IT" sz="2000" dirty="0"/>
              <a:t>Il MDU </a:t>
            </a:r>
            <a:r>
              <a:rPr lang="it-IT" sz="2000" b="1" dirty="0"/>
              <a:t>entro la stessa categoria funzionale </a:t>
            </a:r>
            <a:r>
              <a:rPr lang="it-IT" sz="2000" dirty="0"/>
              <a:t>di una </a:t>
            </a:r>
            <a:r>
              <a:rPr lang="it-IT" sz="2000" b="1" dirty="0"/>
              <a:t>singola unità immobiliare </a:t>
            </a:r>
            <a:r>
              <a:rPr lang="it-IT" sz="2000" dirty="0"/>
              <a:t>è «sempre consentito» … salvo limitazioni «eventualmente fissate dagli strumenti urbanistici comunali» nonché «nel rispetto delle normative di settore» (es. igienico-sanitarie) (comma 1-bis)</a:t>
            </a:r>
          </a:p>
          <a:p>
            <a:r>
              <a:rPr lang="it-IT" sz="2000" dirty="0"/>
              <a:t>Il MDU </a:t>
            </a:r>
            <a:r>
              <a:rPr lang="it-IT" sz="2000" b="1" dirty="0"/>
              <a:t>entro la stessa categoria funzionale </a:t>
            </a:r>
            <a:r>
              <a:rPr lang="it-IT" sz="2000" dirty="0"/>
              <a:t>di </a:t>
            </a:r>
            <a:r>
              <a:rPr lang="it-IT" sz="2000" b="1" dirty="0"/>
              <a:t>un intero immobile</a:t>
            </a:r>
            <a:r>
              <a:rPr lang="it-IT" sz="2000" dirty="0"/>
              <a:t> è consentito : «salva diversa previsione» regionale o comunale  (comma 3)</a:t>
            </a:r>
          </a:p>
          <a:p>
            <a:pPr marL="0" indent="0">
              <a:buNone/>
            </a:pPr>
            <a:endParaRPr lang="it-IT" sz="2000" dirty="0"/>
          </a:p>
          <a:p>
            <a:pPr marL="0" indent="0">
              <a:buNone/>
            </a:pPr>
            <a:r>
              <a:rPr lang="it-IT" sz="2000" dirty="0"/>
              <a:t>Questione: restano applicabili le norme locali preesistenti? </a:t>
            </a:r>
          </a:p>
        </p:txBody>
      </p:sp>
    </p:spTree>
    <p:extLst>
      <p:ext uri="{BB962C8B-B14F-4D97-AF65-F5344CB8AC3E}">
        <p14:creationId xmlns:p14="http://schemas.microsoft.com/office/powerpoint/2010/main" val="151775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942F05-E1C0-F357-4DE7-04A8EC3854B7}"/>
              </a:ext>
            </a:extLst>
          </p:cNvPr>
          <p:cNvSpPr>
            <a:spLocks noGrp="1"/>
          </p:cNvSpPr>
          <p:nvPr>
            <p:ph type="title"/>
          </p:nvPr>
        </p:nvSpPr>
        <p:spPr>
          <a:xfrm>
            <a:off x="1043630" y="809898"/>
            <a:ext cx="10310169" cy="1554480"/>
          </a:xfrm>
        </p:spPr>
        <p:txBody>
          <a:bodyPr anchor="ctr">
            <a:normAutofit/>
          </a:bodyPr>
          <a:lstStyle/>
          <a:p>
            <a:r>
              <a:rPr lang="en-GB" sz="4000" dirty="0"/>
              <a:t>MDU “</a:t>
            </a:r>
            <a:r>
              <a:rPr lang="en-GB" sz="4000" dirty="0" err="1"/>
              <a:t>verticale</a:t>
            </a:r>
            <a:r>
              <a:rPr lang="en-GB" sz="4000" dirty="0"/>
              <a:t>” (art. 23-ter, co. 1-ter e 1-quarter)</a:t>
            </a:r>
          </a:p>
        </p:txBody>
      </p:sp>
      <p:sp>
        <p:nvSpPr>
          <p:cNvPr id="3" name="Segnaposto contenuto 2">
            <a:extLst>
              <a:ext uri="{FF2B5EF4-FFF2-40B4-BE49-F238E27FC236}">
                <a16:creationId xmlns:a16="http://schemas.microsoft.com/office/drawing/2014/main" id="{713BBE15-63CE-5295-B2F6-0BDBD44DAE98}"/>
              </a:ext>
            </a:extLst>
          </p:cNvPr>
          <p:cNvSpPr>
            <a:spLocks noGrp="1"/>
          </p:cNvSpPr>
          <p:nvPr>
            <p:ph idx="1"/>
          </p:nvPr>
        </p:nvSpPr>
        <p:spPr>
          <a:xfrm>
            <a:off x="1043630" y="2847711"/>
            <a:ext cx="10308771" cy="3637602"/>
          </a:xfrm>
        </p:spPr>
        <p:txBody>
          <a:bodyPr anchor="ctr">
            <a:normAutofit fontScale="92500" lnSpcReduction="10000"/>
          </a:bodyPr>
          <a:lstStyle/>
          <a:p>
            <a:pPr marL="0" indent="0" algn="just">
              <a:buNone/>
            </a:pPr>
            <a:br>
              <a:rPr lang="it-IT" sz="1600" i="1" dirty="0">
                <a:effectLst/>
                <a:highlight>
                  <a:srgbClr val="FFFFFF"/>
                </a:highlight>
                <a:latin typeface="Titillium Web" panose="00000500000000000000" pitchFamily="2" charset="0"/>
              </a:rPr>
            </a:br>
            <a:r>
              <a:rPr lang="it-IT" sz="1600" b="1" i="1" dirty="0">
                <a:effectLst/>
                <a:highlight>
                  <a:srgbClr val="FFFFFF"/>
                </a:highlight>
                <a:latin typeface="Titillium Web" panose="00000500000000000000" pitchFamily="2" charset="0"/>
              </a:rPr>
              <a:t>1-ter.</a:t>
            </a:r>
            <a:r>
              <a:rPr lang="it-IT" sz="1600" i="1" dirty="0">
                <a:effectLst/>
                <a:highlight>
                  <a:srgbClr val="FFFFFF"/>
                </a:highlight>
                <a:latin typeface="Titillium Web" panose="00000500000000000000" pitchFamily="2" charset="0"/>
              </a:rPr>
              <a:t> Sono, altresì, </a:t>
            </a:r>
            <a:r>
              <a:rPr lang="it-IT" sz="1600" b="1" i="1" dirty="0">
                <a:effectLst/>
                <a:highlight>
                  <a:srgbClr val="FFFFFF"/>
                </a:highlight>
                <a:latin typeface="Titillium Web" panose="00000500000000000000" pitchFamily="2" charset="0"/>
              </a:rPr>
              <a:t>sempre ammessi il mutamento di destinazione d'uso tra le categorie funzionali di cui al comma 1, lettere a), a-bis), b) e c), di una singola unità immobiliare ubicata in immobili ricompresi nelle zone A), B) e C)</a:t>
            </a:r>
            <a:r>
              <a:rPr lang="it-IT" sz="1600" i="1" dirty="0">
                <a:effectLst/>
                <a:highlight>
                  <a:srgbClr val="FFFFFF"/>
                </a:highlight>
                <a:latin typeface="Titillium Web" panose="00000500000000000000" pitchFamily="2" charset="0"/>
              </a:rPr>
              <a:t> di cui all'articolo 2 del decreto del Ministro dei lavori pubblici 2 aprile 1968, n. 1444, ovvero nelle zone equipollenti come definite dalle leggi regionali in materia, nel rispetto delle condizioni di cui al comma 1-quater e delle normative di settore e </a:t>
            </a:r>
            <a:r>
              <a:rPr lang="it-IT" sz="1600" b="1" i="1" dirty="0">
                <a:effectLst/>
                <a:highlight>
                  <a:srgbClr val="FFFFFF"/>
                </a:highlight>
                <a:latin typeface="Titillium Web" panose="00000500000000000000" pitchFamily="2" charset="0"/>
              </a:rPr>
              <a:t>ferma restando la possibilità per gli strumenti urbanistici comunali di fissare specifiche condizioni.</a:t>
            </a:r>
          </a:p>
          <a:p>
            <a:pPr marL="0" indent="0" algn="just">
              <a:buNone/>
            </a:pPr>
            <a:r>
              <a:rPr lang="it-IT" sz="1600" b="1" i="1" dirty="0">
                <a:effectLst/>
                <a:highlight>
                  <a:srgbClr val="FFFFFF"/>
                </a:highlight>
                <a:latin typeface="Titillium Web" panose="00000500000000000000" pitchFamily="2" charset="0"/>
              </a:rPr>
              <a:t>1-quater.</a:t>
            </a:r>
            <a:r>
              <a:rPr lang="it-IT" sz="1600" i="1" dirty="0">
                <a:effectLst/>
                <a:highlight>
                  <a:srgbClr val="FFFFFF"/>
                </a:highlight>
                <a:latin typeface="Titillium Web" panose="00000500000000000000" pitchFamily="2" charset="0"/>
              </a:rPr>
              <a:t> Per le singole unità immobiliari, il mutamento di destinazione d'uso di cui al comma 1-ter </a:t>
            </a:r>
            <a:r>
              <a:rPr lang="it-IT" sz="1600" b="1" i="1" dirty="0">
                <a:effectLst/>
                <a:highlight>
                  <a:srgbClr val="FFFFFF"/>
                </a:highlight>
                <a:latin typeface="Titillium Web" panose="00000500000000000000" pitchFamily="2" charset="0"/>
              </a:rPr>
              <a:t>è sempre consentito, ferma restando la possibilità per gli strumenti urbanistici comunali di fissare specifiche condizioni, inclusa la finalizzazione del mutamento alla forma di utilizzo dell'unità immobiliare conforme a quella prevalente nelle altre unità immobiliari presenti nell'immobile</a:t>
            </a:r>
            <a:r>
              <a:rPr lang="it-IT" sz="1600" i="1" dirty="0">
                <a:effectLst/>
                <a:highlight>
                  <a:srgbClr val="FFFFFF"/>
                </a:highlight>
                <a:latin typeface="Titillium Web" panose="00000500000000000000" pitchFamily="2" charset="0"/>
              </a:rPr>
              <a:t>. Nei casi di cui al comma 1-ter, il mutamento di destinazione d'uso  non è assoggettato all'obbligo di reperimento di ulteriori aree per servizi di interesse generale previsto dal decreto del Ministro dei lavori pubblici 2 aprile 1968, n. 1444, e dalle disposizioni di legge regionale, né al vincolo della dotazione minima obbligatoria di parcheggi  previsto dalla legge 17 agosto 1942, n. 1150. Resta fermo, nei limiti di quanto stabilito dalla legislazione regionale, ove previsto, il pagamento del contributo richiesto per gli oneri di urbanizzazione secondaria. Per le unità immobiliari poste al primo piano fuori terra o seminterrate il cambio di destinazione d'uso è disciplinato dalla legislazione regionale, che prevede i casi in cui gli strumenti urbanistici comunali possono individuare specifiche zone nelle quali le disposizioni dei commi da 1-ter a 1 -quinquies si applicano anche alle unità immobiliari poste al primo piano fuori terra o seminterrate.</a:t>
            </a:r>
          </a:p>
          <a:p>
            <a:pPr marL="0" indent="0">
              <a:buNone/>
            </a:pPr>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6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Autofit/>
          </a:bodyPr>
          <a:lstStyle/>
          <a:p>
            <a:r>
              <a:rPr lang="it-IT" sz="4800" dirty="0"/>
              <a:t>Il MDU tra categorie funzionali diverse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509078" cy="3435531"/>
          </a:xfrm>
        </p:spPr>
        <p:txBody>
          <a:bodyPr anchor="ctr">
            <a:normAutofit/>
          </a:bodyPr>
          <a:lstStyle/>
          <a:p>
            <a:r>
              <a:rPr lang="it-IT" sz="2000" dirty="0"/>
              <a:t>È sempre ammesso </a:t>
            </a:r>
          </a:p>
          <a:p>
            <a:pPr lvl="1"/>
            <a:r>
              <a:rPr lang="it-IT" sz="1600" dirty="0"/>
              <a:t>per una singola unità immobiliare ubicata in immobili siti in ZTO A,B, C (o zone  equipollenti secondo le leggi regionali) </a:t>
            </a:r>
          </a:p>
          <a:p>
            <a:pPr lvl="1"/>
            <a:r>
              <a:rPr lang="it-IT" sz="1600" dirty="0"/>
              <a:t>fatte salve le condizioni eventualmente fissate dagli strumenti urbanistici comunali (es.: la finalizzazione alla destinazione d’uso prevalente nel condominio)</a:t>
            </a:r>
          </a:p>
          <a:p>
            <a:pPr lvl="1"/>
            <a:r>
              <a:rPr lang="it-IT" sz="1600" dirty="0"/>
              <a:t>ad esclusione del MTU dei piani terra e seminterrati, rimesso alla legislazione regionale e agli strumenti urbanistici comunali</a:t>
            </a:r>
          </a:p>
          <a:p>
            <a:pPr lvl="1"/>
            <a:r>
              <a:rPr lang="it-IT" sz="1600" dirty="0"/>
              <a:t>senza obblighi di reperimento di aree a standard o parcheggi</a:t>
            </a:r>
          </a:p>
          <a:p>
            <a:pPr lvl="1"/>
            <a:r>
              <a:rPr lang="it-IT" sz="1600" dirty="0"/>
              <a:t>salvo pagamento del contributo per opere di urbanizzazione secondaria, nei limiti fissati da legge regionale.</a:t>
            </a:r>
          </a:p>
        </p:txBody>
      </p:sp>
    </p:spTree>
    <p:extLst>
      <p:ext uri="{BB962C8B-B14F-4D97-AF65-F5344CB8AC3E}">
        <p14:creationId xmlns:p14="http://schemas.microsoft.com/office/powerpoint/2010/main" val="319646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Autofit/>
          </a:bodyPr>
          <a:lstStyle/>
          <a:p>
            <a:r>
              <a:rPr lang="it-IT" sz="4800" dirty="0"/>
              <a:t>Obiettivi di fondo della riforma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509078" cy="3435531"/>
          </a:xfrm>
        </p:spPr>
        <p:txBody>
          <a:bodyPr anchor="t">
            <a:normAutofit/>
          </a:bodyPr>
          <a:lstStyle/>
          <a:p>
            <a:pPr algn="just"/>
            <a:r>
              <a:rPr lang="it-IT" sz="1800" dirty="0"/>
              <a:t>Introdurre il principio della indifferenza funzionale delle unità immobiliari nel tessuto edilizio urbano, escluse solo le zone rurali, temperato dalla possibilità per Comuni e Regioni di porre limiti e condizioni</a:t>
            </a:r>
          </a:p>
          <a:p>
            <a:pPr algn="just"/>
            <a:r>
              <a:rPr lang="it-IT" sz="1800" dirty="0"/>
              <a:t>Fiscalizzare con il pagamento del contributo per opere di urbanizzazione secondaria l’eventuale maggiore carico urbanistico (parcheggi ecc.)</a:t>
            </a:r>
          </a:p>
          <a:p>
            <a:pPr algn="just"/>
            <a:r>
              <a:rPr lang="it-IT" sz="1800" dirty="0"/>
              <a:t>Agevolare l’uso flessibile dell’edificato secondo l’evoluzione del mercato (forse anche perché le tradizionali classificazioni sono spesso superate) </a:t>
            </a:r>
          </a:p>
        </p:txBody>
      </p:sp>
    </p:spTree>
    <p:extLst>
      <p:ext uri="{BB962C8B-B14F-4D97-AF65-F5344CB8AC3E}">
        <p14:creationId xmlns:p14="http://schemas.microsoft.com/office/powerpoint/2010/main" val="136469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Autofit/>
          </a:bodyPr>
          <a:lstStyle/>
          <a:p>
            <a:r>
              <a:rPr lang="it-IT" sz="4800" dirty="0"/>
              <a:t>Note di commento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509078" cy="3435531"/>
          </a:xfrm>
        </p:spPr>
        <p:txBody>
          <a:bodyPr anchor="t">
            <a:normAutofit/>
          </a:bodyPr>
          <a:lstStyle/>
          <a:p>
            <a:pPr marL="342900" indent="-342900" algn="just">
              <a:buFont typeface="Arial" panose="020B0604020202020204" pitchFamily="34" charset="0"/>
              <a:buChar char="•"/>
            </a:pPr>
            <a:r>
              <a:rPr lang="it-IT" sz="1600" dirty="0"/>
              <a:t>La nuova disciplina trova applicazione immediata </a:t>
            </a:r>
            <a:r>
              <a:rPr lang="it-IT" sz="1600" b="1" dirty="0"/>
              <a:t>anche ai procedimenti edilizi in corso</a:t>
            </a:r>
          </a:p>
          <a:p>
            <a:pPr marL="342900" indent="-342900" algn="just">
              <a:buFont typeface="Arial" panose="020B0604020202020204" pitchFamily="34" charset="0"/>
              <a:buChar char="•"/>
            </a:pPr>
            <a:r>
              <a:rPr lang="it-IT" sz="1600" dirty="0"/>
              <a:t>La nuova disciplina </a:t>
            </a:r>
            <a:r>
              <a:rPr lang="it-IT" sz="1600" b="1" dirty="0"/>
              <a:t>incide su fatti passati e procedimenti amministrativi sanzionatori e penali avviati</a:t>
            </a:r>
            <a:r>
              <a:rPr lang="it-IT" sz="1600" dirty="0"/>
              <a:t>?  Caso di attività illecita quando è stata posta in essere, lecita oggi, ma senza norme espresse di «sanatoria» … </a:t>
            </a:r>
          </a:p>
          <a:p>
            <a:pPr marL="342900" indent="-342900" algn="just">
              <a:buFont typeface="Arial" panose="020B0604020202020204" pitchFamily="34" charset="0"/>
              <a:buChar char="•"/>
            </a:pPr>
            <a:r>
              <a:rPr lang="it-IT" sz="1600" b="1" dirty="0"/>
              <a:t>La destinazione d’uso di partenza è quella prevista dal titolo o quella effettiva se legittimamente cambiata </a:t>
            </a:r>
            <a:r>
              <a:rPr lang="it-IT" sz="1600" dirty="0"/>
              <a:t>secondo la disciplina previgente. Secondo l’art.32,1.a TUE – non modificato – le Regioni possono considerare violazioni essenziali al progetto approvato quelle che determinano MDU che implichi variazioni degli standard del DM 2.4.1968…</a:t>
            </a:r>
          </a:p>
          <a:p>
            <a:pPr marL="342900" indent="-342900" algn="just"/>
            <a:r>
              <a:rPr lang="it-IT" sz="1600" dirty="0"/>
              <a:t>Il principio di indifferenza funzionale va a destrutturare la pianificazione e il metodo di quantificazione e regolazione degli standard per ZTO o secondo altri metodi?</a:t>
            </a:r>
          </a:p>
          <a:p>
            <a:pPr marL="342900" indent="-342900" algn="just">
              <a:buFont typeface="Arial" panose="020B0604020202020204" pitchFamily="34" charset="0"/>
              <a:buChar char="•"/>
            </a:pPr>
            <a:endParaRPr lang="it-IT" sz="1600" dirty="0"/>
          </a:p>
        </p:txBody>
      </p:sp>
    </p:spTree>
    <p:extLst>
      <p:ext uri="{BB962C8B-B14F-4D97-AF65-F5344CB8AC3E}">
        <p14:creationId xmlns:p14="http://schemas.microsoft.com/office/powerpoint/2010/main" val="3056089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808637" y="386930"/>
            <a:ext cx="10645955" cy="1188950"/>
          </a:xfrm>
        </p:spPr>
        <p:txBody>
          <a:bodyPr anchor="b">
            <a:noAutofit/>
          </a:bodyPr>
          <a:lstStyle/>
          <a:p>
            <a:r>
              <a:rPr lang="it-IT" sz="4800" dirty="0"/>
              <a:t>Rapporti tra nuova disciplina statale e normativa locale/regionale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793660" y="2599509"/>
            <a:ext cx="10509078" cy="3435531"/>
          </a:xfrm>
        </p:spPr>
        <p:txBody>
          <a:bodyPr anchor="t">
            <a:normAutofit/>
          </a:bodyPr>
          <a:lstStyle/>
          <a:p>
            <a:pPr marL="342900" indent="-342900" algn="just">
              <a:buFont typeface="Arial" panose="020B0604020202020204" pitchFamily="34" charset="0"/>
              <a:buChar char="•"/>
            </a:pPr>
            <a:r>
              <a:rPr lang="it-IT" sz="1600" dirty="0"/>
              <a:t>Le nuove disposizioni del </a:t>
            </a:r>
            <a:r>
              <a:rPr lang="it-IT" sz="1600" b="1" dirty="0"/>
              <a:t>TUE «trovano in ogni caso applicazione diretta» </a:t>
            </a:r>
            <a:r>
              <a:rPr lang="it-IT" sz="1600" dirty="0"/>
              <a:t>anche mentre le Regioni adeguano la propria legislazione ai «principi» dell’articolo 23-ter</a:t>
            </a:r>
          </a:p>
          <a:p>
            <a:pPr marL="342900" indent="-342900" algn="just">
              <a:buFont typeface="Arial" panose="020B0604020202020204" pitchFamily="34" charset="0"/>
              <a:buChar char="•"/>
            </a:pPr>
            <a:r>
              <a:rPr lang="it-IT" sz="1600" dirty="0"/>
              <a:t>Le regioni  possono prevedere ulteriori forme </a:t>
            </a:r>
            <a:r>
              <a:rPr lang="it-IT" sz="1600" b="1" dirty="0"/>
              <a:t>di semplificazione</a:t>
            </a:r>
            <a:r>
              <a:rPr lang="it-IT" sz="1600" dirty="0"/>
              <a:t>: non possono dunque restringere la portata della normativa statale di principio salvo che nei casi espressamente consentiti da quest’ultima?</a:t>
            </a:r>
          </a:p>
          <a:p>
            <a:pPr marL="342900" indent="-342900" algn="just">
              <a:buFont typeface="Arial" panose="020B0604020202020204" pitchFamily="34" charset="0"/>
              <a:buChar char="•"/>
            </a:pPr>
            <a:r>
              <a:rPr lang="it-IT" sz="1600" dirty="0"/>
              <a:t>Qual è la sorte delle norme regionali e comunali vigenti incompatibili con i «principi» statali? La riforma lascia spazio soprattutto ai Comuni</a:t>
            </a:r>
            <a:r>
              <a:rPr lang="it-IT" sz="1600" b="1" dirty="0"/>
              <a:t> per porre «limitazioni» e «condizioni»</a:t>
            </a:r>
            <a:endParaRPr lang="it-IT" sz="1600" dirty="0"/>
          </a:p>
          <a:p>
            <a:pPr marL="342900" indent="-342900" algn="just">
              <a:buFont typeface="Arial" panose="020B0604020202020204" pitchFamily="34" charset="0"/>
              <a:buChar char="•"/>
            </a:pPr>
            <a:r>
              <a:rPr lang="it-IT" sz="1600" dirty="0"/>
              <a:t>Quali sono i «principi statali» vincolanti per le Regioni se la riforma stessa ammette varie «declinazioni» regionali e limitazioni da parte dei Comuni?</a:t>
            </a:r>
          </a:p>
          <a:p>
            <a:pPr marL="342900" indent="-342900" algn="just">
              <a:buFont typeface="Arial" panose="020B0604020202020204" pitchFamily="34" charset="0"/>
              <a:buChar char="•"/>
            </a:pPr>
            <a:r>
              <a:rPr lang="it-IT" sz="1600" dirty="0"/>
              <a:t>Es.: Regioni e Comuni hanno discipline speciali rigide per sub categorie di destinazioni d’uso (es commerciale, turistico, artigianato </a:t>
            </a:r>
            <a:r>
              <a:rPr lang="it-IT" sz="1600"/>
              <a:t>e industria)</a:t>
            </a:r>
            <a:endParaRPr lang="it-IT" sz="1600" dirty="0"/>
          </a:p>
          <a:p>
            <a:pPr marL="342900" indent="-342900" algn="just">
              <a:buFont typeface="Arial" panose="020B0604020202020204" pitchFamily="34" charset="0"/>
              <a:buChar char="•"/>
            </a:pPr>
            <a:r>
              <a:rPr lang="it-IT" sz="1600" dirty="0"/>
              <a:t>È auspicabile che le Regioni indichino quali regole vigenti devono ritenersi già conformi alla riforma e perciò sempre vigenti e quali invece da considerare abrogate per sopravvenuta incompatibilità con la riforma statale</a:t>
            </a:r>
          </a:p>
          <a:p>
            <a:pPr marL="342900" indent="-342900" algn="just">
              <a:buFont typeface="Arial" panose="020B0604020202020204" pitchFamily="34" charset="0"/>
              <a:buChar char="•"/>
            </a:pPr>
            <a:endParaRPr lang="it-IT" sz="1600" dirty="0"/>
          </a:p>
        </p:txBody>
      </p:sp>
    </p:spTree>
    <p:extLst>
      <p:ext uri="{BB962C8B-B14F-4D97-AF65-F5344CB8AC3E}">
        <p14:creationId xmlns:p14="http://schemas.microsoft.com/office/powerpoint/2010/main" val="157490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2D9571-32F5-88CB-4092-45DB0A2B8287}"/>
              </a:ext>
            </a:extLst>
          </p:cNvPr>
          <p:cNvSpPr>
            <a:spLocks noGrp="1"/>
          </p:cNvSpPr>
          <p:nvPr>
            <p:ph type="title"/>
          </p:nvPr>
        </p:nvSpPr>
        <p:spPr/>
        <p:txBody>
          <a:bodyPr/>
          <a:lstStyle/>
          <a:p>
            <a:r>
              <a:rPr lang="it-IT" dirty="0"/>
              <a:t>Vecchio e nuovo testo</a:t>
            </a:r>
          </a:p>
        </p:txBody>
      </p:sp>
      <p:sp>
        <p:nvSpPr>
          <p:cNvPr id="6" name="Segnaposto contenuto 5">
            <a:extLst>
              <a:ext uri="{FF2B5EF4-FFF2-40B4-BE49-F238E27FC236}">
                <a16:creationId xmlns:a16="http://schemas.microsoft.com/office/drawing/2014/main" id="{87D85E67-4114-6583-9B3A-0CD3BE0CFFA7}"/>
              </a:ext>
            </a:extLst>
          </p:cNvPr>
          <p:cNvSpPr>
            <a:spLocks noGrp="1"/>
          </p:cNvSpPr>
          <p:nvPr>
            <p:ph sz="half" idx="2"/>
          </p:nvPr>
        </p:nvSpPr>
        <p:spPr>
          <a:xfrm>
            <a:off x="839788" y="1921164"/>
            <a:ext cx="5157787" cy="4432502"/>
          </a:xfrm>
        </p:spPr>
        <p:txBody>
          <a:bodyPr>
            <a:normAutofit fontScale="47500" lnSpcReduction="20000"/>
          </a:bodyPr>
          <a:lstStyle/>
          <a:p>
            <a:pPr marL="0" indent="0" algn="just">
              <a:buNone/>
            </a:pPr>
            <a:r>
              <a:rPr lang="it-IT" i="1" dirty="0"/>
              <a:t>1-bis. Lo stato legittimo dell'immobile o dell'unità immobiliare è quello stabilito dal titolo abilitativo che ne ha previsto la costruzione o che ne ha legittimato la stessa e da quello che ha disciplinato l'ultimo intervento edilizio che ha interessato l'intero immobile o unità immobiliare, integrati con gli eventuali titoli successivi che hanno abilitato interventi parziali. Per gli immobili realizzati in un'epoca nella quale non era obbligatorio acquisire il titolo abilitativo edilizio, lo stato legittimo è quello desumibile dalle informazioni catastali di primo impianto, o da altri documenti probanti, quali le riprese fotografiche, gli estratti cartografici, i documenti d'archivio, o altro atto, pubblico o privato, di cui sia dimostrata la provenienza, e dal titolo abilitativo che ha disciplinato l'ultimo intervento edilizio che ha interessato l'intero immobile o unità immobiliare, integrati con gli eventuali titoli successivi che hanno abilitato interventi parziali. Le disposizioni di cui al secondo periodo si applicano altresì nei casi in cui sussista un principio di prova del titolo abilitativo del quale, tuttavia, non sia disponibile copia.</a:t>
            </a:r>
          </a:p>
        </p:txBody>
      </p:sp>
      <p:sp>
        <p:nvSpPr>
          <p:cNvPr id="8" name="Segnaposto contenuto 7">
            <a:extLst>
              <a:ext uri="{FF2B5EF4-FFF2-40B4-BE49-F238E27FC236}">
                <a16:creationId xmlns:a16="http://schemas.microsoft.com/office/drawing/2014/main" id="{0F6D5591-1A0E-5CDA-171E-CCB7FBD5C13D}"/>
              </a:ext>
            </a:extLst>
          </p:cNvPr>
          <p:cNvSpPr>
            <a:spLocks noGrp="1"/>
          </p:cNvSpPr>
          <p:nvPr>
            <p:ph sz="quarter" idx="4"/>
          </p:nvPr>
        </p:nvSpPr>
        <p:spPr>
          <a:xfrm>
            <a:off x="6172200" y="1921164"/>
            <a:ext cx="5183188" cy="4432502"/>
          </a:xfrm>
        </p:spPr>
        <p:txBody>
          <a:bodyPr>
            <a:normAutofit fontScale="47500" lnSpcReduction="20000"/>
          </a:bodyPr>
          <a:lstStyle/>
          <a:p>
            <a:pPr marL="0" indent="0" algn="just">
              <a:buNone/>
            </a:pPr>
            <a:r>
              <a:rPr lang="it-IT" dirty="0"/>
              <a:t>1-bis. Lo stato legittimo dell'immobile o dell'unità immobiliare è quello stabilito dal titolo abilitativo che ne ha previsto la costruzione o che ne ha legittimato la stessa o da quello</a:t>
            </a:r>
            <a:r>
              <a:rPr lang="it-IT" b="1" dirty="0"/>
              <a:t>, rilasciato o assentito,</a:t>
            </a:r>
            <a:r>
              <a:rPr lang="it-IT" dirty="0"/>
              <a:t> che ha disciplinato l'ultimo intervento edilizio che ha interessato l'intero immobile o l'intera unità immobiliare, </a:t>
            </a:r>
            <a:r>
              <a:rPr lang="it-IT" b="1" dirty="0"/>
              <a:t>a condizione che l'amministrazione competente, in sede di rilascio del medesimo, abbia verificato la legittimità dei titoli pregressi</a:t>
            </a:r>
            <a:r>
              <a:rPr lang="it-IT" dirty="0"/>
              <a:t>, integrati con gli eventuali titoli successivi che hanno abilitato interventi parziali. </a:t>
            </a:r>
            <a:r>
              <a:rPr lang="it-IT" b="1" dirty="0"/>
              <a:t>Sono ricompresi tra i titoli di cui al primo periodo i titoli rilasciati o formati in applicazione delle disposizioni di cui agli articoli 34-ter, 36, 36-bis e 38, previo pagamento delle relative sanzioni o oblazioni. Alla determinazione dello stato legittimo dell'immobile o dell'unità immobiliare concorrono, altresì, il pagamento delle sanzioni previste dagli articoli 33, 34, 37, commi 1, 3, 5 e 6)), e 38, e la dichiarazione di cui all'articolo 34-bis.</a:t>
            </a:r>
            <a:r>
              <a:rPr lang="it-IT" dirty="0"/>
              <a:t> Per gli immobili realizzati in un'epoca nella quale non era obbligatorio acquisire il titolo abilitativo edilizio, lo stato legittimo è quello desumibile dalle informazioni catastali di primo impianto, o da altri documenti probanti, quali le riprese fotografiche, gli estratti cartografici, i documenti d'archivio, o altro atto, pubblico o privato, di cui sia dimostrata la provenienza, e dal titolo abilitativo che ha disciplinato l'ultimo intervento edilizio che ha interessato l'intero immobile o unità immobiliare, integrati con gli eventuali titoli successivi che hanno abilitato interventi parziali. Le disposizioni </a:t>
            </a:r>
            <a:r>
              <a:rPr lang="it-IT" b="1" dirty="0"/>
              <a:t>di cui al quarto periodo </a:t>
            </a:r>
            <a:r>
              <a:rPr lang="it-IT" dirty="0"/>
              <a:t>si applicano altresì nei casi in cui sussista un principio di prova del titolo abilitativo del quale, tuttavia, </a:t>
            </a:r>
            <a:r>
              <a:rPr lang="it-IT" b="1" dirty="0"/>
              <a:t>non siano disponibili la copia o gli estremi</a:t>
            </a:r>
            <a:r>
              <a:rPr lang="it-IT" dirty="0"/>
              <a:t>.</a:t>
            </a:r>
          </a:p>
        </p:txBody>
      </p:sp>
      <p:pic>
        <p:nvPicPr>
          <p:cNvPr id="10" name="Immagine 9">
            <a:extLst>
              <a:ext uri="{FF2B5EF4-FFF2-40B4-BE49-F238E27FC236}">
                <a16:creationId xmlns:a16="http://schemas.microsoft.com/office/drawing/2014/main" id="{6D45FD80-9B0C-7C7A-3596-790417C39C66}"/>
              </a:ext>
            </a:extLst>
          </p:cNvPr>
          <p:cNvPicPr>
            <a:picLocks noChangeAspect="1"/>
          </p:cNvPicPr>
          <p:nvPr/>
        </p:nvPicPr>
        <p:blipFill>
          <a:blip r:embed="rId2"/>
          <a:stretch>
            <a:fillRect/>
          </a:stretch>
        </p:blipFill>
        <p:spPr>
          <a:xfrm>
            <a:off x="0" y="642089"/>
            <a:ext cx="647790" cy="771633"/>
          </a:xfrm>
          <a:prstGeom prst="rect">
            <a:avLst/>
          </a:prstGeom>
        </p:spPr>
      </p:pic>
    </p:spTree>
    <p:extLst>
      <p:ext uri="{BB962C8B-B14F-4D97-AF65-F5344CB8AC3E}">
        <p14:creationId xmlns:p14="http://schemas.microsoft.com/office/powerpoint/2010/main" val="89330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5">
            <a:extLst>
              <a:ext uri="{FF2B5EF4-FFF2-40B4-BE49-F238E27FC236}">
                <a16:creationId xmlns:a16="http://schemas.microsoft.com/office/drawing/2014/main" id="{1B25C642-5993-2577-3AB9-E6F88171CBBB}"/>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dirty="0" err="1">
                <a:solidFill>
                  <a:schemeClr val="tx1"/>
                </a:solidFill>
                <a:latin typeface="+mj-lt"/>
                <a:ea typeface="+mj-ea"/>
                <a:cs typeface="+mj-cs"/>
              </a:rPr>
              <a:t>Grazie</a:t>
            </a:r>
            <a:r>
              <a:rPr lang="en-US" sz="8000" kern="1200" dirty="0">
                <a:solidFill>
                  <a:schemeClr val="tx1"/>
                </a:solidFill>
                <a:latin typeface="+mj-lt"/>
                <a:ea typeface="+mj-ea"/>
                <a:cs typeface="+mj-cs"/>
              </a:rPr>
              <a:t> per </a:t>
            </a:r>
            <a:r>
              <a:rPr lang="en-US" sz="8000" kern="1200" dirty="0" err="1">
                <a:solidFill>
                  <a:schemeClr val="tx1"/>
                </a:solidFill>
                <a:latin typeface="+mj-lt"/>
                <a:ea typeface="+mj-ea"/>
                <a:cs typeface="+mj-cs"/>
              </a:rPr>
              <a:t>l’attenzione</a:t>
            </a:r>
            <a:endParaRPr lang="en-US" sz="8000" kern="1200" dirty="0">
              <a:solidFill>
                <a:schemeClr val="tx1"/>
              </a:solidFill>
              <a:latin typeface="+mj-lt"/>
              <a:ea typeface="+mj-ea"/>
              <a:cs typeface="+mj-cs"/>
            </a:endParaRPr>
          </a:p>
        </p:txBody>
      </p:sp>
      <p:sp>
        <p:nvSpPr>
          <p:cNvPr id="7" name="Segnaposto testo 6">
            <a:extLst>
              <a:ext uri="{FF2B5EF4-FFF2-40B4-BE49-F238E27FC236}">
                <a16:creationId xmlns:a16="http://schemas.microsoft.com/office/drawing/2014/main" id="{AF121E52-5616-7A86-A22B-11929BF598FA}"/>
              </a:ext>
            </a:extLst>
          </p:cNvPr>
          <p:cNvSpPr>
            <a:spLocks noGrp="1"/>
          </p:cNvSpPr>
          <p:nvPr>
            <p:ph type="body" idx="1"/>
          </p:nvPr>
        </p:nvSpPr>
        <p:spPr>
          <a:xfrm>
            <a:off x="1121920" y="4133934"/>
            <a:ext cx="9910295" cy="1281733"/>
          </a:xfrm>
        </p:spPr>
        <p:txBody>
          <a:bodyPr vert="horz" lIns="91440" tIns="45720" rIns="91440" bIns="45720" rtlCol="0" anchor="b">
            <a:normAutofit/>
          </a:bodyPr>
          <a:lstStyle/>
          <a:p>
            <a:r>
              <a:rPr lang="en-US" sz="2400" kern="1200" dirty="0">
                <a:solidFill>
                  <a:schemeClr val="tx1"/>
                </a:solidFill>
                <a:latin typeface="+mn-lt"/>
                <a:ea typeface="+mn-ea"/>
                <a:cs typeface="+mn-cs"/>
              </a:rPr>
              <a:t>bruno.barel@studiobma.com</a:t>
            </a:r>
          </a:p>
        </p:txBody>
      </p:sp>
      <p:sp>
        <p:nvSpPr>
          <p:cNvPr id="20" name="Rectangle 19">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testo, Carattere, Elementi grafici, grafica&#10;&#10;Descrizione generata automaticamente">
            <a:extLst>
              <a:ext uri="{FF2B5EF4-FFF2-40B4-BE49-F238E27FC236}">
                <a16:creationId xmlns:a16="http://schemas.microsoft.com/office/drawing/2014/main" id="{782B770C-AFBA-C19F-A4B8-A5A1B462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661" y="4037233"/>
            <a:ext cx="2029800" cy="2029800"/>
          </a:xfrm>
          <a:prstGeom prst="rect">
            <a:avLst/>
          </a:prstGeom>
        </p:spPr>
      </p:pic>
    </p:spTree>
    <p:extLst>
      <p:ext uri="{BB962C8B-B14F-4D97-AF65-F5344CB8AC3E}">
        <p14:creationId xmlns:p14="http://schemas.microsoft.com/office/powerpoint/2010/main" val="53799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2D9571-32F5-88CB-4092-45DB0A2B8287}"/>
              </a:ext>
            </a:extLst>
          </p:cNvPr>
          <p:cNvSpPr>
            <a:spLocks noGrp="1"/>
          </p:cNvSpPr>
          <p:nvPr>
            <p:ph type="title"/>
          </p:nvPr>
        </p:nvSpPr>
        <p:spPr/>
        <p:txBody>
          <a:bodyPr/>
          <a:lstStyle/>
          <a:p>
            <a:r>
              <a:rPr lang="it-IT" dirty="0"/>
              <a:t>Vecchio e nuovo testo</a:t>
            </a:r>
          </a:p>
        </p:txBody>
      </p:sp>
      <p:sp>
        <p:nvSpPr>
          <p:cNvPr id="6" name="Segnaposto contenuto 5">
            <a:extLst>
              <a:ext uri="{FF2B5EF4-FFF2-40B4-BE49-F238E27FC236}">
                <a16:creationId xmlns:a16="http://schemas.microsoft.com/office/drawing/2014/main" id="{87D85E67-4114-6583-9B3A-0CD3BE0CFFA7}"/>
              </a:ext>
            </a:extLst>
          </p:cNvPr>
          <p:cNvSpPr>
            <a:spLocks noGrp="1"/>
          </p:cNvSpPr>
          <p:nvPr>
            <p:ph sz="half" idx="2"/>
          </p:nvPr>
        </p:nvSpPr>
        <p:spPr>
          <a:xfrm>
            <a:off x="839788" y="1921164"/>
            <a:ext cx="5157787" cy="4432502"/>
          </a:xfrm>
        </p:spPr>
        <p:txBody>
          <a:bodyPr>
            <a:normAutofit/>
          </a:bodyPr>
          <a:lstStyle/>
          <a:p>
            <a:pPr marL="0" indent="0" algn="just">
              <a:buNone/>
            </a:pPr>
            <a:r>
              <a:rPr lang="it-IT" i="1" dirty="0"/>
              <a:t>[nuovo]</a:t>
            </a:r>
          </a:p>
        </p:txBody>
      </p:sp>
      <p:sp>
        <p:nvSpPr>
          <p:cNvPr id="8" name="Segnaposto contenuto 7">
            <a:extLst>
              <a:ext uri="{FF2B5EF4-FFF2-40B4-BE49-F238E27FC236}">
                <a16:creationId xmlns:a16="http://schemas.microsoft.com/office/drawing/2014/main" id="{0F6D5591-1A0E-5CDA-171E-CCB7FBD5C13D}"/>
              </a:ext>
            </a:extLst>
          </p:cNvPr>
          <p:cNvSpPr>
            <a:spLocks noGrp="1"/>
          </p:cNvSpPr>
          <p:nvPr>
            <p:ph sz="quarter" idx="4"/>
          </p:nvPr>
        </p:nvSpPr>
        <p:spPr>
          <a:xfrm>
            <a:off x="6172200" y="1921164"/>
            <a:ext cx="5183188" cy="4432502"/>
          </a:xfrm>
        </p:spPr>
        <p:txBody>
          <a:bodyPr>
            <a:normAutofit/>
          </a:bodyPr>
          <a:lstStyle/>
          <a:p>
            <a:pPr marL="0" indent="0" algn="just">
              <a:buNone/>
            </a:pPr>
            <a:r>
              <a:rPr lang="it-IT" sz="2000" i="1" dirty="0"/>
              <a:t>1-ter. Ai fini della dimostrazione dello stato legittimo delle singole unità immobiliari non rilevano le difformità insistenti sulle parti comuni dell'edificio, di cui all'articolo 1117 del codice civile. Ai fini della dimostrazione dello stato legittimo dell'edificio non rilevano le difformità insistenti sulle singole unità immobiliari dello stesso.</a:t>
            </a:r>
          </a:p>
        </p:txBody>
      </p:sp>
      <p:pic>
        <p:nvPicPr>
          <p:cNvPr id="2" name="Immagine 1">
            <a:extLst>
              <a:ext uri="{FF2B5EF4-FFF2-40B4-BE49-F238E27FC236}">
                <a16:creationId xmlns:a16="http://schemas.microsoft.com/office/drawing/2014/main" id="{914AF851-5932-18D0-082E-A21FE4E7FC80}"/>
              </a:ext>
            </a:extLst>
          </p:cNvPr>
          <p:cNvPicPr>
            <a:picLocks noChangeAspect="1"/>
          </p:cNvPicPr>
          <p:nvPr/>
        </p:nvPicPr>
        <p:blipFill>
          <a:blip r:embed="rId2"/>
          <a:stretch>
            <a:fillRect/>
          </a:stretch>
        </p:blipFill>
        <p:spPr>
          <a:xfrm>
            <a:off x="0" y="642089"/>
            <a:ext cx="647790" cy="771633"/>
          </a:xfrm>
          <a:prstGeom prst="rect">
            <a:avLst/>
          </a:prstGeom>
        </p:spPr>
      </p:pic>
    </p:spTree>
    <p:extLst>
      <p:ext uri="{BB962C8B-B14F-4D97-AF65-F5344CB8AC3E}">
        <p14:creationId xmlns:p14="http://schemas.microsoft.com/office/powerpoint/2010/main" val="273831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DE49D9D-3313-B598-677F-485F854084DF}"/>
              </a:ext>
            </a:extLst>
          </p:cNvPr>
          <p:cNvSpPr>
            <a:spLocks noGrp="1"/>
          </p:cNvSpPr>
          <p:nvPr>
            <p:ph type="title"/>
          </p:nvPr>
        </p:nvSpPr>
        <p:spPr>
          <a:xfrm>
            <a:off x="560353" y="147576"/>
            <a:ext cx="7175569" cy="1264762"/>
          </a:xfrm>
        </p:spPr>
        <p:txBody>
          <a:bodyPr anchor="ctr">
            <a:normAutofit/>
          </a:bodyPr>
          <a:lstStyle/>
          <a:p>
            <a:r>
              <a:rPr lang="it-IT" sz="3700" dirty="0"/>
              <a:t>Lo stato legittimo degli immobili: </a:t>
            </a:r>
            <a:br>
              <a:rPr lang="it-IT" sz="3700" dirty="0"/>
            </a:br>
            <a:r>
              <a:rPr lang="it-IT" sz="3700" dirty="0"/>
              <a:t>il nuovo passaporto edilizio</a:t>
            </a:r>
          </a:p>
        </p:txBody>
      </p:sp>
      <p:sp>
        <p:nvSpPr>
          <p:cNvPr id="3" name="Segnaposto contenuto 2">
            <a:extLst>
              <a:ext uri="{FF2B5EF4-FFF2-40B4-BE49-F238E27FC236}">
                <a16:creationId xmlns:a16="http://schemas.microsoft.com/office/drawing/2014/main" id="{C58847B8-B348-8887-5D13-EEA7550B5F12}"/>
              </a:ext>
            </a:extLst>
          </p:cNvPr>
          <p:cNvSpPr>
            <a:spLocks noGrp="1"/>
          </p:cNvSpPr>
          <p:nvPr>
            <p:ph idx="1"/>
          </p:nvPr>
        </p:nvSpPr>
        <p:spPr>
          <a:xfrm>
            <a:off x="560353" y="1401450"/>
            <a:ext cx="7475456" cy="5308974"/>
          </a:xfrm>
        </p:spPr>
        <p:txBody>
          <a:bodyPr anchor="ctr">
            <a:normAutofit/>
          </a:bodyPr>
          <a:lstStyle/>
          <a:p>
            <a:pPr marL="342900" lvl="0" indent="-342900" algn="just">
              <a:buFont typeface="+mj-lt"/>
              <a:buAutoNum type="arabicPeriod"/>
            </a:pP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Gli edifici sono simili alle persone: sono un organismo che evolve nel tempo, sia nella sua fisicità che nella sua funzionalità </a:t>
            </a:r>
          </a:p>
          <a:p>
            <a:pPr marL="342900" lvl="0" indent="-342900" algn="just">
              <a:buFont typeface="+mj-lt"/>
              <a:buAutoNum type="arabicPeriod"/>
            </a:pP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Si verifica spesso, fin dalla costruzione o con trascorrere del tempo, una </a:t>
            </a:r>
            <a:r>
              <a:rPr lang="it-IT" sz="1500" b="1" kern="100" dirty="0">
                <a:effectLst/>
                <a:latin typeface="Aptos" panose="020B0004020202020204" pitchFamily="34" charset="0"/>
                <a:ea typeface="Times New Roman" panose="02020603050405020304" pitchFamily="18" charset="0"/>
                <a:cs typeface="Times New Roman" panose="02020603050405020304" pitchFamily="18" charset="0"/>
              </a:rPr>
              <a:t>dissociazione fra l’organismo reale e quello “giuridico” o “legittimo”</a:t>
            </a: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 cioè controllato e autorizzato dalla PA. </a:t>
            </a:r>
          </a:p>
          <a:p>
            <a:pPr marL="342900" lvl="0" indent="-342900" algn="just">
              <a:buFont typeface="+mj-lt"/>
              <a:buAutoNum type="arabicPeriod"/>
            </a:pP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Questa dissociazione non impedisce la commerciabilità giuridica degli edifici, salvo il caso di radicale assenza di titolo edilizio in cui la impossibilità di indicare questo dato nelle compravendite ne determina la nullità. </a:t>
            </a:r>
            <a:r>
              <a:rPr lang="it-IT" sz="1500" b="1" kern="100" dirty="0">
                <a:effectLst/>
                <a:latin typeface="Aptos" panose="020B0004020202020204" pitchFamily="34" charset="0"/>
                <a:ea typeface="Times New Roman" panose="02020603050405020304" pitchFamily="18" charset="0"/>
                <a:cs typeface="Times New Roman" panose="02020603050405020304" pitchFamily="18" charset="0"/>
              </a:rPr>
              <a:t>Incide però sulla sicurezza dei traffici commerciali,</a:t>
            </a: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 perché può causare liti e responsabilità dei venditori nei confronti degli acquirenti, e sul valore dei beni, quindi sulla commerciabilità in senso economico.</a:t>
            </a:r>
          </a:p>
          <a:p>
            <a:pPr marL="342900" lvl="0" indent="-342900" algn="just">
              <a:buFont typeface="+mj-lt"/>
              <a:buAutoNum type="arabicPeriod"/>
            </a:pP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Il controllo pubblico, preventivo e repressivo, sullo stato legittimo degli immobili è stato rafforzato dalla normativa più recente in modo indiretto, cioè riversando sui proprietari, e i loro consulenti tecnici, l’onere di documentare lo stato legittimo degli immobili per poter fruire di  vantaggi («bonus») edilizi e fiscali.</a:t>
            </a:r>
          </a:p>
          <a:p>
            <a:pPr marL="342900" lvl="0" indent="-342900" algn="just">
              <a:buFont typeface="+mj-lt"/>
              <a:buAutoNum type="arabicPeriod"/>
            </a:pPr>
            <a:r>
              <a:rPr lang="it-IT" sz="1500" kern="100" dirty="0">
                <a:effectLst/>
                <a:latin typeface="Aptos" panose="020B0004020202020204" pitchFamily="34" charset="0"/>
                <a:ea typeface="Times New Roman" panose="02020603050405020304" pitchFamily="18" charset="0"/>
                <a:cs typeface="Times New Roman" panose="02020603050405020304" pitchFamily="18" charset="0"/>
              </a:rPr>
              <a:t>Con la riforma del 2024 questa tendenza si consolida, generalizza ed estende a comprendere, prima ancora dell’accertamento dello stato legittimo, il conseguimento dello stato legittimo non ancora esistente mediante un ampliamento rilevante dei  procedimenti di regolarizzazione.</a:t>
            </a:r>
          </a:p>
        </p:txBody>
      </p:sp>
      <p:pic>
        <p:nvPicPr>
          <p:cNvPr id="14" name="Picture 4" descr="Case colorate">
            <a:extLst>
              <a:ext uri="{FF2B5EF4-FFF2-40B4-BE49-F238E27FC236}">
                <a16:creationId xmlns:a16="http://schemas.microsoft.com/office/drawing/2014/main" id="{83A609AE-6A5F-0BB4-8D05-55D935029CDD}"/>
              </a:ext>
            </a:extLst>
          </p:cNvPr>
          <p:cNvPicPr>
            <a:picLocks noChangeAspect="1"/>
          </p:cNvPicPr>
          <p:nvPr/>
        </p:nvPicPr>
        <p:blipFill rotWithShape="1">
          <a:blip r:embed="rId2"/>
          <a:srcRect l="34901" r="26248"/>
          <a:stretch/>
        </p:blipFill>
        <p:spPr>
          <a:xfrm>
            <a:off x="8296275" y="-10886"/>
            <a:ext cx="389572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908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7253472F-2E65-4EE7-69C8-4875447FB7AA}"/>
              </a:ext>
            </a:extLst>
          </p:cNvPr>
          <p:cNvSpPr txBox="1">
            <a:spLocks/>
          </p:cNvSpPr>
          <p:nvPr/>
        </p:nvSpPr>
        <p:spPr>
          <a:xfrm>
            <a:off x="808638" y="386930"/>
            <a:ext cx="9236700" cy="1188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000" kern="1200" dirty="0">
                <a:solidFill>
                  <a:schemeClr val="tx1"/>
                </a:solidFill>
                <a:latin typeface="+mj-lt"/>
                <a:ea typeface="+mj-ea"/>
                <a:cs typeface="+mj-cs"/>
              </a:rPr>
              <a:t>Lo </a:t>
            </a:r>
            <a:r>
              <a:rPr lang="en-US" sz="5000" kern="1200" dirty="0" err="1">
                <a:solidFill>
                  <a:schemeClr val="tx1"/>
                </a:solidFill>
                <a:latin typeface="+mj-lt"/>
                <a:ea typeface="+mj-ea"/>
                <a:cs typeface="+mj-cs"/>
              </a:rPr>
              <a:t>stato</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legittimo</a:t>
            </a:r>
            <a:r>
              <a:rPr lang="en-US" sz="5000" kern="1200" dirty="0">
                <a:solidFill>
                  <a:schemeClr val="tx1"/>
                </a:solidFill>
                <a:latin typeface="+mj-lt"/>
                <a:ea typeface="+mj-ea"/>
                <a:cs typeface="+mj-cs"/>
              </a:rPr>
              <a:t> (art. 9-bis)</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E70D1B79-037A-4A2C-0716-F771110FBA7D}"/>
              </a:ext>
            </a:extLst>
          </p:cNvPr>
          <p:cNvSpPr txBox="1"/>
          <p:nvPr/>
        </p:nvSpPr>
        <p:spPr>
          <a:xfrm>
            <a:off x="793660" y="2441542"/>
            <a:ext cx="10143668" cy="3751867"/>
          </a:xfrm>
          <a:prstGeom prst="rect">
            <a:avLst/>
          </a:prstGeom>
        </p:spPr>
        <p:txBody>
          <a:bodyPr vert="horz" lIns="91440" tIns="45720" rIns="91440" bIns="45720" rtlCol="0" anchor="ctr">
            <a:normAutofit fontScale="92500" lnSpcReduction="10000"/>
          </a:bodyPr>
          <a:lstStyle/>
          <a:p>
            <a:pPr marL="342900" indent="-342900">
              <a:lnSpc>
                <a:spcPct val="90000"/>
              </a:lnSpc>
              <a:spcAft>
                <a:spcPts val="600"/>
              </a:spcAft>
              <a:buFont typeface="Arial" panose="020B0604020202020204" pitchFamily="34" charset="0"/>
              <a:buChar char="•"/>
            </a:pPr>
            <a:r>
              <a:rPr lang="it-IT" sz="2000" dirty="0"/>
              <a:t>L’accertamento dello stato legittimo di un edificio è spesso un’esplorazione piena di insidie. Richiede infatti due operazioni complesse: </a:t>
            </a:r>
          </a:p>
          <a:p>
            <a:pPr marL="800100" lvl="1" indent="-342900" algn="just">
              <a:lnSpc>
                <a:spcPct val="90000"/>
              </a:lnSpc>
              <a:spcAft>
                <a:spcPts val="600"/>
              </a:spcAft>
              <a:buFont typeface="Arial" panose="020B0604020202020204" pitchFamily="34" charset="0"/>
              <a:buChar char="•"/>
            </a:pPr>
            <a:r>
              <a:rPr lang="it-IT" sz="2000" dirty="0"/>
              <a:t>la ricostruzione dell’evoluzione nel tempo dell’organismo «fisico»;</a:t>
            </a:r>
          </a:p>
          <a:p>
            <a:pPr marL="800100" lvl="1" indent="-342900" algn="just">
              <a:lnSpc>
                <a:spcPct val="90000"/>
              </a:lnSpc>
              <a:spcAft>
                <a:spcPts val="600"/>
              </a:spcAft>
              <a:buFont typeface="Arial" panose="020B0604020202020204" pitchFamily="34" charset="0"/>
              <a:buChar char="•"/>
            </a:pPr>
            <a:r>
              <a:rPr lang="it-IT" sz="2000" dirty="0"/>
              <a:t>la verifica giuridica della legittimità amministrativa di ogni fase, in forza di «titoli»  formatisi sulla base delle regole vigenti pro tempore, da reperire presso i proprietari (che sovente cambiano nel tempo) e/o più spesso negli archivi comunali.</a:t>
            </a:r>
          </a:p>
          <a:p>
            <a:pPr marL="342900" indent="-342900">
              <a:lnSpc>
                <a:spcPct val="90000"/>
              </a:lnSpc>
              <a:spcAft>
                <a:spcPts val="600"/>
              </a:spcAft>
              <a:buFont typeface="Arial" panose="020B0604020202020204" pitchFamily="34" charset="0"/>
              <a:buChar char="•"/>
            </a:pPr>
            <a:endParaRPr lang="en-US" sz="2000" dirty="0">
              <a:effectLst/>
            </a:endParaRPr>
          </a:p>
          <a:p>
            <a:pPr marL="342900" indent="-342900" algn="just">
              <a:buFont typeface="Arial" panose="020B0604020202020204" pitchFamily="34" charset="0"/>
              <a:buChar char="•"/>
            </a:pPr>
            <a:r>
              <a:rPr lang="it-IT" sz="2000" dirty="0"/>
              <a:t>Esempi </a:t>
            </a:r>
          </a:p>
          <a:p>
            <a:pPr marL="800100" lvl="1" indent="-342900" algn="just">
              <a:buFont typeface="Arial" panose="020B0604020202020204" pitchFamily="34" charset="0"/>
              <a:buChar char="•"/>
            </a:pPr>
            <a:r>
              <a:rPr lang="it-IT" sz="2000" dirty="0"/>
              <a:t>la data di costruzione degli immobili, che per quelli di antico impianto può essere particolarmente importante ma allo stesso tempo ardua da determinare (se non approssimativamente: «prima di»)</a:t>
            </a:r>
          </a:p>
          <a:p>
            <a:pPr marL="800100" lvl="1" indent="-342900" algn="just">
              <a:buFont typeface="Arial" panose="020B0604020202020204" pitchFamily="34" charset="0"/>
              <a:buChar char="•"/>
            </a:pPr>
            <a:r>
              <a:rPr lang="it-IT" sz="2000" dirty="0"/>
              <a:t>la data di inizio del controllo pubblico sulla costruzione di edifici, che varia da Comune a Comune e spesso non riguarda tutto il Comune ma solo determinate zone </a:t>
            </a:r>
          </a:p>
          <a:p>
            <a:pPr marL="342900" indent="-342900">
              <a:lnSpc>
                <a:spcPct val="90000"/>
              </a:lnSpc>
              <a:spcAft>
                <a:spcPts val="6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8097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7253472F-2E65-4EE7-69C8-4875447FB7AA}"/>
              </a:ext>
            </a:extLst>
          </p:cNvPr>
          <p:cNvSpPr txBox="1">
            <a:spLocks/>
          </p:cNvSpPr>
          <p:nvPr/>
        </p:nvSpPr>
        <p:spPr>
          <a:xfrm>
            <a:off x="808638" y="386930"/>
            <a:ext cx="9236700" cy="1188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000" kern="1200" dirty="0">
                <a:solidFill>
                  <a:schemeClr val="tx1"/>
                </a:solidFill>
                <a:latin typeface="+mj-lt"/>
                <a:ea typeface="+mj-ea"/>
                <a:cs typeface="+mj-cs"/>
              </a:rPr>
              <a:t>Lo </a:t>
            </a:r>
            <a:r>
              <a:rPr lang="en-US" sz="5000" kern="1200" dirty="0" err="1">
                <a:solidFill>
                  <a:schemeClr val="tx1"/>
                </a:solidFill>
                <a:latin typeface="+mj-lt"/>
                <a:ea typeface="+mj-ea"/>
                <a:cs typeface="+mj-cs"/>
              </a:rPr>
              <a:t>stato</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legittimo</a:t>
            </a:r>
            <a:r>
              <a:rPr lang="en-US" sz="5000" kern="1200" dirty="0">
                <a:solidFill>
                  <a:schemeClr val="tx1"/>
                </a:solidFill>
                <a:latin typeface="+mj-lt"/>
                <a:ea typeface="+mj-ea"/>
                <a:cs typeface="+mj-cs"/>
              </a:rPr>
              <a:t> (art. 9-bis)</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E70D1B79-037A-4A2C-0716-F771110FBA7D}"/>
              </a:ext>
            </a:extLst>
          </p:cNvPr>
          <p:cNvSpPr txBox="1"/>
          <p:nvPr/>
        </p:nvSpPr>
        <p:spPr>
          <a:xfrm>
            <a:off x="793660" y="2441542"/>
            <a:ext cx="10143668" cy="3751867"/>
          </a:xfrm>
          <a:prstGeom prst="rect">
            <a:avLst/>
          </a:prstGeom>
        </p:spPr>
        <p:txBody>
          <a:bodyPr vert="horz" lIns="91440" tIns="45720" rIns="91440" bIns="45720" rtlCol="0" anchor="ctr">
            <a:normAutofit fontScale="92500" lnSpcReduction="20000"/>
          </a:bodyPr>
          <a:lstStyle/>
          <a:p>
            <a:pPr marL="342900" indent="-342900" algn="just">
              <a:lnSpc>
                <a:spcPct val="90000"/>
              </a:lnSpc>
              <a:spcAft>
                <a:spcPts val="600"/>
              </a:spcAft>
              <a:buFont typeface="Arial" panose="020B0604020202020204" pitchFamily="34" charset="0"/>
              <a:buChar char="•"/>
            </a:pPr>
            <a:r>
              <a:rPr lang="it-IT" sz="2000" dirty="0"/>
              <a:t>L’accertamento dello stato legittimo può richiedere </a:t>
            </a:r>
            <a:r>
              <a:rPr lang="it-IT" sz="2000" dirty="0">
                <a:effectLst/>
              </a:rPr>
              <a:t>di recuperare documentazione ufficiale – talora molto risalente nel tempo – che non sempre può essere trovata, né presso i privati né presso le Amministrazioni Pubbliche</a:t>
            </a:r>
          </a:p>
          <a:p>
            <a:pPr marL="800100" lvl="1" indent="-342900" algn="just">
              <a:lnSpc>
                <a:spcPct val="90000"/>
              </a:lnSpc>
              <a:spcAft>
                <a:spcPts val="600"/>
              </a:spcAft>
              <a:buFont typeface="Arial" panose="020B0604020202020204" pitchFamily="34" charset="0"/>
              <a:buChar char="•"/>
            </a:pPr>
            <a:r>
              <a:rPr lang="it-IT" sz="2000" dirty="0"/>
              <a:t>Perdita/distruzione dei documenti negli archivi comunali</a:t>
            </a:r>
          </a:p>
          <a:p>
            <a:pPr marL="800100" lvl="1" indent="-342900" algn="just">
              <a:lnSpc>
                <a:spcPct val="90000"/>
              </a:lnSpc>
              <a:spcAft>
                <a:spcPts val="600"/>
              </a:spcAft>
              <a:buFont typeface="Arial" panose="020B0604020202020204" pitchFamily="34" charset="0"/>
              <a:buChar char="•"/>
            </a:pPr>
            <a:r>
              <a:rPr lang="it-IT" sz="2000" dirty="0"/>
              <a:t>Difficoltà logistiche/organizzative nell’accesso agli archivi</a:t>
            </a:r>
          </a:p>
          <a:p>
            <a:pPr marL="800100" lvl="1" indent="-342900" algn="just">
              <a:lnSpc>
                <a:spcPct val="90000"/>
              </a:lnSpc>
              <a:spcAft>
                <a:spcPts val="600"/>
              </a:spcAft>
              <a:buFont typeface="Arial" panose="020B0604020202020204" pitchFamily="34" charset="0"/>
              <a:buChar char="•"/>
            </a:pPr>
            <a:r>
              <a:rPr lang="it-IT" sz="2000" dirty="0">
                <a:effectLst/>
              </a:rPr>
              <a:t>La documentazione ufficiale non sempre è completa e fotografa con continuità nel tempo le vicende accadute</a:t>
            </a:r>
          </a:p>
          <a:p>
            <a:pPr algn="just">
              <a:lnSpc>
                <a:spcPct val="90000"/>
              </a:lnSpc>
              <a:spcAft>
                <a:spcPts val="600"/>
              </a:spcAft>
            </a:pPr>
            <a:endParaRPr lang="it-IT" sz="2000" dirty="0">
              <a:effectLst/>
            </a:endParaRPr>
          </a:p>
          <a:p>
            <a:pPr marL="342900" indent="-342900" algn="just">
              <a:lnSpc>
                <a:spcPct val="90000"/>
              </a:lnSpc>
              <a:spcAft>
                <a:spcPts val="600"/>
              </a:spcAft>
              <a:buFont typeface="Arial" panose="020B0604020202020204" pitchFamily="34" charset="0"/>
              <a:buChar char="•"/>
            </a:pPr>
            <a:r>
              <a:rPr lang="it-IT" sz="2000" dirty="0">
                <a:effectLst/>
              </a:rPr>
              <a:t>Inoltre, non meno complessa è la valutazione tecnico-legale dei contenuti ricavabili dalla documentazione acquisita.</a:t>
            </a:r>
            <a:br>
              <a:rPr lang="it-IT" sz="2000" dirty="0">
                <a:effectLst/>
              </a:rPr>
            </a:br>
            <a:endParaRPr lang="it-IT" sz="2000" dirty="0">
              <a:effectLst/>
            </a:endParaRPr>
          </a:p>
          <a:p>
            <a:pPr marL="342900" indent="-342900" algn="just">
              <a:lnSpc>
                <a:spcPct val="90000"/>
              </a:lnSpc>
              <a:spcAft>
                <a:spcPts val="600"/>
              </a:spcAft>
              <a:buFont typeface="Arial" panose="020B0604020202020204" pitchFamily="34" charset="0"/>
              <a:buChar char="•"/>
            </a:pPr>
            <a:r>
              <a:rPr lang="it-IT" sz="2000" dirty="0">
                <a:effectLst/>
              </a:rPr>
              <a:t>Accade spesso che l’edificio non risulti totalmente “legittimo”, ossia che la sua consistenza attuale non corrisponda puntualmente a quanto risulta dall’insieme dei titoli legittimanti reperiti. In questo caso, sorge il problema di individuare possibili strumenti legali per “legittimare” l’edificio nel suo stato attuale.</a:t>
            </a:r>
            <a:endParaRPr lang="it-IT" sz="2000" dirty="0"/>
          </a:p>
        </p:txBody>
      </p:sp>
    </p:spTree>
    <p:extLst>
      <p:ext uri="{BB962C8B-B14F-4D97-AF65-F5344CB8AC3E}">
        <p14:creationId xmlns:p14="http://schemas.microsoft.com/office/powerpoint/2010/main" val="349058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7FF3844-0C7D-1EBC-915C-85C44008CD5C}"/>
              </a:ext>
            </a:extLst>
          </p:cNvPr>
          <p:cNvSpPr>
            <a:spLocks noGrp="1"/>
          </p:cNvSpPr>
          <p:nvPr>
            <p:ph type="title"/>
          </p:nvPr>
        </p:nvSpPr>
        <p:spPr>
          <a:xfrm>
            <a:off x="1043631" y="809898"/>
            <a:ext cx="9942716" cy="1554480"/>
          </a:xfrm>
        </p:spPr>
        <p:txBody>
          <a:bodyPr anchor="ctr">
            <a:normAutofit/>
          </a:bodyPr>
          <a:lstStyle/>
          <a:p>
            <a:r>
              <a:rPr lang="en-GB" sz="4800" dirty="0"/>
              <a:t>Le </a:t>
            </a:r>
            <a:r>
              <a:rPr lang="en-GB" sz="4800" dirty="0" err="1"/>
              <a:t>modifiche</a:t>
            </a:r>
            <a:r>
              <a:rPr lang="en-GB" sz="4800" dirty="0"/>
              <a:t> </a:t>
            </a:r>
            <a:r>
              <a:rPr lang="en-GB" sz="4800" dirty="0" err="1"/>
              <a:t>all’art</a:t>
            </a:r>
            <a:r>
              <a:rPr lang="en-GB" sz="4800" dirty="0"/>
              <a:t>. 9-bis TUE</a:t>
            </a:r>
          </a:p>
        </p:txBody>
      </p:sp>
      <p:sp>
        <p:nvSpPr>
          <p:cNvPr id="3" name="Segnaposto contenuto 2">
            <a:extLst>
              <a:ext uri="{FF2B5EF4-FFF2-40B4-BE49-F238E27FC236}">
                <a16:creationId xmlns:a16="http://schemas.microsoft.com/office/drawing/2014/main" id="{E902DE48-969A-8999-BEAB-3337BB47691E}"/>
              </a:ext>
            </a:extLst>
          </p:cNvPr>
          <p:cNvSpPr>
            <a:spLocks noGrp="1"/>
          </p:cNvSpPr>
          <p:nvPr>
            <p:ph idx="1"/>
          </p:nvPr>
        </p:nvSpPr>
        <p:spPr>
          <a:xfrm>
            <a:off x="1045028" y="2704013"/>
            <a:ext cx="9941319" cy="3637605"/>
          </a:xfrm>
        </p:spPr>
        <p:txBody>
          <a:bodyPr anchor="ctr">
            <a:normAutofit fontScale="92500" lnSpcReduction="10000"/>
          </a:bodyPr>
          <a:lstStyle/>
          <a:p>
            <a:pPr marL="0" indent="0" algn="just">
              <a:buNone/>
            </a:pPr>
            <a:r>
              <a:rPr lang="it-IT" sz="1600" b="1" i="0" dirty="0">
                <a:effectLst/>
                <a:highlight>
                  <a:srgbClr val="FFFFFF"/>
                </a:highlight>
                <a:latin typeface="Titillium Web" panose="00000500000000000000" pitchFamily="2" charset="0"/>
              </a:rPr>
              <a:t>1-bis. </a:t>
            </a:r>
            <a:r>
              <a:rPr lang="it-IT" sz="1600" b="0" i="0" dirty="0">
                <a:effectLst/>
                <a:highlight>
                  <a:srgbClr val="FFFFFF"/>
                </a:highlight>
                <a:latin typeface="Titillium Web" panose="00000500000000000000" pitchFamily="2" charset="0"/>
              </a:rPr>
              <a:t>Lo stato legittimo dell'immobile o dell'unità immobiliare è quello stabilito dal titolo abilitativo che ne ha previsto la costruzione o che ne ha legittimato la stessa o da quello</a:t>
            </a:r>
            <a:r>
              <a:rPr lang="it-IT" sz="1600" b="1" i="1" dirty="0">
                <a:effectLst/>
                <a:highlight>
                  <a:srgbClr val="FFFFFF"/>
                </a:highlight>
                <a:latin typeface="Titillium Web" panose="00000500000000000000" pitchFamily="2" charset="0"/>
              </a:rPr>
              <a:t>, rilasciato o assentito,</a:t>
            </a:r>
            <a:r>
              <a:rPr lang="it-IT" sz="1600" b="0" i="0" dirty="0">
                <a:effectLst/>
                <a:highlight>
                  <a:srgbClr val="FFFFFF"/>
                </a:highlight>
                <a:latin typeface="Titillium Web" panose="00000500000000000000" pitchFamily="2" charset="0"/>
              </a:rPr>
              <a:t> che ha disciplinato l'ultimo intervento edilizio </a:t>
            </a:r>
            <a:r>
              <a:rPr lang="it-IT" sz="1600" b="1" i="0" dirty="0">
                <a:effectLst/>
                <a:highlight>
                  <a:srgbClr val="FFFFFF"/>
                </a:highlight>
                <a:latin typeface="Titillium Web" panose="00000500000000000000" pitchFamily="2" charset="0"/>
              </a:rPr>
              <a:t>che ha interessato l'intero immobile o l'intera unità immobiliare,</a:t>
            </a:r>
            <a:r>
              <a:rPr lang="it-IT" sz="1600" b="0" i="0" dirty="0">
                <a:effectLst/>
                <a:highlight>
                  <a:srgbClr val="FFFFFF"/>
                </a:highlight>
                <a:latin typeface="Titillium Web" panose="00000500000000000000" pitchFamily="2" charset="0"/>
              </a:rPr>
              <a:t> </a:t>
            </a:r>
            <a:r>
              <a:rPr lang="it-IT" sz="1600" b="1" i="1" dirty="0">
                <a:effectLst/>
                <a:highlight>
                  <a:srgbClr val="FFFFFF"/>
                </a:highlight>
                <a:latin typeface="Titillium Web" panose="00000500000000000000" pitchFamily="2" charset="0"/>
              </a:rPr>
              <a:t>a condizione che l'amministrazione competente, in sede di rilascio del medesimo, abbia verificato la legittimità dei titoli pregressi</a:t>
            </a:r>
            <a:r>
              <a:rPr lang="it-IT" sz="1600" b="0" i="0" dirty="0">
                <a:effectLst/>
                <a:highlight>
                  <a:srgbClr val="FFFFFF"/>
                </a:highlight>
                <a:latin typeface="Titillium Web" panose="00000500000000000000" pitchFamily="2" charset="0"/>
              </a:rPr>
              <a:t>, integrati con gli eventuali titoli successivi che hanno abilitato interventi parziali. </a:t>
            </a:r>
            <a:r>
              <a:rPr lang="it-IT" sz="1600" b="1" i="0" dirty="0">
                <a:effectLst/>
                <a:highlight>
                  <a:srgbClr val="FFFFFF"/>
                </a:highlight>
                <a:latin typeface="Titillium Web" panose="00000500000000000000" pitchFamily="2" charset="0"/>
              </a:rPr>
              <a:t>Sono ricompresi tra i titoli di cui al primo periodo i titoli rilasciati o formati in applicazione delle </a:t>
            </a:r>
            <a:r>
              <a:rPr lang="it-IT" sz="1600" b="1" i="1" dirty="0">
                <a:effectLst/>
                <a:highlight>
                  <a:srgbClr val="FFFFFF"/>
                </a:highlight>
                <a:latin typeface="Titillium Web" panose="00000500000000000000" pitchFamily="2" charset="0"/>
              </a:rPr>
              <a:t>disposizioni di cui agli articoli 34-ter,</a:t>
            </a:r>
            <a:r>
              <a:rPr lang="it-IT" sz="1600" b="1" i="0" dirty="0">
                <a:effectLst/>
                <a:highlight>
                  <a:srgbClr val="FFFFFF"/>
                </a:highlight>
                <a:latin typeface="Titillium Web" panose="00000500000000000000" pitchFamily="2" charset="0"/>
              </a:rPr>
              <a:t> 36, 36-bis e 38, previo pagamento delle relative sanzioni o oblazioni. Alla determinazione dello stato legittimo dell'immobile o dell'unità immobiliare </a:t>
            </a:r>
            <a:r>
              <a:rPr lang="it-IT" sz="1600" b="1" i="1" dirty="0">
                <a:effectLst/>
                <a:highlight>
                  <a:srgbClr val="FFFFFF"/>
                </a:highlight>
                <a:latin typeface="Titillium Web" panose="00000500000000000000" pitchFamily="2" charset="0"/>
              </a:rPr>
              <a:t>concorrono</a:t>
            </a:r>
            <a:r>
              <a:rPr lang="it-IT" sz="1600" b="1" i="0" dirty="0">
                <a:effectLst/>
                <a:highlight>
                  <a:srgbClr val="FFFFFF"/>
                </a:highlight>
                <a:latin typeface="Titillium Web" panose="00000500000000000000" pitchFamily="2" charset="0"/>
              </a:rPr>
              <a:t>, altresì, il pagamento delle sanzioni previste dagli articoli 33, 34, </a:t>
            </a:r>
            <a:r>
              <a:rPr lang="it-IT" sz="1600" b="1" i="1" dirty="0">
                <a:effectLst/>
                <a:highlight>
                  <a:srgbClr val="FFFFFF"/>
                </a:highlight>
                <a:latin typeface="Titillium Web" panose="00000500000000000000" pitchFamily="2" charset="0"/>
              </a:rPr>
              <a:t>37, commi 1, 3, 5 e 6 </a:t>
            </a:r>
            <a:r>
              <a:rPr lang="it-IT" sz="1600" b="1" i="0" dirty="0">
                <a:effectLst/>
                <a:highlight>
                  <a:srgbClr val="FFFFFF"/>
                </a:highlight>
                <a:latin typeface="Titillium Web" panose="00000500000000000000" pitchFamily="2" charset="0"/>
              </a:rPr>
              <a:t>, e 38, e la dichiarazione di cui all'articolo 34-bis</a:t>
            </a:r>
            <a:r>
              <a:rPr lang="it-IT" sz="1600" b="0" i="0" dirty="0">
                <a:effectLst/>
                <a:highlight>
                  <a:srgbClr val="FFFFFF"/>
                </a:highlight>
                <a:latin typeface="Titillium Web" panose="00000500000000000000" pitchFamily="2" charset="0"/>
              </a:rPr>
              <a:t>. Per gli immobili realizzati in un'epoca nella quale non era obbligatorio acquisire il titolo abilitativo edilizio, lo stato legittimo è quello desumibile dalle informazioni catastali di primo impianto, o da altri documenti probanti, quali le riprese fotografiche, gli estratti cartografici, i documenti d'archivio, o altro atto, pubblico o privato, di cui sia dimostrata la provenienza, e dal titolo abilitativo che ha disciplinato l'ultimo intervento edilizio che ha interessato l'intero immobile o unità immobiliare, integrati con gli eventuali titoli successivi che hanno abilitato interventi parziali. Le disposizioni di cui al quarto periodo si applicano altresì nei casi in cui sussista un principio di prova del titolo abilitativo del quale, tuttavia, </a:t>
            </a:r>
            <a:r>
              <a:rPr lang="it-IT" sz="1600" b="1" i="1" dirty="0">
                <a:effectLst/>
                <a:highlight>
                  <a:srgbClr val="FFFFFF"/>
                </a:highlight>
                <a:latin typeface="Titillium Web" panose="00000500000000000000" pitchFamily="2" charset="0"/>
              </a:rPr>
              <a:t>non siano disponibili la copia o gli estremi.</a:t>
            </a:r>
          </a:p>
          <a:p>
            <a:pPr marL="0" indent="0">
              <a:buNone/>
            </a:pPr>
            <a:r>
              <a:rPr lang="it-IT" sz="1600" b="1" i="0" dirty="0">
                <a:effectLst/>
                <a:highlight>
                  <a:srgbClr val="FFFFFF"/>
                </a:highlight>
                <a:latin typeface="Titillium Web" panose="00000500000000000000" pitchFamily="2" charset="0"/>
              </a:rPr>
              <a:t>1-ter. Ai fini della dimostrazione dello stato legittimo delle singole unità immobiliari non rilevano le difformità insistenti sulle parti comuni dell'edificio, di cui all'articolo 1117 del codice civile. Ai fini della dimostrazione dello stato legittimo dell'edificio non rilevano le difformità insistenti sulle singole unità immobiliari dello stesso</a:t>
            </a:r>
            <a:endParaRPr lang="en-GB" sz="1600" b="1" dirty="0"/>
          </a:p>
          <a:p>
            <a:pPr marL="0" indent="0">
              <a:buNone/>
            </a:pPr>
            <a:endParaRPr lang="en-GB" sz="1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1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2" name="Rectangle 2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DDAAA5-28BC-37A5-066D-882BA7F606B9}"/>
              </a:ext>
            </a:extLst>
          </p:cNvPr>
          <p:cNvSpPr>
            <a:spLocks noGrp="1"/>
          </p:cNvSpPr>
          <p:nvPr>
            <p:ph type="title"/>
          </p:nvPr>
        </p:nvSpPr>
        <p:spPr>
          <a:xfrm>
            <a:off x="1153618" y="1239927"/>
            <a:ext cx="4008586" cy="4680583"/>
          </a:xfrm>
        </p:spPr>
        <p:txBody>
          <a:bodyPr anchor="ctr">
            <a:normAutofit/>
          </a:bodyPr>
          <a:lstStyle/>
          <a:p>
            <a:r>
              <a:rPr lang="it-IT" sz="5200"/>
              <a:t>Le modifiche all’art. 9-bis TUE</a:t>
            </a:r>
          </a:p>
        </p:txBody>
      </p:sp>
      <p:sp>
        <p:nvSpPr>
          <p:cNvPr id="3" name="Segnaposto contenuto 2">
            <a:extLst>
              <a:ext uri="{FF2B5EF4-FFF2-40B4-BE49-F238E27FC236}">
                <a16:creationId xmlns:a16="http://schemas.microsoft.com/office/drawing/2014/main" id="{4B39E044-02AB-FEC9-6331-6ABA0E7D1669}"/>
              </a:ext>
            </a:extLst>
          </p:cNvPr>
          <p:cNvSpPr>
            <a:spLocks noGrp="1"/>
          </p:cNvSpPr>
          <p:nvPr>
            <p:ph idx="1"/>
          </p:nvPr>
        </p:nvSpPr>
        <p:spPr>
          <a:xfrm>
            <a:off x="5162204" y="1239927"/>
            <a:ext cx="6101543" cy="4680583"/>
          </a:xfrm>
        </p:spPr>
        <p:txBody>
          <a:bodyPr anchor="ctr">
            <a:normAutofit/>
          </a:bodyPr>
          <a:lstStyle/>
          <a:p>
            <a:pPr algn="just"/>
            <a:r>
              <a:rPr lang="it-IT" sz="1700" dirty="0"/>
              <a:t>Non modifica il comma 1, che onera la PA di acquisire d’ufficio la documentazione già in possesso di una PA.</a:t>
            </a:r>
          </a:p>
          <a:p>
            <a:pPr algn="just"/>
            <a:r>
              <a:rPr lang="it-IT" sz="1700" dirty="0"/>
              <a:t>Introduce ai commi 1-bis e 1-ter due novità di grande importanza:</a:t>
            </a:r>
          </a:p>
          <a:p>
            <a:pPr lvl="1" algn="just"/>
            <a:r>
              <a:rPr lang="it-IT" sz="1700" dirty="0"/>
              <a:t>indica fra i titoli di stato legittimo anche una serie di </a:t>
            </a:r>
            <a:r>
              <a:rPr lang="it-IT" sz="1700" b="1" dirty="0"/>
              <a:t>atti «rilasciati o formati»</a:t>
            </a:r>
            <a:r>
              <a:rPr lang="it-IT" sz="1700" dirty="0"/>
              <a:t> e di «</a:t>
            </a:r>
            <a:r>
              <a:rPr lang="it-IT" sz="1700" b="1" dirty="0"/>
              <a:t>pagamenti effettuati</a:t>
            </a:r>
            <a:r>
              <a:rPr lang="it-IT" sz="1700" dirty="0"/>
              <a:t>» in base alle nuove disposizioni di regolarizzazione o sanzione «sanante»;</a:t>
            </a:r>
          </a:p>
          <a:p>
            <a:pPr lvl="1" algn="just"/>
            <a:r>
              <a:rPr lang="it-IT" sz="1700" dirty="0"/>
              <a:t>introduce la d</a:t>
            </a:r>
            <a:r>
              <a:rPr lang="it-IT" sz="1700" b="1" dirty="0"/>
              <a:t>istinzione fra stato legittimo delle singole unità immobiliari e stato legittimo delle parti comuni </a:t>
            </a:r>
            <a:r>
              <a:rPr lang="it-IT" sz="1700" dirty="0"/>
              <a:t>di un edificio a plurime unità immobiliari, ammettendo che ai fini del primo non rilevano le irregolarità relative alle parti comuni.</a:t>
            </a:r>
          </a:p>
          <a:p>
            <a:pPr lvl="1"/>
            <a:endParaRPr lang="it-IT" sz="1700" dirty="0"/>
          </a:p>
          <a:p>
            <a:endParaRPr lang="it-IT" sz="1700" dirty="0"/>
          </a:p>
        </p:txBody>
      </p:sp>
    </p:spTree>
    <p:extLst>
      <p:ext uri="{BB962C8B-B14F-4D97-AF65-F5344CB8AC3E}">
        <p14:creationId xmlns:p14="http://schemas.microsoft.com/office/powerpoint/2010/main" val="6571410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B20CF67-A0EC-4541-BD17-6A375F7038CE}">
  <we:reference id="0cfac03b-9121-49b7-a5ce-78d77c87c2e9" version="1.0.0.3"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564647-dbd0-47d5-9559-a5c9ac5347b5" xsi:nil="true"/>
    <lcf76f155ced4ddcb4097134ff3c332f xmlns="e00f3fc9-ba08-4462-a7d2-95ab901933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C72428EC1B37B479413C5B5A3533EB9" ma:contentTypeVersion="12" ma:contentTypeDescription="Creare un nuovo documento." ma:contentTypeScope="" ma:versionID="c13798119412a9532f334d18dbcb20c7">
  <xsd:schema xmlns:xsd="http://www.w3.org/2001/XMLSchema" xmlns:xs="http://www.w3.org/2001/XMLSchema" xmlns:p="http://schemas.microsoft.com/office/2006/metadata/properties" xmlns:ns2="e00f3fc9-ba08-4462-a7d2-95ab90193329" xmlns:ns3="37564647-dbd0-47d5-9559-a5c9ac5347b5" targetNamespace="http://schemas.microsoft.com/office/2006/metadata/properties" ma:root="true" ma:fieldsID="e9a150804221fa108f9699f2544f83b6" ns2:_="" ns3:_="">
    <xsd:import namespace="e00f3fc9-ba08-4462-a7d2-95ab90193329"/>
    <xsd:import namespace="37564647-dbd0-47d5-9559-a5c9ac5347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f3fc9-ba08-4462-a7d2-95ab901933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7e8b3b6a-2076-4c42-a1ec-80a442c8303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564647-dbd0-47d5-9559-a5c9ac5347b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5c186d-809a-4a4f-93e7-6231916567a7}" ma:internalName="TaxCatchAll" ma:showField="CatchAllData" ma:web="37564647-dbd0-47d5-9559-a5c9ac5347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2C2C30-E153-4457-93EC-EC605B1EF8DF}">
  <ds:schemaRefs>
    <ds:schemaRef ds:uri="http://schemas.microsoft.com/office/2006/metadata/properties"/>
    <ds:schemaRef ds:uri="http://schemas.microsoft.com/office/infopath/2007/PartnerControls"/>
    <ds:schemaRef ds:uri="89c1c4ff-cb2d-41de-8371-8fe6ecebc51c"/>
    <ds:schemaRef ds:uri="bb68c728-7fa2-4dcb-985f-d4a8cd292a62"/>
  </ds:schemaRefs>
</ds:datastoreItem>
</file>

<file path=customXml/itemProps2.xml><?xml version="1.0" encoding="utf-8"?>
<ds:datastoreItem xmlns:ds="http://schemas.openxmlformats.org/officeDocument/2006/customXml" ds:itemID="{82C47B49-00C1-4749-8F6A-D5E9E5340C77}"/>
</file>

<file path=customXml/itemProps3.xml><?xml version="1.0" encoding="utf-8"?>
<ds:datastoreItem xmlns:ds="http://schemas.openxmlformats.org/officeDocument/2006/customXml" ds:itemID="{06D6E221-4236-452A-9F07-347301485F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4763</TotalTime>
  <Words>4499</Words>
  <Application>Microsoft Office PowerPoint</Application>
  <PresentationFormat>Widescreen</PresentationFormat>
  <Paragraphs>153</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Aptos</vt:lpstr>
      <vt:lpstr>Aptos Display</vt:lpstr>
      <vt:lpstr>Arial</vt:lpstr>
      <vt:lpstr>Titillium Web</vt:lpstr>
      <vt:lpstr>Tema di Office</vt:lpstr>
      <vt:lpstr>Lo stato legittimo dei beni immobili e il suo accertamento.  Il mutamento della destinazione d’uso degli immobili.</vt:lpstr>
      <vt:lpstr>Lo stato legittimo dei beni immobili</vt:lpstr>
      <vt:lpstr>Vecchio e nuovo testo</vt:lpstr>
      <vt:lpstr>Vecchio e nuovo testo</vt:lpstr>
      <vt:lpstr>Lo stato legittimo degli immobili:  il nuovo passaporto edilizio</vt:lpstr>
      <vt:lpstr>Presentazione standard di PowerPoint</vt:lpstr>
      <vt:lpstr>Presentazione standard di PowerPoint</vt:lpstr>
      <vt:lpstr>Le modifiche all’art. 9-bis TUE</vt:lpstr>
      <vt:lpstr>Le modifiche all’art. 9-bis TUE</vt:lpstr>
      <vt:lpstr>Le modifiche all’art. 9-bis TUE</vt:lpstr>
      <vt:lpstr>Le modifiche all’art. 9-bis TUE</vt:lpstr>
      <vt:lpstr>Titoli idonei alla determinazione dello stato legittimo</vt:lpstr>
      <vt:lpstr>Titoli idonei alla determinazione dello stato legittimo</vt:lpstr>
      <vt:lpstr>Titoli idonei alla determinazione dello stato legittimo</vt:lpstr>
      <vt:lpstr>Principali effetti della riforma</vt:lpstr>
      <vt:lpstr>Considerazioni conclusive</vt:lpstr>
      <vt:lpstr>Considerazioni conclusive</vt:lpstr>
      <vt:lpstr>La nuova disciplina del  mutamento di destinazione d’uso di edifici o di unità immobiliari</vt:lpstr>
      <vt:lpstr>Vecchio e nuovo testo</vt:lpstr>
      <vt:lpstr>Vecchio e nuovo testo</vt:lpstr>
      <vt:lpstr>Modifiche al regime dei titoli (art. 23-ter, co. 1-quinquies)</vt:lpstr>
      <vt:lpstr>La disciplina del mutamento di destinazione d’uso</vt:lpstr>
      <vt:lpstr>MDU “orizzontale” (art. 23-ter, co. 1-bis)</vt:lpstr>
      <vt:lpstr>Il MDU entro la stessa categoria funzionale</vt:lpstr>
      <vt:lpstr>MDU “verticale” (art. 23-ter, co. 1-ter e 1-quarter)</vt:lpstr>
      <vt:lpstr>Il MDU tra categorie funzionali diverse</vt:lpstr>
      <vt:lpstr>Obiettivi di fondo della riforma</vt:lpstr>
      <vt:lpstr>Note di commento</vt:lpstr>
      <vt:lpstr>Rapporti tra nuova disciplina statale e normativa locale/regionale</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Bruno Barel</dc:creator>
  <cp:lastModifiedBy>Francesco Foltran</cp:lastModifiedBy>
  <cp:revision>10</cp:revision>
  <dcterms:created xsi:type="dcterms:W3CDTF">2024-08-25T13:15:21Z</dcterms:created>
  <dcterms:modified xsi:type="dcterms:W3CDTF">2024-09-02T14:04:45Z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0x0101003F7DED43B8B9D04BAF400D3CDAACE64B</vt:lpwstr>
  </property>
</Properties>
</file>