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99" r:id="rId3"/>
    <p:sldId id="327" r:id="rId4"/>
    <p:sldId id="303" r:id="rId5"/>
    <p:sldId id="330" r:id="rId6"/>
    <p:sldId id="331" r:id="rId7"/>
    <p:sldId id="332" r:id="rId8"/>
    <p:sldId id="333" r:id="rId9"/>
    <p:sldId id="334" r:id="rId10"/>
    <p:sldId id="335" r:id="rId11"/>
    <p:sldId id="328" r:id="rId12"/>
    <p:sldId id="336" r:id="rId13"/>
    <p:sldId id="329" r:id="rId14"/>
    <p:sldId id="338" r:id="rId15"/>
    <p:sldId id="340" r:id="rId16"/>
    <p:sldId id="341" r:id="rId17"/>
    <p:sldId id="342" r:id="rId18"/>
    <p:sldId id="346" r:id="rId19"/>
    <p:sldId id="343" r:id="rId20"/>
    <p:sldId id="344" r:id="rId21"/>
    <p:sldId id="347" r:id="rId22"/>
    <p:sldId id="345" r:id="rId23"/>
    <p:sldId id="348" r:id="rId24"/>
    <p:sldId id="349" r:id="rId25"/>
    <p:sldId id="325" r:id="rId26"/>
  </p:sldIdLst>
  <p:sldSz cx="9906000" cy="6858000" type="A4"/>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4947" autoAdjust="0"/>
  </p:normalViewPr>
  <p:slideViewPr>
    <p:cSldViewPr snapToGrid="0">
      <p:cViewPr varScale="1">
        <p:scale>
          <a:sx n="105" d="100"/>
          <a:sy n="105" d="100"/>
        </p:scale>
        <p:origin x="1836" y="12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6325" cy="498174"/>
          </a:xfrm>
          <a:prstGeom prst="rect">
            <a:avLst/>
          </a:prstGeom>
        </p:spPr>
        <p:txBody>
          <a:bodyPr vert="horz" lIns="83786" tIns="41893" rIns="83786" bIns="41893" rtlCol="0"/>
          <a:lstStyle>
            <a:lvl1pPr algn="l">
              <a:defRPr sz="1100"/>
            </a:lvl1pPr>
          </a:lstStyle>
          <a:p>
            <a:endParaRPr lang="it-IT"/>
          </a:p>
        </p:txBody>
      </p:sp>
      <p:sp>
        <p:nvSpPr>
          <p:cNvPr id="3" name="Segnaposto data 2"/>
          <p:cNvSpPr>
            <a:spLocks noGrp="1"/>
          </p:cNvSpPr>
          <p:nvPr>
            <p:ph type="dt" idx="1"/>
          </p:nvPr>
        </p:nvSpPr>
        <p:spPr>
          <a:xfrm>
            <a:off x="3849923" y="1"/>
            <a:ext cx="2946325" cy="498174"/>
          </a:xfrm>
          <a:prstGeom prst="rect">
            <a:avLst/>
          </a:prstGeom>
        </p:spPr>
        <p:txBody>
          <a:bodyPr vert="horz" lIns="83786" tIns="41893" rIns="83786" bIns="41893" rtlCol="0"/>
          <a:lstStyle>
            <a:lvl1pPr algn="r">
              <a:defRPr sz="1100"/>
            </a:lvl1pPr>
          </a:lstStyle>
          <a:p>
            <a:fld id="{1E1C6837-A806-4E69-A4B3-18CBBE779ECB}" type="datetimeFigureOut">
              <a:rPr lang="it-IT" smtClean="0"/>
              <a:pPr/>
              <a:t>07/04/2025</a:t>
            </a:fld>
            <a:endParaRPr lang="it-IT"/>
          </a:p>
        </p:txBody>
      </p:sp>
      <p:sp>
        <p:nvSpPr>
          <p:cNvPr id="4" name="Segnaposto immagine diapositiva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83786" tIns="41893" rIns="83786" bIns="41893" rtlCol="0" anchor="ctr"/>
          <a:lstStyle/>
          <a:p>
            <a:endParaRPr lang="it-IT"/>
          </a:p>
        </p:txBody>
      </p:sp>
      <p:sp>
        <p:nvSpPr>
          <p:cNvPr id="5" name="Segnaposto note 4"/>
          <p:cNvSpPr>
            <a:spLocks noGrp="1"/>
          </p:cNvSpPr>
          <p:nvPr>
            <p:ph type="body" sz="quarter" idx="3"/>
          </p:nvPr>
        </p:nvSpPr>
        <p:spPr>
          <a:xfrm>
            <a:off x="679482" y="4776872"/>
            <a:ext cx="5438711" cy="3908752"/>
          </a:xfrm>
          <a:prstGeom prst="rect">
            <a:avLst/>
          </a:prstGeom>
        </p:spPr>
        <p:txBody>
          <a:bodyPr vert="horz" lIns="83786" tIns="41893" rIns="83786" bIns="41893"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464"/>
            <a:ext cx="2946325" cy="498174"/>
          </a:xfrm>
          <a:prstGeom prst="rect">
            <a:avLst/>
          </a:prstGeom>
        </p:spPr>
        <p:txBody>
          <a:bodyPr vert="horz" lIns="83786" tIns="41893" rIns="83786" bIns="41893" rtlCol="0" anchor="b"/>
          <a:lstStyle>
            <a:lvl1pPr algn="l">
              <a:defRPr sz="1100"/>
            </a:lvl1pPr>
          </a:lstStyle>
          <a:p>
            <a:endParaRPr lang="it-IT"/>
          </a:p>
        </p:txBody>
      </p:sp>
      <p:sp>
        <p:nvSpPr>
          <p:cNvPr id="7" name="Segnaposto numero diapositiva 6"/>
          <p:cNvSpPr>
            <a:spLocks noGrp="1"/>
          </p:cNvSpPr>
          <p:nvPr>
            <p:ph type="sldNum" sz="quarter" idx="5"/>
          </p:nvPr>
        </p:nvSpPr>
        <p:spPr>
          <a:xfrm>
            <a:off x="3849923" y="9428464"/>
            <a:ext cx="2946325" cy="498174"/>
          </a:xfrm>
          <a:prstGeom prst="rect">
            <a:avLst/>
          </a:prstGeom>
        </p:spPr>
        <p:txBody>
          <a:bodyPr vert="horz" lIns="83786" tIns="41893" rIns="83786" bIns="41893" rtlCol="0" anchor="b"/>
          <a:lstStyle>
            <a:lvl1pPr algn="r">
              <a:defRPr sz="1100"/>
            </a:lvl1pPr>
          </a:lstStyle>
          <a:p>
            <a:fld id="{60E524D2-5C51-4036-B169-18C0EF6D917F}" type="slidenum">
              <a:rPr lang="it-IT" smtClean="0"/>
              <a:pPr/>
              <a:t>‹N›</a:t>
            </a:fld>
            <a:endParaRPr lang="it-IT"/>
          </a:p>
        </p:txBody>
      </p:sp>
    </p:spTree>
    <p:extLst>
      <p:ext uri="{BB962C8B-B14F-4D97-AF65-F5344CB8AC3E}">
        <p14:creationId xmlns:p14="http://schemas.microsoft.com/office/powerpoint/2010/main" val="99424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24"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it-IT" sz="3200" b="0" strike="noStrike" spc="-1">
              <a:latin typeface="Arial"/>
            </a:endParaRPr>
          </a:p>
        </p:txBody>
      </p:sp>
      <p:sp>
        <p:nvSpPr>
          <p:cNvPr id="25"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27"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it-IT" sz="3200" b="0" strike="noStrike" spc="-1">
              <a:latin typeface="Arial"/>
            </a:endParaRPr>
          </a:p>
        </p:txBody>
      </p:sp>
      <p:sp>
        <p:nvSpPr>
          <p:cNvPr id="28"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it-IT" sz="3200" b="0" strike="noStrike" spc="-1">
              <a:latin typeface="Arial"/>
            </a:endParaRPr>
          </a:p>
        </p:txBody>
      </p:sp>
      <p:sp>
        <p:nvSpPr>
          <p:cNvPr id="29"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it-IT" sz="3200" b="0" strike="noStrike" spc="-1">
              <a:latin typeface="Arial"/>
            </a:endParaRPr>
          </a:p>
        </p:txBody>
      </p:sp>
      <p:sp>
        <p:nvSpPr>
          <p:cNvPr id="30"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32"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it-IT" sz="3200" b="0" strike="noStrike" spc="-1">
              <a:latin typeface="Arial"/>
            </a:endParaRPr>
          </a:p>
        </p:txBody>
      </p:sp>
      <p:sp>
        <p:nvSpPr>
          <p:cNvPr id="33"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it-IT" sz="3200" b="0" strike="noStrike" spc="-1">
              <a:latin typeface="Arial"/>
            </a:endParaRPr>
          </a:p>
        </p:txBody>
      </p:sp>
      <p:sp>
        <p:nvSpPr>
          <p:cNvPr id="34"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it-IT" sz="3200" b="0" strike="noStrike" spc="-1">
              <a:latin typeface="Arial"/>
            </a:endParaRPr>
          </a:p>
        </p:txBody>
      </p:sp>
      <p:sp>
        <p:nvSpPr>
          <p:cNvPr id="35"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it-IT" sz="3200" b="0" strike="noStrike" spc="-1">
              <a:latin typeface="Arial"/>
            </a:endParaRPr>
          </a:p>
        </p:txBody>
      </p:sp>
      <p:sp>
        <p:nvSpPr>
          <p:cNvPr id="36"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it-IT" sz="3200" b="0" strike="noStrike" spc="-1">
              <a:latin typeface="Arial"/>
            </a:endParaRPr>
          </a:p>
        </p:txBody>
      </p:sp>
      <p:sp>
        <p:nvSpPr>
          <p:cNvPr id="37"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3"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5"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7"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it-IT" sz="3200" b="0" strike="noStrike" spc="-1">
              <a:latin typeface="Arial"/>
            </a:endParaRPr>
          </a:p>
        </p:txBody>
      </p:sp>
      <p:sp>
        <p:nvSpPr>
          <p:cNvPr id="8"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12"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it-IT" sz="3200" b="0" strike="noStrike" spc="-1">
              <a:latin typeface="Arial"/>
            </a:endParaRPr>
          </a:p>
        </p:txBody>
      </p:sp>
      <p:sp>
        <p:nvSpPr>
          <p:cNvPr id="13"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it-IT" sz="3200" b="0" strike="noStrike" spc="-1">
              <a:latin typeface="Arial"/>
            </a:endParaRPr>
          </a:p>
        </p:txBody>
      </p:sp>
      <p:sp>
        <p:nvSpPr>
          <p:cNvPr id="14"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16"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it-IT" sz="3200" b="0" strike="noStrike" spc="-1">
              <a:latin typeface="Arial"/>
            </a:endParaRPr>
          </a:p>
        </p:txBody>
      </p:sp>
      <p:sp>
        <p:nvSpPr>
          <p:cNvPr id="1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it-IT" sz="3200" b="0" strike="noStrike" spc="-1">
              <a:latin typeface="Arial"/>
            </a:endParaRPr>
          </a:p>
        </p:txBody>
      </p:sp>
      <p:sp>
        <p:nvSpPr>
          <p:cNvPr id="18"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it-IT" sz="4400" b="0" strike="noStrike" spc="-1">
              <a:latin typeface="Arial"/>
            </a:endParaRPr>
          </a:p>
        </p:txBody>
      </p:sp>
      <p:sp>
        <p:nvSpPr>
          <p:cNvPr id="20"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it-IT" sz="3200" b="0" strike="noStrike" spc="-1">
              <a:latin typeface="Arial"/>
            </a:endParaRPr>
          </a:p>
        </p:txBody>
      </p:sp>
      <p:sp>
        <p:nvSpPr>
          <p:cNvPr id="2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it-IT" sz="3200" b="0" strike="noStrike" spc="-1">
              <a:latin typeface="Arial"/>
            </a:endParaRPr>
          </a:p>
        </p:txBody>
      </p:sp>
      <p:sp>
        <p:nvSpPr>
          <p:cNvPr id="22"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800"/>
            </a:gs>
            <a:gs pos="100000">
              <a:srgbClr val="F47101"/>
            </a:gs>
          </a:gsLst>
          <a:lin ang="10800000"/>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3" name="PlaceHolder 2"/>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provincia.mantova.it/context_docs.jsp?ID_LINK=1338&amp;area=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provincia.mantova.it/context_docs.jsp?ID_LINK=1338&amp;area=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1"/>
          <p:cNvPicPr/>
          <p:nvPr/>
        </p:nvPicPr>
        <p:blipFill>
          <a:blip r:embed="rId2"/>
          <a:stretch/>
        </p:blipFill>
        <p:spPr>
          <a:xfrm>
            <a:off x="0" y="627120"/>
            <a:ext cx="9905400" cy="6230160"/>
          </a:xfrm>
          <a:prstGeom prst="rect">
            <a:avLst/>
          </a:prstGeom>
          <a:ln w="9360">
            <a:noFill/>
          </a:ln>
        </p:spPr>
      </p:pic>
      <p:pic>
        <p:nvPicPr>
          <p:cNvPr id="39" name="Picture 3"/>
          <p:cNvPicPr/>
          <p:nvPr/>
        </p:nvPicPr>
        <p:blipFill>
          <a:blip r:embed="rId3"/>
          <a:stretch/>
        </p:blipFill>
        <p:spPr>
          <a:xfrm>
            <a:off x="8840880" y="15840"/>
            <a:ext cx="956520" cy="610560"/>
          </a:xfrm>
          <a:prstGeom prst="rect">
            <a:avLst/>
          </a:prstGeom>
          <a:ln w="9360">
            <a:noFill/>
          </a:ln>
        </p:spPr>
      </p:pic>
      <p:sp>
        <p:nvSpPr>
          <p:cNvPr id="40" name="CustomShape 1"/>
          <p:cNvSpPr/>
          <p:nvPr/>
        </p:nvSpPr>
        <p:spPr>
          <a:xfrm>
            <a:off x="118260" y="872516"/>
            <a:ext cx="9668880" cy="5630857"/>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spcBef>
                <a:spcPct val="0"/>
              </a:spcBef>
              <a:defRPr/>
            </a:pPr>
            <a:endParaRPr kumimoji="0" lang="it-IT" sz="2400" b="1" i="0" u="none" strike="noStrike" kern="1200" cap="none" spc="0" normalizeH="0" baseline="0" noProof="0" dirty="0">
              <a:ln>
                <a:noFill/>
              </a:ln>
              <a:solidFill>
                <a:srgbClr val="FF0000"/>
              </a:solidFill>
              <a:effectLst/>
              <a:uLnTx/>
              <a:uFillTx/>
              <a:latin typeface="Arial"/>
              <a:ea typeface="DejaVu Sans"/>
              <a:cs typeface="DejaVu Sans"/>
            </a:endParaRPr>
          </a:p>
          <a:p>
            <a:pPr algn="ctr">
              <a:spcBef>
                <a:spcPct val="0"/>
              </a:spcBef>
              <a:defRPr/>
            </a:pPr>
            <a:r>
              <a:rPr kumimoji="0" lang="it-IT" sz="2000" b="1" i="0" u="none" strike="noStrike" kern="1200" cap="none" spc="0" normalizeH="0" baseline="0" noProof="0" dirty="0">
                <a:ln>
                  <a:noFill/>
                </a:ln>
                <a:effectLst/>
                <a:uLnTx/>
                <a:uFillTx/>
                <a:latin typeface="Arial"/>
                <a:ea typeface="DejaVu Sans"/>
                <a:cs typeface="DejaVu Sans"/>
              </a:rPr>
              <a:t>Corso sul Paesaggio “ESPERTI IN MATERIA PAESAGGISTICO AMBIENTALE ALLEGATO “A” D.G.R. n.4348/2021”</a:t>
            </a:r>
            <a:endParaRPr kumimoji="0" lang="it-IT" altLang="it-IT" sz="2400" b="1" i="0" u="none" strike="noStrike" kern="1200" cap="none" spc="0"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altLang="it-IT" sz="2000" b="1" i="0" u="none" strike="noStrike" kern="1200" cap="none" spc="0"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altLang="it-IT" sz="2000" b="1" i="0" u="none" strike="noStrike" kern="1200" cap="none" spc="0"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altLang="it-IT" sz="2000" b="1" i="0" u="none" strike="noStrike" kern="1200" cap="none" spc="0"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000" b="1" i="0" u="none" strike="noStrike" kern="1200" cap="none" spc="0" normalizeH="0" baseline="0" noProof="0" dirty="0">
                <a:ln>
                  <a:noFill/>
                </a:ln>
                <a:solidFill>
                  <a:prstClr val="black"/>
                </a:solidFill>
                <a:effectLst/>
                <a:uLnTx/>
                <a:uFillTx/>
                <a:latin typeface="Arial"/>
                <a:ea typeface="DejaVu Sans"/>
                <a:cs typeface="DejaVu San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altLang="it-IT" sz="2000" b="1" i="0" u="none" strike="noStrike" kern="1200" cap="none" spc="0"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800" b="1" i="0" u="none" strike="noStrike" kern="1200" cap="none" spc="0" normalizeH="0" baseline="0" noProof="0" dirty="0">
                <a:ln>
                  <a:noFill/>
                </a:ln>
                <a:solidFill>
                  <a:srgbClr val="FF0000"/>
                </a:solidFill>
                <a:effectLst/>
                <a:uLnTx/>
                <a:uFillTx/>
                <a:latin typeface="Arial"/>
                <a:ea typeface="DejaVu Sans"/>
                <a:cs typeface="DejaVu Sans"/>
              </a:rPr>
              <a:t>Il Piano Territoriale di Coordinamento Provinciale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800" b="1" i="0" u="none" strike="noStrike" kern="1200" cap="none" spc="0" normalizeH="0" baseline="0" noProof="0" dirty="0">
                <a:ln>
                  <a:noFill/>
                </a:ln>
                <a:solidFill>
                  <a:srgbClr val="FF0000"/>
                </a:solidFill>
                <a:effectLst/>
                <a:uLnTx/>
                <a:uFillTx/>
                <a:latin typeface="Arial"/>
                <a:ea typeface="DejaVu Sans"/>
                <a:cs typeface="DejaVu Sans"/>
              </a:rPr>
              <a:t>PTCP</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altLang="it-IT" sz="2000" b="1" i="0" u="none" strike="noStrike" kern="1200" cap="none" spc="0" normalizeH="0" baseline="0" noProof="0" dirty="0">
              <a:ln>
                <a:noFill/>
              </a:ln>
              <a:solidFill>
                <a:srgbClr val="FF0000"/>
              </a:solidFill>
              <a:effectLst/>
              <a:uLnTx/>
              <a:uFillTx/>
              <a:latin typeface="Arial"/>
              <a:ea typeface="DejaVu Sans"/>
              <a:cs typeface="DejaVu San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altLang="it-IT" sz="2000" b="0" i="0" u="none" strike="noStrike" kern="1200" cap="none" spc="0"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altLang="it-IT" sz="2000" b="0" i="0" u="none" strike="noStrike" kern="1200" cap="none" spc="0"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t-IT" altLang="it-IT" sz="2000" dirty="0">
              <a:solidFill>
                <a:prstClr val="black"/>
              </a:solidFill>
              <a:latin typeface="Arial"/>
              <a:ea typeface="DejaVu Sans"/>
              <a:cs typeface="DejaVu San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altLang="it-IT" sz="2000" b="0" i="0" u="none" strike="noStrike" kern="1200" cap="none" spc="0"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t-IT" altLang="it-IT" sz="2000" dirty="0">
              <a:solidFill>
                <a:prstClr val="black"/>
              </a:solidFill>
              <a:latin typeface="Arial"/>
              <a:ea typeface="DejaVu Sans"/>
              <a:cs typeface="DejaVu San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a:ea typeface="DejaVu Sans"/>
                <a:cs typeface="DejaVu Sans"/>
              </a:rPr>
              <a:t>Mantova,</a:t>
            </a:r>
            <a:r>
              <a:rPr lang="it-IT" altLang="it-IT" sz="2000" dirty="0">
                <a:solidFill>
                  <a:prstClr val="black"/>
                </a:solidFill>
                <a:latin typeface="Arial"/>
                <a:ea typeface="DejaVu Sans"/>
                <a:cs typeface="DejaVu Sans"/>
              </a:rPr>
              <a:t> 21/03/2025 			 </a:t>
            </a:r>
            <a:r>
              <a:rPr kumimoji="0" lang="it-IT" altLang="it-IT" sz="2000" b="0" i="0" u="none" strike="noStrike" kern="1200" cap="none" spc="0" normalizeH="0" baseline="0" noProof="0" dirty="0">
                <a:ln>
                  <a:noFill/>
                </a:ln>
                <a:solidFill>
                  <a:prstClr val="black"/>
                </a:solidFill>
                <a:effectLst/>
                <a:uLnTx/>
                <a:uFillTx/>
                <a:latin typeface="Arial"/>
                <a:ea typeface="DejaVu Sans"/>
                <a:cs typeface="DejaVu Sans"/>
              </a:rPr>
              <a:t>Provincia di Mantova: Arch. Elena Molinari</a:t>
            </a:r>
            <a:endParaRPr kumimoji="0" lang="it-IT" altLang="it-IT"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1" name="CustomShape 2"/>
          <p:cNvSpPr/>
          <p:nvPr/>
        </p:nvSpPr>
        <p:spPr>
          <a:xfrm>
            <a:off x="1625034" y="-14400"/>
            <a:ext cx="6786000" cy="64224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1" normalizeH="0" baseline="0" noProof="0" dirty="0">
                <a:ln>
                  <a:noFill/>
                </a:ln>
                <a:solidFill>
                  <a:srgbClr val="FFFFFF"/>
                </a:solidFill>
                <a:effectLst/>
                <a:uLnTx/>
                <a:uFillTx/>
                <a:latin typeface="Trebuchet MS"/>
                <a:ea typeface="SimSun"/>
                <a:cs typeface="DejaVu Sans"/>
              </a:rPr>
              <a:t>provincia di </a:t>
            </a:r>
            <a:r>
              <a:rPr kumimoji="0" lang="it-IT" sz="3600" b="0" i="0" u="none" strike="noStrike" kern="1200" cap="none" spc="-1" normalizeH="0" baseline="0" noProof="0" dirty="0" err="1">
                <a:ln>
                  <a:noFill/>
                </a:ln>
                <a:solidFill>
                  <a:srgbClr val="FFFFFF"/>
                </a:solidFill>
                <a:effectLst/>
                <a:uLnTx/>
                <a:uFillTx/>
                <a:latin typeface="Trebuchet MS"/>
                <a:ea typeface="SimSun"/>
                <a:cs typeface="DejaVu Sans"/>
              </a:rPr>
              <a:t>mantova</a:t>
            </a:r>
            <a:endParaRPr kumimoji="0" lang="it-IT" sz="3600" b="0" i="0" u="none" strike="noStrike" kern="1200" cap="none" spc="-1" normalizeH="0" baseline="0" noProof="0" dirty="0">
              <a:ln>
                <a:noFill/>
              </a:ln>
              <a:solidFill>
                <a:prstClr val="black"/>
              </a:solidFill>
              <a:effectLst/>
              <a:uLnTx/>
              <a:uFillTx/>
              <a:latin typeface="Arial"/>
              <a:ea typeface="DejaVu Sans"/>
              <a:cs typeface="DejaVu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ACA3E-633D-5FD8-570C-16459F45B9E3}"/>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EA1905C5-1607-29BF-0BC6-69147ADA8E6D}"/>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4F48EEF8-A434-55FF-7E50-70B75B02B2E5}"/>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35D395CA-888F-23B7-F4CA-07CF9DFA301D}"/>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ts val="799"/>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45" name="CustomShape 2">
            <a:extLst>
              <a:ext uri="{FF2B5EF4-FFF2-40B4-BE49-F238E27FC236}">
                <a16:creationId xmlns:a16="http://schemas.microsoft.com/office/drawing/2014/main" id="{93763759-0CAA-02FB-42A4-B182167CFF02}"/>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1" normalizeH="0" baseline="0" noProof="0" dirty="0">
                <a:ln>
                  <a:noFill/>
                </a:ln>
                <a:solidFill>
                  <a:srgbClr val="FFFFFF"/>
                </a:solidFill>
                <a:effectLst/>
                <a:uLnTx/>
                <a:uFillTx/>
                <a:latin typeface="Calibri"/>
                <a:ea typeface="Calibri"/>
                <a:cs typeface="DejaVu Sans"/>
              </a:rPr>
              <a:t>provincia di </a:t>
            </a:r>
            <a:r>
              <a:rPr kumimoji="0" lang="it-IT" sz="3600" b="0" i="0" u="none" strike="noStrike" kern="1200" cap="none" spc="-1" normalizeH="0" baseline="0" noProof="0" dirty="0" err="1">
                <a:ln>
                  <a:noFill/>
                </a:ln>
                <a:solidFill>
                  <a:srgbClr val="FFFFFF"/>
                </a:solidFill>
                <a:effectLst/>
                <a:uLnTx/>
                <a:uFillTx/>
                <a:latin typeface="Calibri"/>
                <a:ea typeface="Calibri"/>
                <a:cs typeface="DejaVu Sans"/>
              </a:rPr>
              <a:t>mantova</a:t>
            </a:r>
            <a:endParaRPr kumimoji="0" lang="it-IT" sz="3600" b="1" i="0" u="none" strike="noStrike" kern="1200" cap="none" spc="-1" normalizeH="0" baseline="0" noProof="0" dirty="0">
              <a:ln>
                <a:noFill/>
              </a:ln>
              <a:solidFill>
                <a:prstClr val="white"/>
              </a:solidFill>
              <a:effectLst/>
              <a:uLnTx/>
              <a:uFillTx/>
              <a:latin typeface="Arial"/>
              <a:ea typeface="DejaVu Sans"/>
              <a:cs typeface="DejaVu Sans"/>
            </a:endParaRPr>
          </a:p>
        </p:txBody>
      </p:sp>
      <p:sp>
        <p:nvSpPr>
          <p:cNvPr id="2" name="CasellaDiTesto 1">
            <a:extLst>
              <a:ext uri="{FF2B5EF4-FFF2-40B4-BE49-F238E27FC236}">
                <a16:creationId xmlns:a16="http://schemas.microsoft.com/office/drawing/2014/main" id="{0B8BCBB7-CC67-34AA-8319-DABD8BA9A3FD}"/>
              </a:ext>
            </a:extLst>
          </p:cNvPr>
          <p:cNvSpPr txBox="1"/>
          <p:nvPr/>
        </p:nvSpPr>
        <p:spPr>
          <a:xfrm>
            <a:off x="22320" y="736560"/>
            <a:ext cx="9649438" cy="6432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a:rPr>
              <a:t>L’evoluzione del PTCP (2003)</a:t>
            </a:r>
          </a:p>
          <a:p>
            <a:pPr algn="l"/>
            <a:r>
              <a:rPr kumimoji="0" lang="it-IT" sz="1600" i="1" strike="noStrike" kern="1200" cap="none" spc="0" normalizeH="0" baseline="0" noProof="0" dirty="0">
                <a:ln>
                  <a:noFill/>
                </a:ln>
                <a:solidFill>
                  <a:prstClr val="black"/>
                </a:solidFill>
                <a:effectLst/>
                <a:uLnTx/>
                <a:uFillTx/>
                <a:latin typeface="TimesNewRoman"/>
                <a:ea typeface="DejaVu Sans"/>
                <a:cs typeface="DejaVu Sans"/>
              </a:rPr>
              <a:t>Gli </a:t>
            </a:r>
            <a:r>
              <a:rPr kumimoji="0" lang="it-IT" sz="1600" b="1" i="1" u="sng" strike="noStrike" kern="1200" cap="none" spc="0" normalizeH="0" baseline="0" noProof="0" dirty="0">
                <a:ln>
                  <a:noFill/>
                </a:ln>
                <a:solidFill>
                  <a:prstClr val="black"/>
                </a:solidFill>
                <a:effectLst/>
                <a:uLnTx/>
                <a:uFillTx/>
                <a:latin typeface="TimesNewRoman"/>
                <a:ea typeface="DejaVu Sans"/>
                <a:cs typeface="DejaVu Sans"/>
              </a:rPr>
              <a:t>indirizzi Normativi </a:t>
            </a:r>
            <a:r>
              <a:rPr kumimoji="0" lang="it-IT" sz="1600" i="1" strike="noStrike" kern="1200" cap="none" spc="0" normalizeH="0" baseline="0" noProof="0" dirty="0">
                <a:ln>
                  <a:noFill/>
                </a:ln>
                <a:solidFill>
                  <a:prstClr val="black"/>
                </a:solidFill>
                <a:effectLst/>
                <a:uLnTx/>
                <a:uFillTx/>
                <a:latin typeface="TimesNewRoman"/>
                <a:ea typeface="DejaVu Sans"/>
                <a:cs typeface="DejaVu Sans"/>
              </a:rPr>
              <a:t>comprendono la descrizione degli elementi e la normativa di attuazione</a:t>
            </a:r>
          </a:p>
          <a:p>
            <a:pPr algn="l"/>
            <a:r>
              <a:rPr lang="it-IT" sz="1600" b="1" i="0" u="none" strike="noStrike" baseline="0" dirty="0">
                <a:latin typeface="TimesNewRoman,Bold"/>
              </a:rPr>
              <a:t>CAPO IV </a:t>
            </a:r>
          </a:p>
          <a:p>
            <a:pPr algn="l"/>
            <a:r>
              <a:rPr lang="it-IT" sz="1600" b="0" i="0" u="none" strike="noStrike" baseline="0" dirty="0">
                <a:latin typeface="TimesNewRoman"/>
              </a:rPr>
              <a:t>DISCIPLINA DEL TERRITORIO – TUTELE E SALVAGUARDIE </a:t>
            </a:r>
          </a:p>
          <a:p>
            <a:pPr algn="l"/>
            <a:r>
              <a:rPr lang="it-IT" sz="1600" b="0" i="1" u="none" strike="noStrike" baseline="0" dirty="0">
                <a:latin typeface="TimesNewRoman,Italic"/>
              </a:rPr>
              <a:t>Articolo 18 – </a:t>
            </a:r>
            <a:r>
              <a:rPr lang="it-IT" sz="1600" b="0" i="1" u="sng" strike="noStrike" baseline="0" dirty="0">
                <a:latin typeface="TimesNewRoman,Italic"/>
              </a:rPr>
              <a:t>Prescrizioni e norme per le tutele paesistico-ambientali e per le salvaguardie urbanistico-territoriali</a:t>
            </a:r>
          </a:p>
          <a:p>
            <a:pPr algn="l"/>
            <a:r>
              <a:rPr lang="it-IT" sz="1600" b="0" i="1" u="none" strike="noStrike" baseline="0" dirty="0">
                <a:latin typeface="TimesNewRoman,Italic"/>
              </a:rPr>
              <a:t>Articolo 19 – Risorse sottoposte a norme e tutele di salvaguardia dalla legislazione vigente Europea, Nazionale, Regionale e recepite dal PTCP</a:t>
            </a:r>
          </a:p>
          <a:p>
            <a:pPr algn="l"/>
            <a:r>
              <a:rPr lang="it-IT" sz="1600" b="0" i="1" u="none" strike="noStrike" baseline="0" dirty="0">
                <a:latin typeface="TimesNewRoman,Italic"/>
              </a:rPr>
              <a:t>Articolo 20 – Risorse per le quali il PTCP prevede norme e tutele di salvaguardia</a:t>
            </a:r>
          </a:p>
          <a:p>
            <a:pPr algn="l"/>
            <a:r>
              <a:rPr lang="it-IT" sz="1600" b="0" i="1" u="none" strike="noStrike" baseline="0" dirty="0">
                <a:latin typeface="TimesNewRoman,Italic"/>
              </a:rPr>
              <a:t>Articolo 21 – Limiti all’utilizzo e regimi autorizzatori delle risorse sottoposte a norme e tutele di salvaguardia dalla legislazione vigente Europea, Nazionale, Regionale e recepite dal PTCP</a:t>
            </a:r>
          </a:p>
          <a:p>
            <a:pPr algn="l"/>
            <a:r>
              <a:rPr lang="it-IT" sz="1600" b="0" i="1" u="none" strike="noStrike" baseline="0" dirty="0">
                <a:latin typeface="TimesNewRoman,Italic"/>
              </a:rPr>
              <a:t>Articolo 22 – Limiti all’utilizzo e regimi autorizzatori delle risorse per le quali il PTCP prevede norme e tutele di salvaguardia </a:t>
            </a:r>
          </a:p>
          <a:p>
            <a:pPr algn="l"/>
            <a:r>
              <a:rPr lang="it-IT" sz="1600" b="0" i="1" u="none" strike="noStrike" baseline="0" dirty="0">
                <a:latin typeface="TimesNewRoman,Italic"/>
              </a:rPr>
              <a:t>Articolo 23 – Salvaguardie</a:t>
            </a:r>
          </a:p>
          <a:p>
            <a:pPr algn="l"/>
            <a:r>
              <a:rPr lang="it-IT" sz="1600" b="1" i="0" u="none" strike="noStrike" baseline="0" dirty="0">
                <a:latin typeface="TimesNewRoman,Bold"/>
              </a:rPr>
              <a:t>CAPO V</a:t>
            </a:r>
          </a:p>
          <a:p>
            <a:pPr algn="l"/>
            <a:r>
              <a:rPr lang="it-IT" sz="1600" b="0" i="0" u="none" strike="noStrike" baseline="0" dirty="0">
                <a:latin typeface="TimesNewRoman"/>
              </a:rPr>
              <a:t>ATTUAZIONE DEL PTCP</a:t>
            </a:r>
          </a:p>
          <a:p>
            <a:pPr algn="l"/>
            <a:r>
              <a:rPr lang="it-IT" sz="1600" b="0" i="1" u="none" strike="noStrike" baseline="0" dirty="0">
                <a:latin typeface="TimesNewRoman,Italic"/>
              </a:rPr>
              <a:t>Articolo 24 – Indirizzi per l’attuazione</a:t>
            </a:r>
          </a:p>
          <a:p>
            <a:pPr algn="l"/>
            <a:r>
              <a:rPr lang="it-IT" sz="1600" b="0" i="1" u="none" strike="noStrike" baseline="0" dirty="0">
                <a:latin typeface="TimesNewRoman,Italic"/>
              </a:rPr>
              <a:t>Articolo 25 – Articolazione degli indirizzi del PTCP per Circondario</a:t>
            </a:r>
          </a:p>
          <a:p>
            <a:pPr algn="l"/>
            <a:r>
              <a:rPr lang="it-IT" sz="1600" b="0" i="1" u="none" strike="noStrike" baseline="0" dirty="0">
                <a:latin typeface="TimesNewRoman,Italic"/>
              </a:rPr>
              <a:t>Articolo 26 – Articolazione degli indirizzi del PTCP per Circondario - Ambiti, sistemi ed</a:t>
            </a:r>
          </a:p>
          <a:p>
            <a:pPr algn="l"/>
            <a:r>
              <a:rPr lang="it-IT" sz="1600" b="0" i="1" u="none" strike="noStrike" baseline="0" dirty="0">
                <a:latin typeface="TimesNewRoman,Italic"/>
              </a:rPr>
              <a:t>elementi a dominanza ambientale di valenza fisico-naturale</a:t>
            </a:r>
          </a:p>
          <a:p>
            <a:pPr algn="l"/>
            <a:r>
              <a:rPr lang="it-IT" sz="1600" b="0" i="1" u="none" strike="noStrike" baseline="0" dirty="0">
                <a:latin typeface="TimesNewRoman,Italic"/>
              </a:rPr>
              <a:t>Articolo 27 – Articolazione degli indirizzi del PTCP per Circondario - Ambiti, sistemi ed</a:t>
            </a:r>
          </a:p>
          <a:p>
            <a:pPr algn="l"/>
            <a:r>
              <a:rPr lang="it-IT" sz="1600" b="0" i="1" u="none" strike="noStrike" baseline="0" dirty="0">
                <a:latin typeface="TimesNewRoman,Italic"/>
              </a:rPr>
              <a:t>elementi a dominanza ambientale di valenza paesistica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1" u="sng" strike="noStrike" kern="1200" cap="none" spc="0" normalizeH="0" baseline="0" noProof="0" dirty="0">
                <a:ln>
                  <a:noFill/>
                </a:ln>
                <a:solidFill>
                  <a:prstClr val="black"/>
                </a:solidFill>
                <a:effectLst/>
                <a:uLnTx/>
                <a:uFillTx/>
                <a:latin typeface="TimesNewRoman"/>
                <a:ea typeface="DejaVu Sans"/>
                <a:cs typeface="DejaVu Sans"/>
              </a:rPr>
              <a:t>Gli Indirizzi Normativi del 2003 sono stati sostanzialmente modificati nel 2010 e nel 2022, poiché l’efficacia del PTCP è stata modificata dalla LR12/05</a:t>
            </a:r>
          </a:p>
          <a:p>
            <a:pPr algn="l"/>
            <a:endParaRPr lang="it-IT" sz="1600" b="0" i="1" u="none" strike="noStrike" baseline="0" dirty="0">
              <a:latin typeface="TimesNewRoman,Italic"/>
            </a:endParaRPr>
          </a:p>
        </p:txBody>
      </p:sp>
    </p:spTree>
    <p:extLst>
      <p:ext uri="{BB962C8B-B14F-4D97-AF65-F5344CB8AC3E}">
        <p14:creationId xmlns:p14="http://schemas.microsoft.com/office/powerpoint/2010/main" val="158394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C40A-698C-E6C5-1E81-DB541D087C0F}"/>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52289D42-B4E6-0DFD-0610-74766B59916D}"/>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898ADE57-8AFE-F7F5-9630-1C80C2005C33}"/>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5E07DFD5-7127-9336-5D16-2758D2DCC755}"/>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C4A97EFC-59DD-DA1D-1EE6-EE0B328EF7FE}"/>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2658284F-6F78-1365-3646-E85DC550E017}"/>
              </a:ext>
            </a:extLst>
          </p:cNvPr>
          <p:cNvSpPr txBox="1"/>
          <p:nvPr/>
        </p:nvSpPr>
        <p:spPr>
          <a:xfrm>
            <a:off x="147962" y="736560"/>
            <a:ext cx="9649438" cy="5447645"/>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L’evoluzione del PTCP</a:t>
            </a:r>
          </a:p>
          <a:p>
            <a:r>
              <a:rPr lang="it-IT" b="1" i="1" dirty="0">
                <a:solidFill>
                  <a:srgbClr val="006500"/>
                </a:solidFill>
                <a:latin typeface="Arial" panose="020B0604020202020204" pitchFamily="34" charset="0"/>
              </a:rPr>
              <a:t>La variante approvata nel 2010 - OBIETTIVI E INDIRIZZI</a:t>
            </a:r>
          </a:p>
          <a:p>
            <a:r>
              <a:rPr lang="it-IT" dirty="0"/>
              <a:t>risponde a quanto richiesto dalla LR12/05 «Legge per il governo del territorio»</a:t>
            </a:r>
          </a:p>
          <a:p>
            <a:pPr algn="l"/>
            <a:endParaRPr lang="it-IT" sz="1800" b="0" i="0" u="none" strike="noStrike" baseline="0" dirty="0"/>
          </a:p>
          <a:p>
            <a:pPr algn="l"/>
            <a:r>
              <a:rPr lang="it-IT" sz="1800" b="0" i="1" u="none" strike="noStrike" baseline="0" dirty="0"/>
              <a:t>Il documento di adeguamento si è strutturato tenendo conto che il PTCP approvato dal Consiglio Provinciale </a:t>
            </a:r>
            <a:r>
              <a:rPr lang="it-IT" sz="1800" b="0" u="none" strike="noStrike" baseline="0" dirty="0"/>
              <a:t>[</a:t>
            </a:r>
            <a:r>
              <a:rPr lang="it-IT" sz="1800" b="1" u="sng" strike="noStrike" baseline="0" dirty="0"/>
              <a:t>nel 2003</a:t>
            </a:r>
            <a:r>
              <a:rPr lang="it-IT" sz="1800" b="0" u="none" strike="noStrike" baseline="0" dirty="0"/>
              <a:t>] </a:t>
            </a:r>
            <a:r>
              <a:rPr lang="it-IT" sz="1800" b="0" i="1" u="none" strike="noStrike" baseline="0" dirty="0"/>
              <a:t>ha adottato, sin dalla sua impostazione, una duplice finalità: </a:t>
            </a:r>
            <a:r>
              <a:rPr lang="it-IT" sz="1800" b="1" i="1" u="none" strike="noStrike" baseline="0" dirty="0"/>
              <a:t>di orientamento</a:t>
            </a:r>
            <a:r>
              <a:rPr lang="it-IT" sz="1800" b="0" i="1" u="none" strike="noStrike" baseline="0" dirty="0"/>
              <a:t>, </a:t>
            </a:r>
            <a:r>
              <a:rPr lang="it-IT" sz="1800" b="0" i="1" u="sng" strike="noStrike" baseline="0" dirty="0"/>
              <a:t>nel senso di fornire ed organizzare gli elementi conoscitivi del territorio utili alla formazione degli strumenti urbanistici</a:t>
            </a:r>
            <a:r>
              <a:rPr lang="it-IT" sz="1800" b="0" i="1" u="none" strike="noStrike" baseline="0" dirty="0"/>
              <a:t>, e </a:t>
            </a:r>
            <a:r>
              <a:rPr lang="it-IT" sz="1800" b="1" i="1" u="none" strike="noStrike" baseline="0" dirty="0"/>
              <a:t>di indirizzo</a:t>
            </a:r>
            <a:r>
              <a:rPr lang="it-IT" sz="1800" b="0" i="1" u="none" strike="noStrike" baseline="0" dirty="0"/>
              <a:t>, </a:t>
            </a:r>
            <a:r>
              <a:rPr lang="it-IT" sz="1800" b="0" i="1" u="sng" strike="noStrike" baseline="0" dirty="0"/>
              <a:t>nel senso di guidare l’attività di</a:t>
            </a:r>
          </a:p>
          <a:p>
            <a:pPr algn="l"/>
            <a:r>
              <a:rPr lang="it-IT" sz="1800" b="0" i="1" u="sng" strike="noStrike" baseline="0" dirty="0"/>
              <a:t>pianificazione comunale al conseguimento di obiettivi comuni e conformi al corretto sviluppo territoriale della provincia.</a:t>
            </a:r>
          </a:p>
          <a:p>
            <a:pPr algn="l"/>
            <a:r>
              <a:rPr lang="it-IT" sz="1800" b="0" i="1" u="none" strike="noStrike" baseline="0" dirty="0"/>
              <a:t>Questa impostazione risulta coerente con i principi ispiratori della normativa regionale e pertanto il PTCP dovrà essere integrato per quanto riguarda le nuove competenze, il</a:t>
            </a:r>
          </a:p>
          <a:p>
            <a:pPr algn="l"/>
            <a:r>
              <a:rPr lang="it-IT" sz="1800" b="0" i="1" u="none" strike="noStrike" baseline="0" dirty="0"/>
              <a:t>rapporto con gli strumenti di piano a scala comunale, i gradi di prescrittività, le procedure e i criteri di valutazione.</a:t>
            </a:r>
          </a:p>
          <a:p>
            <a:pPr algn="l"/>
            <a:r>
              <a:rPr lang="it-IT" i="1" dirty="0">
                <a:solidFill>
                  <a:srgbClr val="002060"/>
                </a:solidFill>
              </a:rPr>
              <a:t>[…] </a:t>
            </a:r>
            <a:r>
              <a:rPr lang="it-IT" sz="1800" b="0" i="1" u="none" strike="noStrike" baseline="0" dirty="0">
                <a:latin typeface="+mj-lt"/>
              </a:rPr>
              <a:t>è stata quindi attivata un’ampia consultazione istituzionale, con i Comuni, gli Enti Parco, le Province confinanti e la Regione, e pubblica, allargata alle componenti sociali, alle associazioni di categoria, al mondo della cultura e delle professioni, che ha accompagnato, in un processo strutturato di partecipazione, tutto il percorso di elaborazione dell’adeguamento del PTCP e della sua valutazione ambientale.</a:t>
            </a:r>
            <a:endParaRPr lang="it-IT" sz="2000" i="1" dirty="0">
              <a:solidFill>
                <a:srgbClr val="002060"/>
              </a:solidFill>
              <a:latin typeface="+mj-lt"/>
            </a:endParaRPr>
          </a:p>
        </p:txBody>
      </p:sp>
    </p:spTree>
    <p:extLst>
      <p:ext uri="{BB962C8B-B14F-4D97-AF65-F5344CB8AC3E}">
        <p14:creationId xmlns:p14="http://schemas.microsoft.com/office/powerpoint/2010/main" val="1459313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C613A-D37E-7088-D799-D6B32C221C91}"/>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7E1F7963-4699-3CE5-C398-2718867B60D3}"/>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4C55170A-D353-AC19-69C5-2CFF6D8903D2}"/>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EBFE7C1A-88F7-86D0-24D5-B74D09E5D19E}"/>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204E8F48-9E1F-1F8D-1336-761864212693}"/>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3B975724-A0E0-86F8-CC68-11BAAFE03B2F}"/>
              </a:ext>
            </a:extLst>
          </p:cNvPr>
          <p:cNvSpPr txBox="1"/>
          <p:nvPr/>
        </p:nvSpPr>
        <p:spPr>
          <a:xfrm>
            <a:off x="147962" y="736560"/>
            <a:ext cx="9649438" cy="5755422"/>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L’evoluzione del PTCP</a:t>
            </a:r>
          </a:p>
          <a:p>
            <a:r>
              <a:rPr lang="it-IT" b="1" i="1" dirty="0">
                <a:solidFill>
                  <a:srgbClr val="006500"/>
                </a:solidFill>
                <a:latin typeface="Arial" panose="020B0604020202020204" pitchFamily="34" charset="0"/>
              </a:rPr>
              <a:t>La variante approvata nel 2010 - OBIETTIVI E INDIRIZZI</a:t>
            </a:r>
          </a:p>
          <a:p>
            <a:r>
              <a:rPr lang="it-IT" dirty="0"/>
              <a:t>le nuove competenze e gli Indirizzi Normativi</a:t>
            </a:r>
          </a:p>
          <a:p>
            <a:r>
              <a:rPr lang="it-IT" b="1" dirty="0"/>
              <a:t>Art.2 </a:t>
            </a:r>
          </a:p>
          <a:p>
            <a:r>
              <a:rPr lang="it-IT" sz="1600" b="0" i="1" u="none" strike="noStrike" baseline="0" dirty="0">
                <a:latin typeface="Verdana" panose="020B0604030504040204" pitchFamily="34" charset="0"/>
              </a:rPr>
              <a:t>Il PTCP articola i propri contenuti con riferimento a: sistemi tematici, obiettivi, limiti di sostenibilità, azioni regolative e azioni dirette.</a:t>
            </a:r>
          </a:p>
          <a:p>
            <a:pPr algn="l"/>
            <a:r>
              <a:rPr lang="it-IT" sz="1600" i="1" dirty="0">
                <a:latin typeface="Verdana" panose="020B0604030504040204" pitchFamily="34" charset="0"/>
              </a:rPr>
              <a:t>[…]</a:t>
            </a:r>
            <a:r>
              <a:rPr lang="it-IT" sz="1600" b="0" i="1" u="none" strike="noStrike" baseline="0" dirty="0">
                <a:latin typeface="Verdana" panose="020B0604030504040204" pitchFamily="34" charset="0"/>
              </a:rPr>
              <a:t> </a:t>
            </a:r>
            <a:r>
              <a:rPr lang="it-IT" sz="1600" b="1" i="1" u="sng" strike="noStrike" baseline="0" dirty="0">
                <a:latin typeface="Verdana" panose="020B0604030504040204" pitchFamily="34" charset="0"/>
              </a:rPr>
              <a:t>a) il sistema paesaggistico e ambientale;</a:t>
            </a:r>
          </a:p>
          <a:p>
            <a:pPr algn="l"/>
            <a:r>
              <a:rPr lang="it-IT" sz="1600" b="0" i="1" u="none" strike="noStrike" baseline="0" dirty="0">
                <a:latin typeface="Verdana" panose="020B0604030504040204" pitchFamily="34" charset="0"/>
              </a:rPr>
              <a:t>b) il sistema insediativo e produttivo;</a:t>
            </a:r>
          </a:p>
          <a:p>
            <a:pPr algn="l"/>
            <a:r>
              <a:rPr lang="it-IT" sz="1600" b="0" i="1" u="none" strike="noStrike" baseline="0" dirty="0">
                <a:latin typeface="Verdana" panose="020B0604030504040204" pitchFamily="34" charset="0"/>
              </a:rPr>
              <a:t>c) il sistema del rischio, degrado e </a:t>
            </a:r>
            <a:r>
              <a:rPr lang="it-IT" sz="1600" b="1" i="1" u="sng" strike="noStrike" baseline="0" dirty="0">
                <a:latin typeface="Verdana" panose="020B0604030504040204" pitchFamily="34" charset="0"/>
              </a:rPr>
              <a:t>compromissione paesaggistica</a:t>
            </a:r>
            <a:r>
              <a:rPr lang="it-IT" sz="1600" b="0" i="1" u="none" strike="noStrike" baseline="0" dirty="0">
                <a:latin typeface="Verdana" panose="020B0604030504040204" pitchFamily="34" charset="0"/>
              </a:rPr>
              <a:t>;</a:t>
            </a:r>
          </a:p>
          <a:p>
            <a:pPr algn="l"/>
            <a:r>
              <a:rPr lang="it-IT" sz="1600" b="0" i="1" u="none" strike="noStrike" baseline="0" dirty="0">
                <a:latin typeface="Verdana" panose="020B0604030504040204" pitchFamily="34" charset="0"/>
              </a:rPr>
              <a:t>d) il sistema della mobilità e dei trasporti;</a:t>
            </a:r>
          </a:p>
          <a:p>
            <a:pPr algn="l"/>
            <a:r>
              <a:rPr lang="it-IT" sz="1600" b="0" i="1" u="none" strike="noStrike" baseline="0" dirty="0">
                <a:latin typeface="Verdana" panose="020B0604030504040204" pitchFamily="34" charset="0"/>
              </a:rPr>
              <a:t>e) il sistema agricolo e rurale.</a:t>
            </a:r>
          </a:p>
          <a:p>
            <a:pPr algn="l"/>
            <a:r>
              <a:rPr lang="it-IT" sz="1600" i="1" dirty="0">
                <a:solidFill>
                  <a:srgbClr val="002060"/>
                </a:solidFill>
                <a:latin typeface="Verdana" panose="020B0604030504040204" pitchFamily="34" charset="0"/>
              </a:rPr>
              <a:t>[…] </a:t>
            </a:r>
            <a:r>
              <a:rPr lang="it-IT" sz="1600" b="0" i="1" u="none" strike="noStrike" baseline="0" dirty="0">
                <a:latin typeface="Verdana" panose="020B0604030504040204" pitchFamily="34" charset="0"/>
              </a:rPr>
              <a:t>Gli </a:t>
            </a:r>
            <a:r>
              <a:rPr lang="it-IT" sz="1600" b="1" i="1" u="sng" strike="noStrike" baseline="0" dirty="0">
                <a:latin typeface="Verdana" panose="020B0604030504040204" pitchFamily="34" charset="0"/>
              </a:rPr>
              <a:t>obiettivi</a:t>
            </a:r>
            <a:r>
              <a:rPr lang="it-IT" sz="1600" b="0" i="1" u="none" strike="noStrike" baseline="0" dirty="0">
                <a:latin typeface="Verdana" panose="020B0604030504040204" pitchFamily="34" charset="0"/>
              </a:rPr>
              <a:t> </a:t>
            </a:r>
            <a:r>
              <a:rPr lang="it-IT" sz="1600" b="1" i="1" u="sng" strike="noStrike" baseline="0" dirty="0">
                <a:latin typeface="Verdana" panose="020B0604030504040204" pitchFamily="34" charset="0"/>
              </a:rPr>
              <a:t>sono una componente strutturale del piano</a:t>
            </a:r>
            <a:r>
              <a:rPr lang="it-IT" sz="1600" b="0" i="1" u="none" strike="noStrike" baseline="0" dirty="0">
                <a:latin typeface="Verdana" panose="020B0604030504040204" pitchFamily="34" charset="0"/>
              </a:rPr>
              <a:t>, soggetta a costante verifica, aggiornamento e integrazione.</a:t>
            </a:r>
          </a:p>
          <a:p>
            <a:pPr algn="l"/>
            <a:r>
              <a:rPr lang="it-IT" i="1" dirty="0">
                <a:latin typeface="Verdana" panose="020B0604030504040204" pitchFamily="34" charset="0"/>
              </a:rPr>
              <a:t>[…]</a:t>
            </a:r>
            <a:r>
              <a:rPr lang="it-IT" sz="1600" b="0" i="1" u="none" strike="noStrike" baseline="0" dirty="0">
                <a:latin typeface="Verdana" panose="020B0604030504040204" pitchFamily="34" charset="0"/>
              </a:rPr>
              <a:t>Il PTCP fissa i </a:t>
            </a:r>
            <a:r>
              <a:rPr lang="it-IT" sz="1600" b="1" i="1" u="sng" strike="noStrike" baseline="0" dirty="0">
                <a:latin typeface="Verdana" panose="020B0604030504040204" pitchFamily="34" charset="0"/>
              </a:rPr>
              <a:t>limiti di sostenibilità</a:t>
            </a:r>
            <a:r>
              <a:rPr lang="it-IT" sz="1600" b="0" i="1" u="none" strike="noStrike" baseline="0" dirty="0">
                <a:latin typeface="Verdana" panose="020B0604030504040204" pitchFamily="34" charset="0"/>
              </a:rPr>
              <a:t>, rappresentati dai criteri e dagli indicatori qualitativi e quantitativi del piano per garantire lo sviluppo, la qualità e la sostenibilità delle trasformazioni sul territorio</a:t>
            </a:r>
            <a:r>
              <a:rPr lang="it-IT" sz="1600" b="0" i="0" u="none" strike="noStrike" baseline="0" dirty="0">
                <a:latin typeface="Verdana" panose="020B0604030504040204" pitchFamily="34" charset="0"/>
              </a:rPr>
              <a:t>.</a:t>
            </a:r>
          </a:p>
          <a:p>
            <a:pPr algn="l"/>
            <a:r>
              <a:rPr lang="it-IT" sz="1600" dirty="0">
                <a:solidFill>
                  <a:srgbClr val="002060"/>
                </a:solidFill>
                <a:latin typeface="Verdana" panose="020B0604030504040204" pitchFamily="34" charset="0"/>
              </a:rPr>
              <a:t>[…] </a:t>
            </a:r>
            <a:r>
              <a:rPr lang="it-IT" sz="1600" b="0" i="1" u="none" strike="noStrike" baseline="0" dirty="0">
                <a:latin typeface="Verdana" panose="020B0604030504040204" pitchFamily="34" charset="0"/>
              </a:rPr>
              <a:t>Il Piano individua due livelli di </a:t>
            </a:r>
            <a:r>
              <a:rPr lang="it-IT" sz="1600" b="1" i="1" u="sng" strike="noStrike" baseline="0" dirty="0">
                <a:latin typeface="Verdana" panose="020B0604030504040204" pitchFamily="34" charset="0"/>
              </a:rPr>
              <a:t>azioni regolative: le prescrizioni e gli indirizzi</a:t>
            </a:r>
          </a:p>
          <a:p>
            <a:pPr algn="l"/>
            <a:r>
              <a:rPr lang="it-IT" sz="1600" i="1" dirty="0">
                <a:latin typeface="Verdana" panose="020B0604030504040204" pitchFamily="34" charset="0"/>
              </a:rPr>
              <a:t>Assumono efficacia prescrittiva e prevalente ai sensi dell’art.18 della LR12/05 […]</a:t>
            </a:r>
            <a:endParaRPr lang="it-IT" sz="1600" i="1" strike="noStrike" baseline="0" dirty="0">
              <a:latin typeface="Verdana" panose="020B0604030504040204" pitchFamily="34" charset="0"/>
            </a:endParaRPr>
          </a:p>
          <a:p>
            <a:pPr algn="l"/>
            <a:r>
              <a:rPr lang="it-IT" sz="1600" b="0" i="1" u="none" strike="noStrike" baseline="0" dirty="0">
                <a:latin typeface="Verdana" panose="020B0604030504040204" pitchFamily="34" charset="0"/>
              </a:rPr>
              <a:t>a) per il Sistema Paesaggistico e Ambientale: negli articoli 16, 17.5, 17.6, 17.7, 17.8,</a:t>
            </a:r>
          </a:p>
          <a:p>
            <a:pPr algn="l"/>
            <a:r>
              <a:rPr lang="it-IT" sz="1600" b="0" i="1" u="none" strike="noStrike" baseline="0" dirty="0">
                <a:latin typeface="Verdana" panose="020B0604030504040204" pitchFamily="34" charset="0"/>
              </a:rPr>
              <a:t>17.9, 17.10, 17.11, 18, 19, 20, 21, 24, 25, 29, 30;</a:t>
            </a:r>
          </a:p>
          <a:p>
            <a:pPr algn="l"/>
            <a:r>
              <a:rPr lang="it-IT" sz="1600" b="0" i="1" u="none" strike="noStrike" baseline="0" dirty="0">
                <a:latin typeface="Verdana" panose="020B0604030504040204" pitchFamily="34" charset="0"/>
              </a:rPr>
              <a:t>b) per il Sistema Rischio, Degrado e Compromissione Paesaggistica: negli articoli 49, 50,</a:t>
            </a:r>
          </a:p>
          <a:p>
            <a:pPr algn="l"/>
            <a:r>
              <a:rPr lang="it-IT" sz="1600" b="0" i="1" u="none" strike="noStrike" baseline="0" dirty="0">
                <a:latin typeface="Verdana" panose="020B0604030504040204" pitchFamily="34" charset="0"/>
              </a:rPr>
              <a:t>51, 53;</a:t>
            </a:r>
            <a:endParaRPr lang="it-IT" sz="1600" i="1" dirty="0">
              <a:solidFill>
                <a:srgbClr val="002060"/>
              </a:solidFill>
              <a:latin typeface="+mj-lt"/>
            </a:endParaRPr>
          </a:p>
        </p:txBody>
      </p:sp>
    </p:spTree>
    <p:extLst>
      <p:ext uri="{BB962C8B-B14F-4D97-AF65-F5344CB8AC3E}">
        <p14:creationId xmlns:p14="http://schemas.microsoft.com/office/powerpoint/2010/main" val="382689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F4222-AC14-7CA0-B89F-8636FF76B5CC}"/>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5840975E-A917-E99E-78D5-2D311820E6C4}"/>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44413D92-8A50-72ED-F4B6-66CA8F2089B7}"/>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83F1A40C-5C69-4804-5025-6423BB4A1B15}"/>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54F42DD1-F3B5-75B3-B8F3-F5AD05C481E6}"/>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325D293E-5194-4E38-BD45-909BBBCE39F8}"/>
              </a:ext>
            </a:extLst>
          </p:cNvPr>
          <p:cNvSpPr txBox="1"/>
          <p:nvPr/>
        </p:nvSpPr>
        <p:spPr>
          <a:xfrm>
            <a:off x="147962" y="736560"/>
            <a:ext cx="9649438" cy="5293757"/>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L’evoluzione del PTCP</a:t>
            </a:r>
          </a:p>
          <a:p>
            <a:r>
              <a:rPr lang="it-IT" b="1" i="1" dirty="0">
                <a:solidFill>
                  <a:srgbClr val="006500"/>
                </a:solidFill>
                <a:latin typeface="Arial" panose="020B0604020202020204" pitchFamily="34" charset="0"/>
              </a:rPr>
              <a:t>L’adeguamento approvato nel 2022 - </a:t>
            </a:r>
          </a:p>
          <a:p>
            <a:endParaRPr lang="it-IT" sz="2000" dirty="0">
              <a:solidFill>
                <a:srgbClr val="002060"/>
              </a:solidFill>
            </a:endParaRPr>
          </a:p>
          <a:p>
            <a:r>
              <a:rPr lang="it-IT" dirty="0"/>
              <a:t>L’elemento di novità è la rete ecopaesistica:</a:t>
            </a:r>
          </a:p>
          <a:p>
            <a:pPr algn="l"/>
            <a:r>
              <a:rPr lang="it-IT" b="0" u="none" strike="noStrike" baseline="0" dirty="0">
                <a:latin typeface="+mj-lt"/>
              </a:rPr>
              <a:t>Il progetto di rete ecopaesistica provinciale, quale integrazione della rete verde provinciale con la rete ecologica regionale. Con riferimento ai documenti regionali, in particolare alla DGR del 26 novembre 2008 - n. 8/8515, la complementarità degli obiettivi e dei contenuti delle reti ecologiche e delle reti verdi suggerisce la produzione di un unico strumento con valenza di </a:t>
            </a:r>
            <a:r>
              <a:rPr lang="it-IT" b="1" u="sng" strike="noStrike" baseline="0" dirty="0">
                <a:latin typeface="+mj-lt"/>
              </a:rPr>
              <a:t>progetto ecopaesistico</a:t>
            </a:r>
            <a:r>
              <a:rPr lang="it-IT" b="0" u="none" strike="noStrike" baseline="0" dirty="0">
                <a:latin typeface="+mj-lt"/>
              </a:rPr>
              <a:t>, che potrà integrare esigenze e contenuti sia degli aspetti naturalistici ed ecosistemici, sia di quelli più strettamente paesaggistici. </a:t>
            </a:r>
          </a:p>
          <a:p>
            <a:pPr algn="l"/>
            <a:r>
              <a:rPr lang="it-IT" b="0" u="none" strike="noStrike" baseline="0" dirty="0">
                <a:latin typeface="+mj-lt"/>
              </a:rPr>
              <a:t>In tal senso la Rete Ecologica Provinciale e la Rete Verde Provinciale vengono sostituite da una rete di sintesi, la Rete Ecopaesistica, in grado di rispondere in modo integrato sia agli obiettivi di servizio ecosistemico al territorio della Rete Ecologica, sia a quelli di natura più strettamente paesistica, correlati a scenari progettuali condivisi di tutela, valorizzazione e riqualificazione degli assetti e conformazioni dei luoghi della Rete Verde.</a:t>
            </a:r>
            <a:endParaRPr lang="it-IT" dirty="0">
              <a:solidFill>
                <a:srgbClr val="002060"/>
              </a:solidFill>
              <a:latin typeface="+mj-lt"/>
            </a:endParaRPr>
          </a:p>
          <a:p>
            <a:endParaRPr lang="it-IT" sz="2000" dirty="0">
              <a:solidFill>
                <a:srgbClr val="002060"/>
              </a:solidFill>
            </a:endParaRPr>
          </a:p>
          <a:p>
            <a:r>
              <a:rPr lang="it-IT" sz="2000" b="1" u="sng" dirty="0"/>
              <a:t>Per gli altri aspetti vengono mantenuti i dati conoscitivi e le norme del PTCP 2010</a:t>
            </a:r>
          </a:p>
        </p:txBody>
      </p:sp>
    </p:spTree>
    <p:extLst>
      <p:ext uri="{BB962C8B-B14F-4D97-AF65-F5344CB8AC3E}">
        <p14:creationId xmlns:p14="http://schemas.microsoft.com/office/powerpoint/2010/main" val="2106703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3278A-BD1D-9559-79E4-CFA6935DAF63}"/>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74ED8F91-E169-CFAD-B013-457B5CF5F0E5}"/>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2364B4F1-852D-8A52-1287-705AD917A4DE}"/>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8D83292B-4CA8-8795-9B3C-FAD07D7229C6}"/>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79FD7F58-BD9C-4CCC-94F7-52E5C684D41E}"/>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18E47237-D568-9E22-CA23-0B3F7E6D521C}"/>
              </a:ext>
            </a:extLst>
          </p:cNvPr>
          <p:cNvSpPr txBox="1"/>
          <p:nvPr/>
        </p:nvSpPr>
        <p:spPr>
          <a:xfrm>
            <a:off x="22320" y="736560"/>
            <a:ext cx="9649438" cy="5693866"/>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L’evoluzione del PTCP</a:t>
            </a:r>
          </a:p>
          <a:p>
            <a:endParaRPr lang="it-IT" sz="2000" dirty="0">
              <a:solidFill>
                <a:srgbClr val="002060"/>
              </a:solidFill>
            </a:endParaRPr>
          </a:p>
          <a:p>
            <a:r>
              <a:rPr lang="it-IT" sz="2000" b="1" dirty="0">
                <a:solidFill>
                  <a:srgbClr val="002060"/>
                </a:solidFill>
              </a:rPr>
              <a:t>Le tavole dal 2002 ad oggi……………..</a:t>
            </a:r>
          </a:p>
          <a:p>
            <a:endParaRPr lang="it-IT" sz="2000" dirty="0">
              <a:solidFill>
                <a:srgbClr val="002060"/>
              </a:solidFill>
            </a:endParaRPr>
          </a:p>
          <a:p>
            <a:endParaRPr lang="it-IT" sz="2000" dirty="0">
              <a:solidFill>
                <a:srgbClr val="002060"/>
              </a:solidFill>
            </a:endParaRPr>
          </a:p>
          <a:p>
            <a:endParaRPr lang="it-IT" sz="2000" dirty="0">
              <a:solidFill>
                <a:srgbClr val="002060"/>
              </a:solidFill>
            </a:endParaRPr>
          </a:p>
          <a:p>
            <a:endParaRPr lang="it-IT" sz="2000" dirty="0">
              <a:solidFill>
                <a:srgbClr val="002060"/>
              </a:solidFill>
            </a:endParaRPr>
          </a:p>
          <a:p>
            <a:r>
              <a:rPr lang="it-IT" sz="2000" b="1" dirty="0">
                <a:solidFill>
                  <a:srgbClr val="CCCCFF"/>
                </a:solidFill>
                <a:hlinkClick r:id="rId4">
                  <a:extLst>
                    <a:ext uri="{A12FA001-AC4F-418D-AE19-62706E023703}">
                      <ahyp:hlinkClr xmlns:ahyp="http://schemas.microsoft.com/office/drawing/2018/hyperlinkcolor" val="tx"/>
                    </a:ext>
                  </a:extLst>
                </a:hlinkClick>
              </a:rPr>
              <a:t>https://www.provincia.mantova.it/context_docs.jsp?ID_LINK=1338&amp;area=8</a:t>
            </a:r>
            <a:endParaRPr lang="it-IT" sz="2000" b="1" dirty="0">
              <a:solidFill>
                <a:srgbClr val="002060"/>
              </a:solidFill>
            </a:endParaRPr>
          </a:p>
          <a:p>
            <a:endParaRPr lang="it-IT" sz="2000" dirty="0">
              <a:solidFill>
                <a:srgbClr val="002060"/>
              </a:solidFill>
            </a:endParaRPr>
          </a:p>
          <a:p>
            <a:endParaRPr lang="it-IT" sz="2000" dirty="0">
              <a:solidFill>
                <a:srgbClr val="002060"/>
              </a:solidFill>
            </a:endParaRPr>
          </a:p>
          <a:p>
            <a:endParaRPr lang="it-IT" sz="2000" dirty="0">
              <a:solidFill>
                <a:srgbClr val="002060"/>
              </a:solidFill>
            </a:endParaRPr>
          </a:p>
          <a:p>
            <a:endParaRPr lang="it-IT" sz="2000" dirty="0">
              <a:solidFill>
                <a:srgbClr val="002060"/>
              </a:solidFill>
            </a:endParaRPr>
          </a:p>
          <a:p>
            <a:endParaRPr lang="it-IT" sz="2000" dirty="0">
              <a:solidFill>
                <a:srgbClr val="002060"/>
              </a:solidFill>
            </a:endParaRPr>
          </a:p>
          <a:p>
            <a:endParaRPr lang="it-IT" sz="2000" dirty="0">
              <a:solidFill>
                <a:srgbClr val="002060"/>
              </a:solidFill>
            </a:endParaRPr>
          </a:p>
          <a:p>
            <a:endParaRPr lang="it-IT" sz="2000" dirty="0">
              <a:solidFill>
                <a:srgbClr val="002060"/>
              </a:solidFill>
            </a:endParaRPr>
          </a:p>
          <a:p>
            <a:endParaRPr lang="it-IT" sz="2000" dirty="0">
              <a:solidFill>
                <a:srgbClr val="002060"/>
              </a:solidFill>
            </a:endParaRPr>
          </a:p>
          <a:p>
            <a:endParaRPr lang="it-IT" sz="2000" dirty="0">
              <a:solidFill>
                <a:srgbClr val="002060"/>
              </a:solidFill>
            </a:endParaRPr>
          </a:p>
          <a:p>
            <a:endParaRPr lang="it-IT" sz="2000" dirty="0">
              <a:solidFill>
                <a:srgbClr val="002060"/>
              </a:solidFill>
            </a:endParaRPr>
          </a:p>
        </p:txBody>
      </p:sp>
    </p:spTree>
    <p:extLst>
      <p:ext uri="{BB962C8B-B14F-4D97-AF65-F5344CB8AC3E}">
        <p14:creationId xmlns:p14="http://schemas.microsoft.com/office/powerpoint/2010/main" val="16230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34D5C-E975-FB64-6BC9-A11899337743}"/>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5BC0F4A5-EA15-B39F-380A-ECCA8F0E8347}"/>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320B94D7-B167-B4CD-9B23-BF6C7A6E6661}"/>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447DEF02-D031-37D8-B8D0-6A4031DEFA5F}"/>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7B535908-7B01-2C88-A439-CCD65E2833E6}"/>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6413777A-A85E-9674-58DE-F3EF361AB50B}"/>
              </a:ext>
            </a:extLst>
          </p:cNvPr>
          <p:cNvSpPr txBox="1"/>
          <p:nvPr/>
        </p:nvSpPr>
        <p:spPr>
          <a:xfrm>
            <a:off x="147962" y="736560"/>
            <a:ext cx="9649438" cy="6001643"/>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IL PTCP vigente</a:t>
            </a:r>
          </a:p>
          <a:p>
            <a:r>
              <a:rPr lang="it-IT" b="1" i="1" dirty="0">
                <a:solidFill>
                  <a:srgbClr val="006500"/>
                </a:solidFill>
                <a:latin typeface="Arial" panose="020B0604020202020204" pitchFamily="34" charset="0"/>
              </a:rPr>
              <a:t>Gli Indirizzi Normativi</a:t>
            </a:r>
          </a:p>
          <a:p>
            <a:r>
              <a:rPr lang="it-IT" dirty="0"/>
              <a:t>Parte 2, Titolo I – Sistema tematico Paesaggistico e Ambientale, Capo I – </a:t>
            </a:r>
            <a:r>
              <a:rPr lang="it-IT" b="1" u="sng" dirty="0"/>
              <a:t>Obiettivi generali per il paesaggio provinciale</a:t>
            </a:r>
          </a:p>
          <a:p>
            <a:r>
              <a:rPr lang="it-IT" i="1" u="sng" dirty="0"/>
              <a:t>1. Il PTCP assume il paesaggio come testimonianza e documento del processo storico-evolutivo del rapporto tra l’uomo, la sua cultura e l’ambiente ed indica nella tutela, valorizzazione e ricomposizione dei caratteri paesistici, nella protezione delle risorse fisico-naturali, nella difesa del suolo, nella regimazione idraulica e nella ricomposizione degli ecosistemi, gli obiettivi verso i quali finalizzare le proprie azioni.</a:t>
            </a:r>
            <a:endParaRPr lang="it-IT" i="1" u="sng" dirty="0">
              <a:solidFill>
                <a:srgbClr val="002060"/>
              </a:solidFill>
            </a:endParaRPr>
          </a:p>
          <a:p>
            <a:endParaRPr lang="it-IT" dirty="0">
              <a:solidFill>
                <a:srgbClr val="002060"/>
              </a:solidFill>
            </a:endParaRPr>
          </a:p>
          <a:p>
            <a:pPr marL="342900" indent="-342900">
              <a:buAutoNum type="alphaLcParenR"/>
            </a:pPr>
            <a:r>
              <a:rPr lang="it-IT" b="1" u="sng" dirty="0"/>
              <a:t>Salvaguardare gli aspetti caratteristici e significativi dei paesaggi riconosciuti, attraverso</a:t>
            </a:r>
            <a:r>
              <a:rPr lang="it-IT" dirty="0"/>
              <a:t>: </a:t>
            </a:r>
          </a:p>
          <a:p>
            <a:r>
              <a:rPr lang="it-IT" dirty="0"/>
              <a:t>• La tutela degli ambiti di naturalità esistenti; </a:t>
            </a:r>
          </a:p>
          <a:p>
            <a:r>
              <a:rPr lang="it-IT" dirty="0"/>
              <a:t>• La costruzione della Rete </a:t>
            </a:r>
            <a:r>
              <a:rPr lang="it-IT" dirty="0" err="1"/>
              <a:t>Ecopaesistica</a:t>
            </a:r>
            <a:r>
              <a:rPr lang="it-IT" dirty="0"/>
              <a:t> Provinciale, tramite interventi diretti di implementazione dei corridoi ecologici esistenti e politiche di incentivo agli stessi; politiche di sviluppo di sistemi ed aree di naturalità diffusa; promozione di modelli agricoli e di forme di turismo compatibili con le risorse paesistico-ambientali e con le componenti antropiche presenti; </a:t>
            </a:r>
          </a:p>
          <a:p>
            <a:r>
              <a:rPr lang="it-IT" dirty="0"/>
              <a:t>• Lo sviluppo di un sistema uniforme e condiviso di tutela per gli ambiti che presentano i medesimi valori paesaggistici per preservare la leggibilità del territorio e gli elementi di riconoscibilità dei vari sistemi, ambiti ed elementi del paesaggio mantovano; </a:t>
            </a:r>
          </a:p>
        </p:txBody>
      </p:sp>
    </p:spTree>
    <p:extLst>
      <p:ext uri="{BB962C8B-B14F-4D97-AF65-F5344CB8AC3E}">
        <p14:creationId xmlns:p14="http://schemas.microsoft.com/office/powerpoint/2010/main" val="135569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7FD64-E648-122A-539E-C596F92AABAE}"/>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DE5A1E5C-53FC-C5F7-F68E-A068BFB1FF26}"/>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EA3797D1-0088-5622-B2C6-FD0D0C767EA8}"/>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22CEF98B-5A08-9943-B09B-A4401C944304}"/>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7329D822-E901-A93C-B86B-44F7C4D96C1C}"/>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7BA3C36E-E246-A1F0-836C-920C40E76BEE}"/>
              </a:ext>
            </a:extLst>
          </p:cNvPr>
          <p:cNvSpPr txBox="1"/>
          <p:nvPr/>
        </p:nvSpPr>
        <p:spPr>
          <a:xfrm>
            <a:off x="147962" y="736560"/>
            <a:ext cx="9649438" cy="5724644"/>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IL PTCP vigente</a:t>
            </a:r>
          </a:p>
          <a:p>
            <a:r>
              <a:rPr lang="it-IT" dirty="0"/>
              <a:t>• la conservazione ed il mantenimento degli aspetti significativi e caratteristici di ogni paesaggio; </a:t>
            </a:r>
          </a:p>
          <a:p>
            <a:r>
              <a:rPr lang="it-IT" dirty="0"/>
              <a:t>• La salvaguardia di singoli ambiti, sistemi ed elementi, ancorché non cartografati, cui il PTCP, in attuazione del PTR e della </a:t>
            </a:r>
            <a:r>
              <a:rPr lang="it-IT" dirty="0" err="1"/>
              <a:t>d.g.r</a:t>
            </a:r>
            <a:r>
              <a:rPr lang="it-IT" dirty="0"/>
              <a:t>. 8/6421 del 27/12/2007, riconosce rilevante valore naturale, storico – culturale e percettivo. </a:t>
            </a:r>
          </a:p>
          <a:p>
            <a:endParaRPr lang="it-IT" dirty="0"/>
          </a:p>
          <a:p>
            <a:r>
              <a:rPr lang="it-IT" b="1" u="sng" dirty="0"/>
              <a:t>b) Gestire le trasformazioni del territorio in una prospettiva di sviluppo sostenibile</a:t>
            </a:r>
            <a:r>
              <a:rPr lang="it-IT" u="sng" dirty="0"/>
              <a:t>, attraverso</a:t>
            </a:r>
            <a:r>
              <a:rPr lang="it-IT" dirty="0"/>
              <a:t>: • l’orientamento delle trasformazioni al recupero delle aree dismesse e/o degradate; </a:t>
            </a:r>
          </a:p>
          <a:p>
            <a:r>
              <a:rPr lang="it-IT" dirty="0"/>
              <a:t>• la limitazione del consumo di suolo, in linea con gli obiettivi della LR 12/05 e </a:t>
            </a:r>
            <a:r>
              <a:rPr lang="it-IT" dirty="0" err="1"/>
              <a:t>smi</a:t>
            </a:r>
            <a:r>
              <a:rPr lang="it-IT" dirty="0"/>
              <a:t>, come da indirizzi per il sistema insediativo e nel rispetto dei limiti di sostenibilità del piano; </a:t>
            </a:r>
          </a:p>
          <a:p>
            <a:r>
              <a:rPr lang="it-IT" dirty="0"/>
              <a:t>• la verifica della coerenza delle trasformazioni proposte con la forma urbana, gli andamenti morfologici e le condizioni di sicurezza idrogeologica del territorio, e nel rispetto dei valori paesaggistici presenti; </a:t>
            </a:r>
          </a:p>
          <a:p>
            <a:r>
              <a:rPr lang="it-IT" dirty="0"/>
              <a:t>• </a:t>
            </a:r>
            <a:r>
              <a:rPr lang="it-IT" u="sng" dirty="0"/>
              <a:t>l’inserimento di elementi di mitigazione paesistico-ambientale a margine dei progetti infrastrutturali, delle aree produttive e lungo i margini urbani;</a:t>
            </a:r>
            <a:endParaRPr lang="it-IT" u="sng" dirty="0">
              <a:solidFill>
                <a:srgbClr val="FF0000"/>
              </a:solidFill>
            </a:endParaRPr>
          </a:p>
          <a:p>
            <a:r>
              <a:rPr lang="it-IT" u="sng" dirty="0"/>
              <a:t>• la progettazione e la predisposizione di idonei interventi di compensazione paesistico ambientale per qualsiasi tipologia di intervento (edilizio, infrastrutturale, ecc.), che alteri e modifichi il paesaggio, in cui si inserisce; </a:t>
            </a:r>
          </a:p>
        </p:txBody>
      </p:sp>
    </p:spTree>
    <p:extLst>
      <p:ext uri="{BB962C8B-B14F-4D97-AF65-F5344CB8AC3E}">
        <p14:creationId xmlns:p14="http://schemas.microsoft.com/office/powerpoint/2010/main" val="3200973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B7F0B-DA7E-9FDE-8D11-5E07241CEF42}"/>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9E8B2DD0-CCA5-8350-9BA0-FC9D061B8ABE}"/>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EC784FF9-B75D-7F3C-D6DC-456DB155754B}"/>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558940F7-377A-FBD9-8148-76059B4F7B19}"/>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E1902EEC-157E-B771-2DE7-DC506C02B86E}"/>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206C8786-2B50-2B52-B4DB-CD425D786BCD}"/>
              </a:ext>
            </a:extLst>
          </p:cNvPr>
          <p:cNvSpPr txBox="1"/>
          <p:nvPr/>
        </p:nvSpPr>
        <p:spPr>
          <a:xfrm>
            <a:off x="147962" y="736560"/>
            <a:ext cx="9649438" cy="5170646"/>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IL PTCP vigente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u="sng" dirty="0"/>
              <a:t>• </a:t>
            </a:r>
            <a:r>
              <a:rPr kumimoji="0" lang="it-IT" sz="1800" b="0" i="0" u="sng" strike="noStrike" kern="1200" cap="none" spc="0" normalizeH="0" baseline="0" noProof="0" dirty="0">
                <a:ln>
                  <a:noFill/>
                </a:ln>
                <a:solidFill>
                  <a:prstClr val="black"/>
                </a:solidFill>
                <a:effectLst/>
                <a:uLnTx/>
                <a:uFillTx/>
                <a:latin typeface="Arial"/>
              </a:rPr>
              <a:t>l’incremento della copertura vegetazionale negli ambiti rurali;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sng" strike="noStrike" kern="1200" cap="none" spc="0" normalizeH="0" baseline="0" noProof="0" dirty="0">
                <a:ln>
                  <a:noFill/>
                </a:ln>
                <a:solidFill>
                  <a:prstClr val="black"/>
                </a:solidFill>
                <a:effectLst/>
                <a:uLnTx/>
                <a:uFillTx/>
                <a:latin typeface="Arial"/>
              </a:rPr>
              <a:t>• la tutela delle visuali e degli elementi della percezione; </a:t>
            </a:r>
          </a:p>
          <a:p>
            <a:pPr algn="just"/>
            <a:r>
              <a:rPr kumimoji="0" lang="it-IT" sz="1800" b="0" i="0" u="sng" strike="noStrike" kern="1200" cap="none" spc="0" normalizeH="0" baseline="0" noProof="0" dirty="0">
                <a:ln>
                  <a:noFill/>
                </a:ln>
                <a:solidFill>
                  <a:prstClr val="black"/>
                </a:solidFill>
                <a:effectLst/>
                <a:uLnTx/>
                <a:uFillTx/>
                <a:latin typeface="Arial"/>
              </a:rPr>
              <a:t>• </a:t>
            </a:r>
            <a:r>
              <a:rPr lang="it-IT" u="sng" dirty="0"/>
              <a:t>il mantenimento della riconoscibilità dei nuclei urbani curandone il rapporto con il tessuto rurale ed evitando la saldatura dell’edificato tra abitati contigui</a:t>
            </a:r>
            <a:r>
              <a:rPr lang="it-IT" dirty="0"/>
              <a:t>. </a:t>
            </a:r>
          </a:p>
          <a:p>
            <a:pPr algn="just"/>
            <a:endParaRPr lang="it-IT" dirty="0"/>
          </a:p>
          <a:p>
            <a:pPr algn="just"/>
            <a:r>
              <a:rPr lang="it-IT" b="1" u="sng" dirty="0"/>
              <a:t>c) Pianificare il paesaggio mantovano</a:t>
            </a:r>
            <a:r>
              <a:rPr lang="it-IT" u="sng" dirty="0"/>
              <a:t>, attraverso</a:t>
            </a:r>
            <a:r>
              <a:rPr lang="it-IT" dirty="0"/>
              <a:t>: </a:t>
            </a:r>
          </a:p>
          <a:p>
            <a:pPr algn="just"/>
            <a:r>
              <a:rPr lang="it-IT" dirty="0"/>
              <a:t>• </a:t>
            </a:r>
            <a:r>
              <a:rPr lang="it-IT" u="sng" dirty="0"/>
              <a:t>la valorizzazione dei paesaggi riconosciuti, costituenti il paesaggio mantovano, attraverso forme di fruizione sia per la popolazione locale che turistica, purché compatibili e sostenibili; </a:t>
            </a:r>
          </a:p>
          <a:p>
            <a:pPr algn="just"/>
            <a:r>
              <a:rPr lang="it-IT" u="sng" dirty="0"/>
              <a:t>• il ripristino e il recupero di situazioni di degrado e/o di compromissione paesistica, anche potenziali, con particolare attenzione agli ambiti di escavazione, ai fini di un loro inserimento funzionale entro la Rete </a:t>
            </a:r>
            <a:r>
              <a:rPr lang="it-IT" u="sng" dirty="0" err="1"/>
              <a:t>Ecopaesistica</a:t>
            </a:r>
            <a:r>
              <a:rPr lang="it-IT" u="sng" dirty="0"/>
              <a:t> Provinciale, all’infrastrutturazione, all’urbanizzazione ed ai fenomeni di rischio idrogeologico; </a:t>
            </a:r>
          </a:p>
          <a:p>
            <a:pPr algn="just"/>
            <a:r>
              <a:rPr lang="it-IT" u="sng" dirty="0"/>
              <a:t>• la creazione di nuovi paesaggi e di nuovi valori paesaggistici, che siano riconosciuti e condivisi, per un complessivo miglioramento della qualità della vita della popolazione locale</a:t>
            </a:r>
            <a:r>
              <a:rPr lang="it-IT" dirty="0"/>
              <a:t>.</a:t>
            </a:r>
          </a:p>
          <a:p>
            <a:pPr algn="just"/>
            <a:endParaRPr lang="it-IT" dirty="0"/>
          </a:p>
          <a:p>
            <a:pPr algn="just"/>
            <a:r>
              <a:rPr lang="it-IT" b="1" u="sng" dirty="0"/>
              <a:t>d) Incentivare forme di cooperazione inter-istituzionale per la salvaguardia, la gestione e la pianificazione condivisa del paesaggio mantovano</a:t>
            </a:r>
            <a:r>
              <a:rPr lang="it-IT" b="1" dirty="0"/>
              <a:t>. </a:t>
            </a:r>
            <a:endParaRPr lang="it-IT" b="1" dirty="0">
              <a:solidFill>
                <a:srgbClr val="FF0000"/>
              </a:solidFill>
            </a:endParaRPr>
          </a:p>
        </p:txBody>
      </p:sp>
    </p:spTree>
    <p:extLst>
      <p:ext uri="{BB962C8B-B14F-4D97-AF65-F5344CB8AC3E}">
        <p14:creationId xmlns:p14="http://schemas.microsoft.com/office/powerpoint/2010/main" val="284546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AD4E6-94B3-35F7-DEDF-AD4025EC5447}"/>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649C7078-7D2A-AD6A-9718-9235B49DE760}"/>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2741117F-EF69-B543-81B5-4B7314C71018}"/>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757728AA-0D16-D8B8-36E6-C6849D44FA63}"/>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7704EE22-8E8F-1D00-AA7E-ADD5F0860AD5}"/>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C5EAFA82-9141-0642-D10B-783AFCCF2360}"/>
              </a:ext>
            </a:extLst>
          </p:cNvPr>
          <p:cNvSpPr txBox="1"/>
          <p:nvPr/>
        </p:nvSpPr>
        <p:spPr>
          <a:xfrm>
            <a:off x="147962" y="736560"/>
            <a:ext cx="9649438" cy="5724644"/>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IL PTCP vigente</a:t>
            </a:r>
          </a:p>
          <a:p>
            <a:r>
              <a:rPr lang="it-IT" dirty="0">
                <a:latin typeface="Arial" panose="020B0604020202020204" pitchFamily="34" charset="0"/>
              </a:rPr>
              <a:t>Il titolo I dedicato al sistema tematico paesaggistico e ambientale si articola poi in:</a:t>
            </a:r>
          </a:p>
          <a:p>
            <a:endParaRPr lang="it-IT" dirty="0">
              <a:latin typeface="Arial" panose="020B0604020202020204" pitchFamily="34" charset="0"/>
            </a:endParaRPr>
          </a:p>
          <a:p>
            <a:r>
              <a:rPr lang="it-IT" dirty="0">
                <a:latin typeface="Arial" panose="020B0604020202020204" pitchFamily="34" charset="0"/>
              </a:rPr>
              <a:t>CAPO II – AREE ASSOGGETTATE A SPECIFICA TUTELA ED INTEGRAZIONE NEL PTCP (articoli da 16 a 18 e comprende le </a:t>
            </a:r>
            <a:r>
              <a:rPr lang="it-IT" b="1" dirty="0">
                <a:latin typeface="Arial" panose="020B0604020202020204" pitchFamily="34" charset="0"/>
              </a:rPr>
              <a:t>tutele nazionali e regionali</a:t>
            </a:r>
            <a:r>
              <a:rPr lang="it-IT" dirty="0">
                <a:latin typeface="Arial" panose="020B0604020202020204" pitchFamily="34" charset="0"/>
              </a:rPr>
              <a:t>)</a:t>
            </a:r>
          </a:p>
          <a:p>
            <a:endParaRPr lang="it-IT" dirty="0">
              <a:latin typeface="Arial" panose="020B0604020202020204" pitchFamily="34" charset="0"/>
            </a:endParaRPr>
          </a:p>
          <a:p>
            <a:r>
              <a:rPr lang="it-IT" dirty="0">
                <a:latin typeface="Arial" panose="020B0604020202020204" pitchFamily="34" charset="0"/>
              </a:rPr>
              <a:t>CAPO III – AMBITI, SISTEMI ED ELEMENTI DI RILEVANZA PROVINCIALE - VALORE FISICO E NATURALE (articoli da 19 a 23 e comprende canali, fontanili, boschi, alberi, aree golenali, argini….)</a:t>
            </a:r>
          </a:p>
          <a:p>
            <a:endParaRPr lang="it-IT" dirty="0">
              <a:latin typeface="Arial" panose="020B0604020202020204" pitchFamily="34" charset="0"/>
            </a:endParaRPr>
          </a:p>
          <a:p>
            <a:r>
              <a:rPr lang="it-IT" dirty="0">
                <a:latin typeface="Arial" panose="020B0604020202020204" pitchFamily="34" charset="0"/>
              </a:rPr>
              <a:t>CAPO IV – AMBITI, SISTEMI ED ELEMENTI DI RILEVANZA PROVINCIALE - VALORE STORICO E CULTURALE (articoli da 24 a 28 e comprende siti archeologici, insediamenti/beni storici, viabilità storica, canali storici, ambiti rurali di pregio…)</a:t>
            </a:r>
          </a:p>
          <a:p>
            <a:endParaRPr lang="it-IT" dirty="0">
              <a:latin typeface="Arial" panose="020B0604020202020204" pitchFamily="34" charset="0"/>
            </a:endParaRPr>
          </a:p>
          <a:p>
            <a:r>
              <a:rPr lang="it-IT" dirty="0">
                <a:latin typeface="Arial" panose="020B0604020202020204" pitchFamily="34" charset="0"/>
              </a:rPr>
              <a:t>CAPO V – AMBITI, SISTEMI ED ELEMENTI DI RILEVANZA PROVINCIALE - VALORE SIMBOLICO E SOCIALE, FRUITIVO E PERCETTIVO (articoli da 29 a 31 comprende luoghi, itinerari e percorsi paesaggistici)</a:t>
            </a:r>
          </a:p>
          <a:p>
            <a:endParaRPr lang="it-IT" dirty="0">
              <a:latin typeface="Arial" panose="020B0604020202020204" pitchFamily="34" charset="0"/>
            </a:endParaRPr>
          </a:p>
          <a:p>
            <a:r>
              <a:rPr lang="it-IT" dirty="0">
                <a:latin typeface="Arial" panose="020B0604020202020204" pitchFamily="34" charset="0"/>
              </a:rPr>
              <a:t>CAPO VI – IL PROGETTO DI RETE ECOPAESISTICA PROVINCIALE (articoli da 32 a 35, comprende obiettivi, elementi, indirizzi e attuazione della rete </a:t>
            </a:r>
            <a:r>
              <a:rPr lang="it-IT" dirty="0" err="1">
                <a:latin typeface="Arial" panose="020B0604020202020204" pitchFamily="34" charset="0"/>
              </a:rPr>
              <a:t>ecopaesistica</a:t>
            </a:r>
            <a:r>
              <a:rPr lang="it-IT" dirty="0">
                <a:latin typeface="Arial" panose="020B0604020202020204" pitchFamily="34" charset="0"/>
              </a:rPr>
              <a:t>)</a:t>
            </a:r>
          </a:p>
        </p:txBody>
      </p:sp>
    </p:spTree>
    <p:extLst>
      <p:ext uri="{BB962C8B-B14F-4D97-AF65-F5344CB8AC3E}">
        <p14:creationId xmlns:p14="http://schemas.microsoft.com/office/powerpoint/2010/main" val="3299678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91C3A-DBEB-85CA-B7F8-A3A951E50FF5}"/>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58D3ED74-02FC-6125-AEEF-60BE4008C649}"/>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BACB447B-8420-B086-F530-6331A8FC4DD3}"/>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544A2E7E-CCE4-0D08-7890-A20DD04F5241}"/>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E37887A9-991A-46B0-8B8E-D84051E52729}"/>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1A00C553-1B0B-56C6-B555-97ACAFC3B705}"/>
              </a:ext>
            </a:extLst>
          </p:cNvPr>
          <p:cNvSpPr txBox="1"/>
          <p:nvPr/>
        </p:nvSpPr>
        <p:spPr>
          <a:xfrm>
            <a:off x="147962" y="736560"/>
            <a:ext cx="9649438" cy="5447645"/>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IL PTCP vigente</a:t>
            </a:r>
          </a:p>
          <a:p>
            <a:r>
              <a:rPr lang="it-IT" b="1" i="1" dirty="0">
                <a:latin typeface="Arial" panose="020B0604020202020204" pitchFamily="34" charset="0"/>
              </a:rPr>
              <a:t>Gli articoli prescrittivi e prevalenti</a:t>
            </a:r>
          </a:p>
          <a:p>
            <a:endParaRPr lang="it-IT" dirty="0">
              <a:latin typeface="Arial" panose="020B0604020202020204" pitchFamily="34" charset="0"/>
            </a:endParaRPr>
          </a:p>
          <a:p>
            <a:r>
              <a:rPr lang="it-IT" b="1" i="1" dirty="0">
                <a:solidFill>
                  <a:srgbClr val="006500"/>
                </a:solidFill>
                <a:latin typeface="Arial" panose="020B0604020202020204" pitchFamily="34" charset="0"/>
              </a:rPr>
              <a:t>CAPO II – AREE ASSOGGETTATE A SPECIFICA TUTELA ED INTEGRAZIONE NEL PTCP</a:t>
            </a:r>
          </a:p>
          <a:p>
            <a:r>
              <a:rPr lang="it-IT" b="1" i="1" dirty="0">
                <a:solidFill>
                  <a:srgbClr val="006500"/>
                </a:solidFill>
                <a:latin typeface="Arial" panose="020B0604020202020204" pitchFamily="34" charset="0"/>
              </a:rPr>
              <a:t>Art.16 Aree assoggettate a specifica tutela di legge (p)</a:t>
            </a:r>
          </a:p>
          <a:p>
            <a:r>
              <a:rPr lang="it-IT" dirty="0"/>
              <a:t>16.1 Beni tutelati dal D.Lgs.42/2004 – Codice dei Beni Culturali e del Paesaggio (p)</a:t>
            </a:r>
          </a:p>
          <a:p>
            <a:r>
              <a:rPr lang="it-IT" dirty="0"/>
              <a:t>16.2 Rete dei Siti Natura 2000 (p)</a:t>
            </a:r>
          </a:p>
          <a:p>
            <a:r>
              <a:rPr lang="it-IT" dirty="0"/>
              <a:t>16.3 Sistema delle aree naturali protette (p) </a:t>
            </a:r>
          </a:p>
          <a:p>
            <a:r>
              <a:rPr lang="it-IT" dirty="0"/>
              <a:t>16.4 Siti patrimonio mondiale dell’UNESCO (p)</a:t>
            </a:r>
            <a:endParaRPr lang="it-IT" b="1" i="1" dirty="0">
              <a:solidFill>
                <a:srgbClr val="006500"/>
              </a:solidFill>
              <a:latin typeface="Arial" panose="020B0604020202020204" pitchFamily="34" charset="0"/>
            </a:endParaRPr>
          </a:p>
          <a:p>
            <a:r>
              <a:rPr lang="it-IT" b="1" i="1" dirty="0">
                <a:solidFill>
                  <a:srgbClr val="006500"/>
                </a:solidFill>
                <a:latin typeface="Arial" panose="020B0604020202020204" pitchFamily="34" charset="0"/>
              </a:rPr>
              <a:t>Art.17 Elementi della pianificazione paesaggistica regionale </a:t>
            </a:r>
          </a:p>
          <a:p>
            <a:r>
              <a:rPr lang="it-IT" b="1" i="1" dirty="0">
                <a:solidFill>
                  <a:srgbClr val="006500"/>
                </a:solidFill>
                <a:latin typeface="Arial" panose="020B0604020202020204" pitchFamily="34" charset="0"/>
              </a:rPr>
              <a:t>17.5</a:t>
            </a:r>
            <a:r>
              <a:rPr lang="it-IT" dirty="0"/>
              <a:t> Indirizzi specifici per le </a:t>
            </a:r>
            <a:r>
              <a:rPr lang="it-IT" dirty="0" err="1"/>
              <a:t>UdP</a:t>
            </a:r>
            <a:r>
              <a:rPr lang="it-IT" dirty="0"/>
              <a:t> (p)</a:t>
            </a:r>
          </a:p>
          <a:p>
            <a:r>
              <a:rPr lang="it-IT" u="sng" dirty="0"/>
              <a:t>e) Tutelare la morfologia dei luoghi, quale caratteristica di ogni singolo paesaggio, attraverso l’esclusione e/o la rigorosa verifica di ammissibilità di ogni tipo di intervento che possa alterarne significativamente la conformazione, tale da cancellarne leggibilità e riconoscibilità; f) Sostenere ed incentivare la realizzazione di opere di mitigazione e compensazione per qualsivoglia tipo di intervento volto ad alterare la morfologia dei luoghi su tutto il territorio provinciale, anche in aree non vincolate;</a:t>
            </a:r>
            <a:endParaRPr lang="it-IT" b="1" i="1" dirty="0">
              <a:solidFill>
                <a:srgbClr val="006500"/>
              </a:solidFill>
              <a:latin typeface="Arial" panose="020B0604020202020204" pitchFamily="34" charset="0"/>
            </a:endParaRPr>
          </a:p>
          <a:p>
            <a:r>
              <a:rPr lang="it-IT" u="sng" dirty="0"/>
              <a:t>h) Incentivare la piantumazione e la creazione di boschi, fasce alberate e filari, quali opere di mitigazione e compensazione ambientale, nelle previsioni e negli interventi di trasformazione; </a:t>
            </a:r>
            <a:endParaRPr lang="it-IT" b="1" i="1" u="sng" dirty="0">
              <a:solidFill>
                <a:srgbClr val="006500"/>
              </a:solidFill>
              <a:latin typeface="Arial" panose="020B0604020202020204" pitchFamily="34" charset="0"/>
            </a:endParaRPr>
          </a:p>
        </p:txBody>
      </p:sp>
    </p:spTree>
    <p:extLst>
      <p:ext uri="{BB962C8B-B14F-4D97-AF65-F5344CB8AC3E}">
        <p14:creationId xmlns:p14="http://schemas.microsoft.com/office/powerpoint/2010/main" val="410201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0" y="816085"/>
            <a:ext cx="9923688" cy="5139869"/>
          </a:xfrm>
          <a:prstGeom prst="rect">
            <a:avLst/>
          </a:prstGeom>
          <a:noFill/>
        </p:spPr>
        <p:txBody>
          <a:bodyPr wrap="square" rtlCol="0">
            <a:spAutoFit/>
          </a:bodyPr>
          <a:lstStyle/>
          <a:p>
            <a:pPr>
              <a:spcAft>
                <a:spcPts val="1200"/>
              </a:spcAft>
            </a:pPr>
            <a:r>
              <a:rPr lang="it-IT" sz="2400" dirty="0">
                <a:solidFill>
                  <a:srgbClr val="FF0000"/>
                </a:solidFill>
                <a:latin typeface="Arial" panose="020B0604020202020204" pitchFamily="34" charset="0"/>
                <a:cs typeface="Arial" panose="020B0604020202020204" pitchFamily="34" charset="0"/>
              </a:rPr>
              <a:t>La LR 12/05: i contenuti e gli effetti del PTCP in materia paesaggistica</a:t>
            </a:r>
          </a:p>
          <a:p>
            <a:pPr algn="l"/>
            <a:r>
              <a:rPr lang="it-IT" sz="2000" b="1" dirty="0">
                <a:solidFill>
                  <a:srgbClr val="00B050"/>
                </a:solidFill>
              </a:rPr>
              <a:t>Art. 15 </a:t>
            </a:r>
            <a:r>
              <a:rPr lang="it-IT" sz="2000" dirty="0">
                <a:solidFill>
                  <a:srgbClr val="002060"/>
                </a:solidFill>
              </a:rPr>
              <a:t>- </a:t>
            </a:r>
            <a:r>
              <a:rPr lang="it-IT" sz="1800" b="1" i="1" u="none" strike="noStrike" baseline="0" dirty="0">
                <a:solidFill>
                  <a:srgbClr val="006500"/>
                </a:solidFill>
                <a:latin typeface="Arial" panose="020B0604020202020204" pitchFamily="34" charset="0"/>
              </a:rPr>
              <a:t>Contenuti del piano territoriale di coordinamento provinciale</a:t>
            </a:r>
          </a:p>
          <a:p>
            <a:pPr algn="l"/>
            <a:endParaRPr lang="it-IT" sz="2000" dirty="0">
              <a:solidFill>
                <a:srgbClr val="002060"/>
              </a:solidFill>
            </a:endParaRPr>
          </a:p>
          <a:p>
            <a:pPr algn="l"/>
            <a:r>
              <a:rPr lang="it-IT" sz="1800" b="1" i="0" u="none" strike="noStrike" baseline="0" dirty="0">
                <a:latin typeface="Arial" panose="020B0604020202020204" pitchFamily="34" charset="0"/>
              </a:rPr>
              <a:t>1. </a:t>
            </a:r>
            <a:r>
              <a:rPr lang="it-IT" sz="1800" b="0" i="0" u="none" strike="noStrike" baseline="0" dirty="0">
                <a:latin typeface="Arial" panose="020B0604020202020204" pitchFamily="34" charset="0"/>
              </a:rPr>
              <a:t>Con il piano territoriale di coordinamento provinciale, di seguito denominato PTCP, la provincia definisce, ai sensi e con gli effetti di cui all’articolo 2, comma 4, gli obiettivi generali relativi all’assetto e alla tutela del proprio territorio connessi ad interessi di rango provinciale o sovracomunale o costituenti attuazione della pianificazione regionale; sono interessi di rango provinciale e sovracomunale quelli riguardanti l’intero territorio provinciale o comunque quello</a:t>
            </a:r>
          </a:p>
          <a:p>
            <a:pPr algn="l"/>
            <a:r>
              <a:rPr lang="it-IT" sz="1800" b="0" i="0" u="none" strike="noStrike" baseline="0" dirty="0">
                <a:latin typeface="Arial" panose="020B0604020202020204" pitchFamily="34" charset="0"/>
              </a:rPr>
              <a:t>di più comuni. </a:t>
            </a:r>
            <a:r>
              <a:rPr lang="it-IT" sz="1800" b="1" i="0" u="sng" strike="noStrike" baseline="0" dirty="0">
                <a:latin typeface="Arial" panose="020B0604020202020204" pitchFamily="34" charset="0"/>
              </a:rPr>
              <a:t>Il PTCP </a:t>
            </a:r>
            <a:r>
              <a:rPr lang="it-IT" sz="1800" b="1" i="0" u="none" strike="noStrike" baseline="0" dirty="0">
                <a:latin typeface="Arial" panose="020B0604020202020204" pitchFamily="34" charset="0"/>
              </a:rPr>
              <a:t>è atto di indirizzo della programmazione socio-economica della provincia ed </a:t>
            </a:r>
            <a:r>
              <a:rPr lang="it-IT" sz="1800" b="1" i="0" u="sng" strike="noStrike" baseline="0" dirty="0">
                <a:latin typeface="Arial" panose="020B0604020202020204" pitchFamily="34" charset="0"/>
              </a:rPr>
              <a:t>ha efficacia paesaggistico-ambientale </a:t>
            </a:r>
            <a:r>
              <a:rPr lang="it-IT" sz="1800" b="1" i="0" u="none" strike="noStrike" baseline="0" dirty="0">
                <a:latin typeface="Arial" panose="020B0604020202020204" pitchFamily="34" charset="0"/>
              </a:rPr>
              <a:t>per i contenuti e nei termini di cui ai commi seguenti</a:t>
            </a:r>
            <a:r>
              <a:rPr lang="it-IT" sz="1800" b="0" i="0" u="none" strike="noStrike" baseline="0" dirty="0">
                <a:latin typeface="Arial" panose="020B0604020202020204" pitchFamily="34" charset="0"/>
              </a:rPr>
              <a:t>.</a:t>
            </a:r>
          </a:p>
          <a:p>
            <a:pPr algn="l"/>
            <a:r>
              <a:rPr lang="it-IT" sz="2000" dirty="0">
                <a:solidFill>
                  <a:srgbClr val="002060"/>
                </a:solidFill>
              </a:rPr>
              <a:t> </a:t>
            </a:r>
            <a:r>
              <a:rPr lang="it-IT" sz="1800" b="1" i="0" u="none" strike="noStrike" baseline="0" dirty="0">
                <a:latin typeface="Arial" panose="020B0604020202020204" pitchFamily="34" charset="0"/>
              </a:rPr>
              <a:t>6. Per la parte inerente alla tutela paesaggistica, il PTCP dispone quanto previsto dall’articolo 77, individua le previsioni atte a raggiungere gli obiettivi del piano territoriale regionale e può inoltre individuare gli ambiti territoriali in cui risulti opportuna l’istituzione di parchi locali di interesse sovracomunale</a:t>
            </a:r>
            <a:r>
              <a:rPr lang="it-IT" sz="1800" b="0" i="0" u="none" strike="noStrike" baseline="0" dirty="0">
                <a:latin typeface="Arial" panose="020B0604020202020204" pitchFamily="34" charset="0"/>
              </a:rPr>
              <a:t>. Fino all’approvazione del PTR, i PTCP sono approvati o adeguati, per la parte inerente alla tutela paesaggistica, in coerenza con le previsioni del PTPR e nel rispetto dei criteri a tal fine deliberati dalla Giunta regionale.</a:t>
            </a:r>
            <a:endParaRPr lang="it-IT" b="1" dirty="0">
              <a:latin typeface="Arial" panose="020B0604020202020204" pitchFamily="34" charset="0"/>
            </a:endParaRPr>
          </a:p>
        </p:txBody>
      </p:sp>
    </p:spTree>
    <p:extLst>
      <p:ext uri="{BB962C8B-B14F-4D97-AF65-F5344CB8AC3E}">
        <p14:creationId xmlns:p14="http://schemas.microsoft.com/office/powerpoint/2010/main" val="2370716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8C7D0-854A-17DD-E6A2-E904ABF28056}"/>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113B1671-1052-8351-A060-158E0958BF9D}"/>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E8AF51F7-1494-1662-96AD-28B6A2AB5A04}"/>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04C4E133-831D-0EA6-AD97-DD6FF4F3AA4B}"/>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E0C9716D-E512-C049-826F-A5B0385F1B15}"/>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8B4C4BB8-596D-D7C7-8C29-75067525BA79}"/>
              </a:ext>
            </a:extLst>
          </p:cNvPr>
          <p:cNvSpPr txBox="1"/>
          <p:nvPr/>
        </p:nvSpPr>
        <p:spPr>
          <a:xfrm>
            <a:off x="147962" y="736560"/>
            <a:ext cx="9649438" cy="5447645"/>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IL PTCP vigente</a:t>
            </a:r>
          </a:p>
          <a:p>
            <a:r>
              <a:rPr lang="it-IT" dirty="0"/>
              <a:t>i) Promuovere la conservazione degli ambiti destinati all’attività agricola escludendo l'edificazione sparsa, fatte salve precise esigenze di integrazione/sviluppo di centri aziendali agricoli esistenti; </a:t>
            </a:r>
          </a:p>
          <a:p>
            <a:r>
              <a:rPr lang="it-IT" dirty="0"/>
              <a:t>j) Incentivare il recupero dei valori paesaggistici degli ambiti destinati all’attività agricola attraverso la demolizione di edifici agricoli dismessi incongrui con l’esistente (ad esempio ex stalle, capannoni, silos, ecc.) e la creazione di nuovi valori paesaggistici;</a:t>
            </a:r>
            <a:r>
              <a:rPr lang="it-IT" u="sng" dirty="0"/>
              <a:t> </a:t>
            </a:r>
          </a:p>
          <a:p>
            <a:r>
              <a:rPr lang="it-IT" dirty="0"/>
              <a:t>k) Salvaguardare i valori paesaggistici dei sistemi insediativi storici e contenere i nuovi insediamenti sparsi sia residenziali che produttivi, al fine di garantire localizzazioni adeguate e coerenti con i riconosciuti valori paesaggistici del contesto;</a:t>
            </a:r>
            <a:endParaRPr lang="it-IT" dirty="0">
              <a:latin typeface="Arial" panose="020B0604020202020204" pitchFamily="34" charset="0"/>
            </a:endParaRPr>
          </a:p>
          <a:p>
            <a:r>
              <a:rPr lang="it-IT" dirty="0">
                <a:latin typeface="Arial" panose="020B0604020202020204" pitchFamily="34" charset="0"/>
              </a:rPr>
              <a:t>[…]</a:t>
            </a:r>
          </a:p>
          <a:p>
            <a:r>
              <a:rPr lang="it-IT" b="1" i="1" dirty="0">
                <a:solidFill>
                  <a:srgbClr val="006500"/>
                </a:solidFill>
                <a:latin typeface="Arial" panose="020B0604020202020204" pitchFamily="34" charset="0"/>
              </a:rPr>
              <a:t>17.6 </a:t>
            </a:r>
            <a:r>
              <a:rPr lang="it-IT" dirty="0"/>
              <a:t>Laghi di Mantova (p)</a:t>
            </a:r>
          </a:p>
          <a:p>
            <a:r>
              <a:rPr lang="it-IT" b="1" i="1" dirty="0">
                <a:solidFill>
                  <a:srgbClr val="006500"/>
                </a:solidFill>
                <a:latin typeface="Arial" panose="020B0604020202020204" pitchFamily="34" charset="0"/>
              </a:rPr>
              <a:t>17.7</a:t>
            </a:r>
            <a:r>
              <a:rPr lang="it-IT" dirty="0"/>
              <a:t> Fiume Po (p) </a:t>
            </a:r>
          </a:p>
          <a:p>
            <a:r>
              <a:rPr lang="it-IT" b="1" i="1" dirty="0">
                <a:solidFill>
                  <a:srgbClr val="006500"/>
                </a:solidFill>
                <a:latin typeface="Arial" panose="020B0604020202020204" pitchFamily="34" charset="0"/>
              </a:rPr>
              <a:t>17.8</a:t>
            </a:r>
            <a:r>
              <a:rPr lang="it-IT" dirty="0"/>
              <a:t> Geositi (p) </a:t>
            </a:r>
          </a:p>
          <a:p>
            <a:r>
              <a:rPr lang="it-IT" b="1" i="1" dirty="0">
                <a:solidFill>
                  <a:srgbClr val="006500"/>
                </a:solidFill>
                <a:latin typeface="Arial" panose="020B0604020202020204" pitchFamily="34" charset="0"/>
              </a:rPr>
              <a:t>17.9</a:t>
            </a:r>
            <a:r>
              <a:rPr lang="it-IT" dirty="0"/>
              <a:t> Il Geosito “Anfiteatro Morenico” (p) </a:t>
            </a:r>
          </a:p>
          <a:p>
            <a:r>
              <a:rPr lang="it-IT" dirty="0"/>
              <a:t>1. Il Geosito “Anfiteatro Morenico”, corrispondente alla </a:t>
            </a:r>
            <a:r>
              <a:rPr lang="it-IT" dirty="0" err="1"/>
              <a:t>UdP</a:t>
            </a:r>
            <a:r>
              <a:rPr lang="it-IT" dirty="0"/>
              <a:t> 1 “Anfiteatro Morenico del Garda” è riconosciuto di rilevanza regionale per il prevalente interesse geomorfologico, per cui deve essere oggetto di attenta e specifica salvaguardia al fine di preservarne la specifica conformazione e connotazione.</a:t>
            </a:r>
            <a:endParaRPr lang="it-IT" dirty="0">
              <a:latin typeface="Arial" panose="020B0604020202020204" pitchFamily="34" charset="0"/>
            </a:endParaRPr>
          </a:p>
        </p:txBody>
      </p:sp>
    </p:spTree>
    <p:extLst>
      <p:ext uri="{BB962C8B-B14F-4D97-AF65-F5344CB8AC3E}">
        <p14:creationId xmlns:p14="http://schemas.microsoft.com/office/powerpoint/2010/main" val="3402964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712D0-5EBE-F339-4397-75CBDFDFBACD}"/>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B09418F2-4F3E-2644-6442-E895DBC45DA3}"/>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ED68B251-826B-A4EC-B540-98688D565030}"/>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CF58F4EE-56CD-D87A-04E8-2CBDC84D8E2A}"/>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8D0B6033-24F6-1F17-61CB-134951CEA6EC}"/>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9DE7F007-5D82-EEBB-FEF4-0263007212F3}"/>
              </a:ext>
            </a:extLst>
          </p:cNvPr>
          <p:cNvSpPr txBox="1"/>
          <p:nvPr/>
        </p:nvSpPr>
        <p:spPr>
          <a:xfrm>
            <a:off x="147962" y="736560"/>
            <a:ext cx="9649438" cy="5447645"/>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IL PTCP vigente</a:t>
            </a:r>
          </a:p>
          <a:p>
            <a:endParaRPr lang="it-IT" b="1" dirty="0"/>
          </a:p>
          <a:p>
            <a:r>
              <a:rPr lang="it-IT" b="1" i="1" dirty="0">
                <a:solidFill>
                  <a:srgbClr val="006500"/>
                </a:solidFill>
                <a:latin typeface="Arial" panose="020B0604020202020204" pitchFamily="34" charset="0"/>
              </a:rPr>
              <a:t>17.10</a:t>
            </a:r>
            <a:r>
              <a:rPr lang="it-IT" dirty="0"/>
              <a:t> Tutela del paesaggio in ambiti non vincolati (p)</a:t>
            </a:r>
          </a:p>
          <a:p>
            <a:r>
              <a:rPr lang="it-IT" dirty="0"/>
              <a:t>1. Per la tutela del paesaggio si ricorda che con </a:t>
            </a:r>
            <a:r>
              <a:rPr lang="it-IT" dirty="0" err="1"/>
              <a:t>d.g.r</a:t>
            </a:r>
            <a:r>
              <a:rPr lang="it-IT" dirty="0"/>
              <a:t>. 8 novembre 2002, n. 7/11045, la Regione Lombardia ha approvato le Linee guida per l’esame paesistico dei progetti, ai fini della determinazione dell’impatto paesistico, da attuarsi per tutti quegli interventi che incidano</a:t>
            </a:r>
          </a:p>
          <a:p>
            <a:r>
              <a:rPr lang="it-IT" dirty="0"/>
              <a:t>sull’esteriore aspetto dei luoghi e degli immobili presenti nel territorio regionale, anche non</a:t>
            </a:r>
          </a:p>
          <a:p>
            <a:r>
              <a:rPr lang="it-IT" dirty="0"/>
              <a:t>sottoposti a specifici vincoli paesistici ai sensi della Parte III del D.lgs. n. 42/2004 e s.m.i.</a:t>
            </a:r>
          </a:p>
          <a:p>
            <a:r>
              <a:rPr lang="it-IT" b="1" i="1" dirty="0">
                <a:solidFill>
                  <a:srgbClr val="006500"/>
                </a:solidFill>
                <a:latin typeface="Arial" panose="020B0604020202020204" pitchFamily="34" charset="0"/>
              </a:rPr>
              <a:t>17.11</a:t>
            </a:r>
            <a:r>
              <a:rPr lang="it-IT" b="1" dirty="0"/>
              <a:t> </a:t>
            </a:r>
            <a:r>
              <a:rPr lang="it-IT" dirty="0"/>
              <a:t>Recepimento nel PTCP e nei PGT (p)</a:t>
            </a:r>
          </a:p>
          <a:p>
            <a:r>
              <a:rPr lang="it-IT" dirty="0"/>
              <a:t>1. In ottemperanza alle disposizioni regionali tutti i piani territoriali con valenza paesistica devono costruire quadri e scenari di riferimento paesaggistici, che siano fra loro confrontabili.</a:t>
            </a:r>
          </a:p>
          <a:p>
            <a:r>
              <a:rPr lang="it-IT" dirty="0"/>
              <a:t>[…]</a:t>
            </a:r>
          </a:p>
          <a:p>
            <a:r>
              <a:rPr lang="it-IT" dirty="0"/>
              <a:t>4. Il PTCP, nel suo ruolo di indirizzo e coordinamento delle politiche paesaggistiche comunali e locali, deve definire uno scenario paesaggistico di livello provinciale, per essere di supporto ai Comuni nella definizione della strategia paesaggistica comunale, che sia con essa coerente.</a:t>
            </a:r>
          </a:p>
          <a:p>
            <a:r>
              <a:rPr lang="it-IT" dirty="0">
                <a:latin typeface="Arial" panose="020B0604020202020204" pitchFamily="34" charset="0"/>
              </a:rPr>
              <a:t>[…]</a:t>
            </a:r>
          </a:p>
          <a:p>
            <a:r>
              <a:rPr lang="it-IT" dirty="0">
                <a:latin typeface="Arial" panose="020B0604020202020204" pitchFamily="34" charset="0"/>
              </a:rPr>
              <a:t>6. I Comuni devono definire uno scenario/strategia paesaggistica di livello comunale, coerente con le politiche e strategie paesaggistiche individuate a livello provinciale.</a:t>
            </a:r>
          </a:p>
        </p:txBody>
      </p:sp>
    </p:spTree>
    <p:extLst>
      <p:ext uri="{BB962C8B-B14F-4D97-AF65-F5344CB8AC3E}">
        <p14:creationId xmlns:p14="http://schemas.microsoft.com/office/powerpoint/2010/main" val="648016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EE633-B14C-02BA-83EE-3A3865C3EA56}"/>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C002FEB1-0701-9546-0D0A-901A2A8294A1}"/>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C861586D-5E50-234E-05FB-B1C6BDBF5D67}"/>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C2B8521C-1E46-3424-3510-C914237533A1}"/>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57C2D4C9-797E-9DF7-3C25-C433CA726976}"/>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260DDF06-82AE-A94D-E629-D9F8227AAAFD}"/>
              </a:ext>
            </a:extLst>
          </p:cNvPr>
          <p:cNvSpPr txBox="1"/>
          <p:nvPr/>
        </p:nvSpPr>
        <p:spPr>
          <a:xfrm>
            <a:off x="147962" y="736560"/>
            <a:ext cx="9649438" cy="5724644"/>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IL PTCP vigente</a:t>
            </a:r>
          </a:p>
          <a:p>
            <a:r>
              <a:rPr lang="it-IT" b="1" i="1" dirty="0">
                <a:solidFill>
                  <a:srgbClr val="006500"/>
                </a:solidFill>
                <a:latin typeface="Arial" panose="020B0604020202020204" pitchFamily="34" charset="0"/>
              </a:rPr>
              <a:t>Art.18 Disposizioni per gli ambiti e gli interventi soggetti ad autorizzazione</a:t>
            </a:r>
          </a:p>
          <a:p>
            <a:r>
              <a:rPr lang="it-IT" b="1" i="1" dirty="0">
                <a:solidFill>
                  <a:srgbClr val="006500"/>
                </a:solidFill>
                <a:latin typeface="Arial" panose="020B0604020202020204" pitchFamily="34" charset="0"/>
              </a:rPr>
              <a:t>paesaggistica di competenza provinciale (p)</a:t>
            </a:r>
          </a:p>
          <a:p>
            <a:pPr marL="342900" indent="-342900">
              <a:buAutoNum type="arabicPeriod"/>
            </a:pPr>
            <a:r>
              <a:rPr lang="it-IT" dirty="0"/>
              <a:t>La Provincia di Mantova è titolare di funzioni paesaggistiche ai sensi dell’articolo 80 commi 3 e 4 della L.R. n. 12/2005 e s.m.i.</a:t>
            </a:r>
          </a:p>
          <a:p>
            <a:r>
              <a:rPr lang="it-IT" dirty="0"/>
              <a:t>[…] l’articolo contiene indicazioni sugli elaborati da presentare e sulle mitigazioni e compensazioni (allegato D5)</a:t>
            </a:r>
          </a:p>
          <a:p>
            <a:endParaRPr lang="it-IT" dirty="0"/>
          </a:p>
          <a:p>
            <a:r>
              <a:rPr lang="it-IT" b="1" i="1" dirty="0">
                <a:solidFill>
                  <a:srgbClr val="006500"/>
                </a:solidFill>
                <a:latin typeface="Arial" panose="020B0604020202020204" pitchFamily="34" charset="0"/>
              </a:rPr>
              <a:t>CAPO III – AMBITI, SISTEMI ED ELEMENTI DI RILEVANZA PROVINCIALE - VALORE FISICO E NATURALE – </a:t>
            </a:r>
            <a:r>
              <a:rPr lang="it-IT" b="1" dirty="0">
                <a:latin typeface="Arial" panose="020B0604020202020204" pitchFamily="34" charset="0"/>
              </a:rPr>
              <a:t>(indirizzi e prescrizioni per la pianificazione comunale)</a:t>
            </a:r>
            <a:endParaRPr lang="it-IT" b="1" dirty="0">
              <a:highlight>
                <a:srgbClr val="FFFF00"/>
              </a:highlight>
              <a:latin typeface="Arial" panose="020B0604020202020204" pitchFamily="34" charset="0"/>
            </a:endParaRPr>
          </a:p>
          <a:p>
            <a:r>
              <a:rPr lang="it-IT" b="1" i="1" dirty="0">
                <a:solidFill>
                  <a:srgbClr val="006500"/>
                </a:solidFill>
                <a:latin typeface="Arial" panose="020B0604020202020204" pitchFamily="34" charset="0"/>
              </a:rPr>
              <a:t>Art.19 Sistema idrico (p) – </a:t>
            </a:r>
            <a:r>
              <a:rPr lang="it-IT" dirty="0">
                <a:solidFill>
                  <a:srgbClr val="006500"/>
                </a:solidFill>
                <a:latin typeface="Arial" panose="020B0604020202020204" pitchFamily="34" charset="0"/>
              </a:rPr>
              <a:t>canali di rilevante valore naturalistico - ambientale, fontanili </a:t>
            </a:r>
          </a:p>
          <a:p>
            <a:r>
              <a:rPr lang="it-IT" u="sng" dirty="0"/>
              <a:t>Esempio:</a:t>
            </a:r>
          </a:p>
          <a:p>
            <a:r>
              <a:rPr lang="it-IT" dirty="0"/>
              <a:t>I canali sono elencati per i vari circondari e ai commi 2 e 3 vengono forniti indirizzi per il loro recepimento negli strumenti provinciali e comunali, quali ad esempio:</a:t>
            </a:r>
          </a:p>
          <a:p>
            <a:pPr marL="285750" indent="-285750">
              <a:buFontTx/>
              <a:buChar char="-"/>
            </a:pPr>
            <a:r>
              <a:rPr lang="it-IT" dirty="0"/>
              <a:t>la previsione di opportuni interventi di rinaturazione in coerenza con le indicazioni normative previste per le aree della Rete </a:t>
            </a:r>
            <a:r>
              <a:rPr lang="it-IT" dirty="0" err="1"/>
              <a:t>Ecopaesistica</a:t>
            </a:r>
            <a:r>
              <a:rPr lang="it-IT" dirty="0"/>
              <a:t> Provinciale di cui ai successivi articoli;</a:t>
            </a:r>
          </a:p>
          <a:p>
            <a:pPr marL="285750" indent="-285750">
              <a:buFontTx/>
              <a:buChar char="-"/>
            </a:pPr>
            <a:r>
              <a:rPr lang="it-IT" dirty="0"/>
              <a:t>la promozione di interventi che, fatte salve le esigenze di sicurezza idraulica stabilite dai Consorzi di Bonifica e di Irrigazione competenti, tendano al recupero ed alla salvaguardia delle caratteristiche naturali degli alvei;</a:t>
            </a:r>
          </a:p>
        </p:txBody>
      </p:sp>
    </p:spTree>
    <p:extLst>
      <p:ext uri="{BB962C8B-B14F-4D97-AF65-F5344CB8AC3E}">
        <p14:creationId xmlns:p14="http://schemas.microsoft.com/office/powerpoint/2010/main" val="921760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2064A-B7B2-6A33-2ABE-E5EC419BE626}"/>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3E71C8E7-E04F-8714-BBD7-D81B4BEF2081}"/>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A0E1C17D-711E-6A39-4A04-C6446F53293D}"/>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172245B3-37F4-793E-F37C-E906F327D907}"/>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7E12D3D5-E962-99B6-164D-7BD9D7534970}"/>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B8A6F58D-3EF4-D0B6-EF9F-86FC4F59F1E3}"/>
              </a:ext>
            </a:extLst>
          </p:cNvPr>
          <p:cNvSpPr txBox="1"/>
          <p:nvPr/>
        </p:nvSpPr>
        <p:spPr>
          <a:xfrm>
            <a:off x="147962" y="736560"/>
            <a:ext cx="9649438" cy="5724644"/>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IL PTCP vigente</a:t>
            </a:r>
          </a:p>
          <a:p>
            <a:r>
              <a:rPr lang="da-DK" b="1" i="1" dirty="0">
                <a:solidFill>
                  <a:srgbClr val="006500"/>
                </a:solidFill>
                <a:latin typeface="Arial" panose="020B0604020202020204" pitchFamily="34" charset="0"/>
              </a:rPr>
              <a:t>Art.20 Zone umide (p)</a:t>
            </a:r>
            <a:endParaRPr lang="it-IT" b="1" i="1" dirty="0">
              <a:solidFill>
                <a:srgbClr val="006500"/>
              </a:solidFill>
              <a:latin typeface="Arial" panose="020B0604020202020204" pitchFamily="34" charset="0"/>
            </a:endParaRPr>
          </a:p>
          <a:p>
            <a:r>
              <a:rPr lang="it-IT" dirty="0"/>
              <a:t>1. Il PTCP individua le Zone umide di rilevanza paesaggistica provinciale ovvero zone umide,</a:t>
            </a:r>
          </a:p>
          <a:p>
            <a:r>
              <a:rPr lang="it-IT" dirty="0"/>
              <a:t>bugni e laghetti di cava rinaturalizzati o da rinaturalizzare, che costituiscono biotopi di elevato</a:t>
            </a:r>
          </a:p>
          <a:p>
            <a:r>
              <a:rPr lang="it-IT" dirty="0"/>
              <a:t>interesse ecologico e naturalistico. </a:t>
            </a:r>
          </a:p>
          <a:p>
            <a:r>
              <a:rPr lang="it-IT" dirty="0"/>
              <a:t>4. Nelle zone umide è vietato di norma qualsiasi intervento che ne depauperi il grado di naturalità e biodiversità.</a:t>
            </a:r>
          </a:p>
          <a:p>
            <a:endParaRPr lang="it-IT" dirty="0"/>
          </a:p>
          <a:p>
            <a:r>
              <a:rPr lang="it-IT" b="1" i="1" dirty="0">
                <a:solidFill>
                  <a:srgbClr val="006500"/>
                </a:solidFill>
                <a:latin typeface="Arial" panose="020B0604020202020204" pitchFamily="34" charset="0"/>
              </a:rPr>
              <a:t>Art.21 Emergenze vegetazionali (p)</a:t>
            </a:r>
          </a:p>
          <a:p>
            <a:r>
              <a:rPr lang="it-IT" i="1" dirty="0">
                <a:solidFill>
                  <a:srgbClr val="006500"/>
                </a:solidFill>
                <a:latin typeface="Arial" panose="020B0604020202020204" pitchFamily="34" charset="0"/>
              </a:rPr>
              <a:t>1</a:t>
            </a:r>
            <a:r>
              <a:rPr lang="it-IT" dirty="0"/>
              <a:t>. Il PTCP individua le Emergenze vegetazionali di rilevanza paesaggistica provinciale ovvero Boschi, Aree a vegetazione naturale rilevante, Sistemi verdi lineari, Alberi proposti come monumentali. </a:t>
            </a:r>
          </a:p>
          <a:p>
            <a:endParaRPr lang="it-IT" dirty="0"/>
          </a:p>
          <a:p>
            <a:r>
              <a:rPr lang="it-IT" b="1" i="1" dirty="0">
                <a:solidFill>
                  <a:srgbClr val="006500"/>
                </a:solidFill>
                <a:latin typeface="Arial" panose="020B0604020202020204" pitchFamily="34" charset="0"/>
              </a:rPr>
              <a:t>CAPO IV – AMBITI, SISTEMI ED ELEMENTI DI RILEVANZA PROVINCIALE - VALORE STORICO E CULTURALE - </a:t>
            </a:r>
            <a:r>
              <a:rPr lang="it-IT" b="1" dirty="0">
                <a:latin typeface="Arial" panose="020B0604020202020204" pitchFamily="34" charset="0"/>
              </a:rPr>
              <a:t>(indirizzi e prescrizioni per la pianificazione comunale)</a:t>
            </a:r>
            <a:endParaRPr lang="it-IT" b="1" dirty="0">
              <a:highlight>
                <a:srgbClr val="FFFF00"/>
              </a:highlight>
              <a:latin typeface="Arial" panose="020B0604020202020204" pitchFamily="34" charset="0"/>
            </a:endParaRPr>
          </a:p>
          <a:p>
            <a:r>
              <a:rPr lang="it-IT" b="1" i="1" dirty="0">
                <a:solidFill>
                  <a:srgbClr val="006500"/>
                </a:solidFill>
                <a:latin typeface="Arial" panose="020B0604020202020204" pitchFamily="34" charset="0"/>
              </a:rPr>
              <a:t>Art.24 Siti archeologici (p)</a:t>
            </a:r>
          </a:p>
          <a:p>
            <a:r>
              <a:rPr lang="it-IT" b="1" i="1" dirty="0">
                <a:solidFill>
                  <a:srgbClr val="006500"/>
                </a:solidFill>
                <a:latin typeface="Arial" panose="020B0604020202020204" pitchFamily="34" charset="0"/>
              </a:rPr>
              <a:t>Art.25 Sistema insediativo di matrice storica (p)</a:t>
            </a:r>
          </a:p>
          <a:p>
            <a:r>
              <a:rPr lang="it-IT" dirty="0"/>
              <a:t>1. Il PTCP individua il Sistema insediativo di matrice storica di rilevanza paesaggistica provinciale, indicando i Nuclei di antica formazione e i Beni di rilevante valore storico-culturale.</a:t>
            </a:r>
            <a:endParaRPr lang="it-IT" b="1" i="1" dirty="0">
              <a:solidFill>
                <a:srgbClr val="006500"/>
              </a:solidFill>
              <a:latin typeface="Arial" panose="020B0604020202020204" pitchFamily="34" charset="0"/>
            </a:endParaRPr>
          </a:p>
        </p:txBody>
      </p:sp>
    </p:spTree>
    <p:extLst>
      <p:ext uri="{BB962C8B-B14F-4D97-AF65-F5344CB8AC3E}">
        <p14:creationId xmlns:p14="http://schemas.microsoft.com/office/powerpoint/2010/main" val="1418045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6947B-D075-D6C1-B468-1A314D519523}"/>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68D7C0E5-A625-ECF7-E26E-981A5B3DCDF2}"/>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E92D691B-679B-F72C-F243-4928A7D61D50}"/>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F46F4C2C-26E2-D180-FB92-216C2AA5EB07}"/>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2941AEA0-01EF-7AF2-5707-BAFD6EB3A188}"/>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EB4051FA-30CE-7CD7-C1A3-450B5A31F277}"/>
              </a:ext>
            </a:extLst>
          </p:cNvPr>
          <p:cNvSpPr txBox="1"/>
          <p:nvPr/>
        </p:nvSpPr>
        <p:spPr>
          <a:xfrm>
            <a:off x="147962" y="736560"/>
            <a:ext cx="9649438" cy="5724644"/>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IL PTCP vigente</a:t>
            </a:r>
          </a:p>
          <a:p>
            <a:r>
              <a:rPr lang="da-DK" b="1" i="1" dirty="0">
                <a:solidFill>
                  <a:srgbClr val="006500"/>
                </a:solidFill>
                <a:latin typeface="Arial" panose="020B0604020202020204" pitchFamily="34" charset="0"/>
              </a:rPr>
              <a:t>Art.20 Zone umide (p)</a:t>
            </a:r>
            <a:endParaRPr lang="it-IT" b="1" i="1" dirty="0">
              <a:solidFill>
                <a:srgbClr val="006500"/>
              </a:solidFill>
              <a:latin typeface="Arial" panose="020B0604020202020204" pitchFamily="34" charset="0"/>
            </a:endParaRPr>
          </a:p>
          <a:p>
            <a:r>
              <a:rPr lang="it-IT" dirty="0"/>
              <a:t>1. Il PTCP individua le Zone umide di rilevanza paesaggistica provinciale ovvero zone umide,</a:t>
            </a:r>
          </a:p>
          <a:p>
            <a:r>
              <a:rPr lang="it-IT" dirty="0"/>
              <a:t>bugni e laghetti di cava rinaturalizzati o da rinaturalizzare, che costituiscono biotopi di elevato</a:t>
            </a:r>
          </a:p>
          <a:p>
            <a:r>
              <a:rPr lang="it-IT" dirty="0"/>
              <a:t>interesse ecologico e naturalistico. </a:t>
            </a:r>
          </a:p>
          <a:p>
            <a:r>
              <a:rPr lang="it-IT" dirty="0"/>
              <a:t>4. Nelle zone umide è vietato di norma qualsiasi intervento che ne depauperi il grado di naturalità e biodiversità.</a:t>
            </a:r>
          </a:p>
          <a:p>
            <a:endParaRPr lang="it-IT" dirty="0"/>
          </a:p>
          <a:p>
            <a:r>
              <a:rPr lang="it-IT" b="1" i="1" dirty="0">
                <a:solidFill>
                  <a:srgbClr val="006500"/>
                </a:solidFill>
                <a:latin typeface="Arial" panose="020B0604020202020204" pitchFamily="34" charset="0"/>
              </a:rPr>
              <a:t>Art.21 Emergenze vegetazionali (p)</a:t>
            </a:r>
          </a:p>
          <a:p>
            <a:r>
              <a:rPr lang="it-IT" i="1" dirty="0">
                <a:solidFill>
                  <a:srgbClr val="006500"/>
                </a:solidFill>
                <a:latin typeface="Arial" panose="020B0604020202020204" pitchFamily="34" charset="0"/>
              </a:rPr>
              <a:t>1</a:t>
            </a:r>
            <a:r>
              <a:rPr lang="it-IT" dirty="0"/>
              <a:t>. Il PTCP individua le Emergenze vegetazionali di rilevanza paesaggistica provinciale ovvero Boschi, Aree a vegetazione naturale rilevante, Sistemi verdi lineari, Alberi proposti come monumentali. </a:t>
            </a:r>
          </a:p>
          <a:p>
            <a:endParaRPr lang="it-IT" dirty="0"/>
          </a:p>
          <a:p>
            <a:r>
              <a:rPr lang="it-IT" b="1" i="1" dirty="0">
                <a:solidFill>
                  <a:srgbClr val="006500"/>
                </a:solidFill>
                <a:latin typeface="Arial" panose="020B0604020202020204" pitchFamily="34" charset="0"/>
              </a:rPr>
              <a:t>CAPO IV – AMBITI, SISTEMI ED ELEMENTI DI RILEVANZA PROVINCIALE - VALORE STORICO E CULTURALE - </a:t>
            </a:r>
            <a:r>
              <a:rPr lang="it-IT" b="1" dirty="0">
                <a:latin typeface="Arial" panose="020B0604020202020204" pitchFamily="34" charset="0"/>
              </a:rPr>
              <a:t>(indirizzi e prescrizioni per la pianificazione comunale)</a:t>
            </a:r>
            <a:endParaRPr lang="it-IT" b="1" i="1" dirty="0">
              <a:solidFill>
                <a:srgbClr val="006500"/>
              </a:solidFill>
              <a:latin typeface="Arial" panose="020B0604020202020204" pitchFamily="34" charset="0"/>
            </a:endParaRPr>
          </a:p>
          <a:p>
            <a:r>
              <a:rPr lang="it-IT" b="1" i="1" dirty="0">
                <a:solidFill>
                  <a:srgbClr val="006500"/>
                </a:solidFill>
                <a:latin typeface="Arial" panose="020B0604020202020204" pitchFamily="34" charset="0"/>
              </a:rPr>
              <a:t>Art.24 Siti archeologici (p)</a:t>
            </a:r>
          </a:p>
          <a:p>
            <a:r>
              <a:rPr lang="it-IT" b="1" i="1" dirty="0">
                <a:solidFill>
                  <a:srgbClr val="006500"/>
                </a:solidFill>
                <a:latin typeface="Arial" panose="020B0604020202020204" pitchFamily="34" charset="0"/>
              </a:rPr>
              <a:t>Art.25 Sistema insediativo di matrice storica (p)</a:t>
            </a:r>
          </a:p>
          <a:p>
            <a:r>
              <a:rPr lang="it-IT" dirty="0"/>
              <a:t>1. Il PTCP individua il Sistema insediativo di matrice storica di rilevanza paesaggistica provinciale, indicando i Nuclei di antica formazione e i Beni di rilevante valore storico-culturale.</a:t>
            </a:r>
            <a:endParaRPr lang="it-IT" b="1" i="1" dirty="0">
              <a:solidFill>
                <a:srgbClr val="006500"/>
              </a:solidFill>
              <a:latin typeface="Arial" panose="020B0604020202020204" pitchFamily="34" charset="0"/>
            </a:endParaRPr>
          </a:p>
        </p:txBody>
      </p:sp>
    </p:spTree>
    <p:extLst>
      <p:ext uri="{BB962C8B-B14F-4D97-AF65-F5344CB8AC3E}">
        <p14:creationId xmlns:p14="http://schemas.microsoft.com/office/powerpoint/2010/main" val="3810360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147962" y="736560"/>
            <a:ext cx="9649438" cy="3416320"/>
          </a:xfrm>
          <a:prstGeom prst="rect">
            <a:avLst/>
          </a:prstGeom>
          <a:noFill/>
        </p:spPr>
        <p:txBody>
          <a:bodyPr wrap="square" rtlCol="0">
            <a:spAutoFit/>
          </a:bodyPr>
          <a:lstStyle/>
          <a:p>
            <a:endParaRPr lang="it-IT" sz="2000" b="1" dirty="0">
              <a:solidFill>
                <a:srgbClr val="CCCCFF"/>
              </a:solidFill>
              <a:hlinkClick r:id="rId4">
                <a:extLst>
                  <a:ext uri="{A12FA001-AC4F-418D-AE19-62706E023703}">
                    <ahyp:hlinkClr xmlns:ahyp="http://schemas.microsoft.com/office/drawing/2018/hyperlinkcolor" val="tx"/>
                  </a:ext>
                </a:extLst>
              </a:hlinkClick>
            </a:endParaRPr>
          </a:p>
          <a:p>
            <a:r>
              <a:rPr lang="it-IT" sz="2000" dirty="0">
                <a:hlinkClick r:id="rId4">
                  <a:extLst>
                    <a:ext uri="{A12FA001-AC4F-418D-AE19-62706E023703}">
                      <ahyp:hlinkClr xmlns:ahyp="http://schemas.microsoft.com/office/drawing/2018/hyperlinkcolor" val="tx"/>
                    </a:ext>
                  </a:extLst>
                </a:hlinkClick>
              </a:rPr>
              <a:t>Il geoportale della Provincia di Mantova</a:t>
            </a:r>
          </a:p>
          <a:p>
            <a:endParaRPr lang="it-IT" sz="2000" b="1" dirty="0">
              <a:solidFill>
                <a:srgbClr val="CCCCFF"/>
              </a:solidFill>
              <a:hlinkClick r:id="rId4">
                <a:extLst>
                  <a:ext uri="{A12FA001-AC4F-418D-AE19-62706E023703}">
                    <ahyp:hlinkClr xmlns:ahyp="http://schemas.microsoft.com/office/drawing/2018/hyperlinkcolor" val="tx"/>
                  </a:ext>
                </a:extLst>
              </a:hlinkClick>
            </a:endParaRPr>
          </a:p>
          <a:p>
            <a:endParaRPr lang="it-IT" sz="2000" b="1" dirty="0">
              <a:solidFill>
                <a:srgbClr val="CCCCFF"/>
              </a:solidFill>
              <a:hlinkClick r:id="rId4">
                <a:extLst>
                  <a:ext uri="{A12FA001-AC4F-418D-AE19-62706E023703}">
                    <ahyp:hlinkClr xmlns:ahyp="http://schemas.microsoft.com/office/drawing/2018/hyperlinkcolor" val="tx"/>
                  </a:ext>
                </a:extLst>
              </a:hlinkClick>
            </a:endParaRPr>
          </a:p>
          <a:p>
            <a:r>
              <a:rPr lang="it-IT" sz="2000" b="1" dirty="0">
                <a:solidFill>
                  <a:srgbClr val="CCCCFF"/>
                </a:solidFill>
                <a:hlinkClick r:id="rId4">
                  <a:extLst>
                    <a:ext uri="{A12FA001-AC4F-418D-AE19-62706E023703}">
                      <ahyp:hlinkClr xmlns:ahyp="http://schemas.microsoft.com/office/drawing/2018/hyperlinkcolor" val="tx"/>
                    </a:ext>
                  </a:extLst>
                </a:hlinkClick>
              </a:rPr>
              <a:t>https://www.provincia.mantova.it/context_docs.jsp?ID_LINK=1338&amp;area=8</a:t>
            </a:r>
            <a:endParaRPr lang="it-IT" sz="2000" b="1" dirty="0">
              <a:solidFill>
                <a:srgbClr val="002060"/>
              </a:solidFill>
            </a:endParaRPr>
          </a:p>
          <a:p>
            <a:endParaRPr lang="it-IT" sz="2000" b="1" dirty="0">
              <a:solidFill>
                <a:srgbClr val="002060"/>
              </a:solidFill>
            </a:endParaRPr>
          </a:p>
          <a:p>
            <a:endParaRPr lang="it-IT" dirty="0"/>
          </a:p>
          <a:p>
            <a:r>
              <a:rPr lang="it-IT" sz="2000" u="sng" dirty="0"/>
              <a:t>alcuni esempi di pareri rilasciati su progetti di impianti fotovoltaici</a:t>
            </a:r>
          </a:p>
          <a:p>
            <a:endParaRPr lang="it-IT" sz="2000" b="1" dirty="0">
              <a:solidFill>
                <a:srgbClr val="002060"/>
              </a:solidFill>
            </a:endParaRPr>
          </a:p>
          <a:p>
            <a:endParaRPr lang="it-IT" sz="2000" b="1" dirty="0">
              <a:solidFill>
                <a:srgbClr val="002060"/>
              </a:solidFill>
            </a:endParaRPr>
          </a:p>
          <a:p>
            <a:endParaRPr lang="it-IT" sz="2000" b="1" dirty="0">
              <a:solidFill>
                <a:srgbClr val="002060"/>
              </a:solidFill>
            </a:endParaRPr>
          </a:p>
        </p:txBody>
      </p:sp>
    </p:spTree>
    <p:extLst>
      <p:ext uri="{BB962C8B-B14F-4D97-AF65-F5344CB8AC3E}">
        <p14:creationId xmlns:p14="http://schemas.microsoft.com/office/powerpoint/2010/main" val="83643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0FBCD-AFE9-020B-F971-0A25E5DD7268}"/>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E9FB5D0B-BB2F-7D76-3FF0-C09EBCA706F3}"/>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9530EE6F-9965-BD51-84AF-4BE74FA3B1D7}"/>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C7044700-BA13-A78A-6D0F-2DC6FCCF3AAC}"/>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B4447016-5156-53BE-7EA7-02243DFC086A}"/>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331CF896-049E-3CA0-0016-A8121A3CA7D4}"/>
              </a:ext>
            </a:extLst>
          </p:cNvPr>
          <p:cNvSpPr txBox="1"/>
          <p:nvPr/>
        </p:nvSpPr>
        <p:spPr>
          <a:xfrm>
            <a:off x="0" y="816085"/>
            <a:ext cx="9923688" cy="6217087"/>
          </a:xfrm>
          <a:prstGeom prst="rect">
            <a:avLst/>
          </a:prstGeom>
          <a:noFill/>
        </p:spPr>
        <p:txBody>
          <a:bodyPr wrap="square" rtlCol="0">
            <a:spAutoFit/>
          </a:bodyPr>
          <a:lstStyle/>
          <a:p>
            <a:pPr>
              <a:spcAft>
                <a:spcPts val="1200"/>
              </a:spcAft>
            </a:pPr>
            <a:r>
              <a:rPr lang="it-IT" sz="2400" dirty="0">
                <a:solidFill>
                  <a:srgbClr val="FF0000"/>
                </a:solidFill>
                <a:latin typeface="Arial" panose="020B0604020202020204" pitchFamily="34" charset="0"/>
                <a:cs typeface="Arial" panose="020B0604020202020204" pitchFamily="34" charset="0"/>
              </a:rPr>
              <a:t>La LR 12/05: i contenuti e gli effetti del PTCP in materia paesaggistica</a:t>
            </a:r>
          </a:p>
          <a:p>
            <a:pPr algn="l"/>
            <a:r>
              <a:rPr lang="it-IT" sz="2000" b="1" dirty="0">
                <a:solidFill>
                  <a:srgbClr val="00B050"/>
                </a:solidFill>
              </a:rPr>
              <a:t>Art. 18 </a:t>
            </a:r>
            <a:r>
              <a:rPr lang="it-IT" sz="2000" u="none" strike="noStrike" baseline="0" dirty="0">
                <a:latin typeface="Arial" panose="020B0604020202020204" pitchFamily="34" charset="0"/>
              </a:rPr>
              <a:t>- </a:t>
            </a:r>
            <a:r>
              <a:rPr lang="it-IT" sz="1800" b="1" i="1" u="none" strike="noStrike" baseline="0" dirty="0">
                <a:solidFill>
                  <a:srgbClr val="006500"/>
                </a:solidFill>
                <a:latin typeface="Arial" panose="020B0604020202020204" pitchFamily="34" charset="0"/>
              </a:rPr>
              <a:t>Effetti del piano territoriale di coordinamento provinciale.</a:t>
            </a:r>
          </a:p>
          <a:p>
            <a:pPr marL="342900" indent="-342900" algn="l">
              <a:buAutoNum type="arabicPeriod"/>
            </a:pPr>
            <a:r>
              <a:rPr lang="it-IT" sz="1800" b="0" i="0" u="none" strike="noStrike" baseline="0" dirty="0">
                <a:latin typeface="Arial" panose="020B0604020202020204" pitchFamily="34" charset="0"/>
              </a:rPr>
              <a:t>Le valutazioni di compatibilità rispetto al PTCP, sia per gli atti della stessa provincia sia per quelli degli enti locali o di altri enti, concernono l’accertamento dell’idoneità dell’atto, oggetto della valutazione, ad assicurare il </a:t>
            </a:r>
            <a:r>
              <a:rPr lang="it-IT" sz="1800" b="1" i="0" u="sng" strike="noStrike" baseline="0" dirty="0">
                <a:latin typeface="Arial" panose="020B0604020202020204" pitchFamily="34" charset="0"/>
              </a:rPr>
              <a:t>conseguimento degli obiettivi fissati nel piano, salvaguardandone i limiti di sostenibilità previsti.</a:t>
            </a:r>
          </a:p>
          <a:p>
            <a:pPr algn="l"/>
            <a:r>
              <a:rPr lang="it-IT" sz="1800" b="1" i="0" u="none" strike="noStrike" baseline="0" dirty="0">
                <a:latin typeface="Arial" panose="020B0604020202020204" pitchFamily="34" charset="0"/>
              </a:rPr>
              <a:t>2. </a:t>
            </a:r>
            <a:r>
              <a:rPr lang="it-IT" sz="1800" b="1" i="0" u="sng" strike="noStrike" baseline="0" dirty="0">
                <a:latin typeface="Arial" panose="020B0604020202020204" pitchFamily="34" charset="0"/>
              </a:rPr>
              <a:t>Hanno efficacia prescrittiva e prevalente sugli atti del PGT le seguenti previsioni del PTCP</a:t>
            </a:r>
            <a:r>
              <a:rPr lang="it-IT" sz="1800" b="0" i="0" u="none" strike="noStrike" baseline="0" dirty="0">
                <a:latin typeface="Arial" panose="020B0604020202020204" pitchFamily="34" charset="0"/>
              </a:rPr>
              <a:t>:</a:t>
            </a:r>
          </a:p>
          <a:p>
            <a:pPr marL="342900" indent="-342900" algn="l">
              <a:buAutoNum type="alphaLcParenR"/>
            </a:pPr>
            <a:r>
              <a:rPr lang="it-IT" sz="1800" b="1" i="0" u="sng" strike="noStrike" baseline="0" dirty="0">
                <a:latin typeface="Arial" panose="020B0604020202020204" pitchFamily="34" charset="0"/>
              </a:rPr>
              <a:t>le previsioni in materia di tutela dei beni ambientali e paesaggistici </a:t>
            </a:r>
            <a:r>
              <a:rPr lang="it-IT" sz="1800" b="0" i="0" u="none" strike="noStrike" baseline="0" dirty="0">
                <a:latin typeface="Arial" panose="020B0604020202020204" pitchFamily="34" charset="0"/>
              </a:rPr>
              <a:t>in attuazione dell’articolo 77;</a:t>
            </a:r>
          </a:p>
          <a:p>
            <a:pPr algn="l"/>
            <a:r>
              <a:rPr lang="it-IT" sz="2000" b="1" dirty="0">
                <a:solidFill>
                  <a:srgbClr val="00B050"/>
                </a:solidFill>
              </a:rPr>
              <a:t>Art. 77 </a:t>
            </a:r>
            <a:r>
              <a:rPr lang="it-IT" sz="2000" dirty="0">
                <a:latin typeface="Arial" panose="020B0604020202020204" pitchFamily="34" charset="0"/>
              </a:rPr>
              <a:t>- </a:t>
            </a:r>
            <a:r>
              <a:rPr lang="it-IT" b="1" i="1" dirty="0">
                <a:solidFill>
                  <a:srgbClr val="006500"/>
                </a:solidFill>
                <a:latin typeface="Arial" panose="020B0604020202020204" pitchFamily="34" charset="0"/>
              </a:rPr>
              <a:t>Coordinamento della pianificazione paesaggistica con altri strumenti di pianificazione.</a:t>
            </a:r>
          </a:p>
          <a:p>
            <a:pPr marL="342900" indent="-342900" algn="l">
              <a:buAutoNum type="arabicPeriod"/>
            </a:pPr>
            <a:r>
              <a:rPr lang="it-IT" dirty="0">
                <a:latin typeface="Arial" panose="020B0604020202020204" pitchFamily="34" charset="0"/>
              </a:rPr>
              <a:t>Entro due anni dall’approvazione del PTR, i comuni, le province, le città metropolitane e gli enti gestori delle aree protette conformano e adeguano i loro strumenti di pianificazione territoriale e urbanistica agli obiettivi e alle </a:t>
            </a:r>
            <a:r>
              <a:rPr lang="it-IT" b="1" u="sng" dirty="0">
                <a:latin typeface="Arial" panose="020B0604020202020204" pitchFamily="34" charset="0"/>
              </a:rPr>
              <a:t>misure generali di tutela paesaggistica dettati dal PTR </a:t>
            </a:r>
            <a:r>
              <a:rPr lang="it-IT" dirty="0">
                <a:latin typeface="Arial" panose="020B0604020202020204" pitchFamily="34" charset="0"/>
              </a:rPr>
              <a:t>ai sensi dell’articolo 76</a:t>
            </a:r>
            <a:r>
              <a:rPr lang="it-IT" b="1" dirty="0">
                <a:latin typeface="Arial" panose="020B0604020202020204" pitchFamily="34" charset="0"/>
              </a:rPr>
              <a:t>, </a:t>
            </a:r>
            <a:r>
              <a:rPr lang="it-IT" b="1" u="sng" dirty="0">
                <a:latin typeface="Arial" panose="020B0604020202020204" pitchFamily="34" charset="0"/>
              </a:rPr>
              <a:t>introducendo, ove necessario, le ulteriori previsioni conformative di maggiore definizione che, alla luce delle caratteristiche specifiche del territorio, risultino utili ad assicurare l’ottimale salvaguardia dei valori paesaggistici individuati dal PTR</a:t>
            </a:r>
            <a:r>
              <a:rPr lang="it-IT" b="1" dirty="0">
                <a:latin typeface="Arial" panose="020B0604020202020204" pitchFamily="34" charset="0"/>
              </a:rPr>
              <a:t>.</a:t>
            </a:r>
            <a:r>
              <a:rPr lang="it-IT" dirty="0">
                <a:latin typeface="Arial" panose="020B0604020202020204" pitchFamily="34" charset="0"/>
              </a:rPr>
              <a:t> I limiti alla proprietà derivanti da tali previsioni non sono oggetto di indennizzo. </a:t>
            </a:r>
          </a:p>
          <a:p>
            <a:pPr algn="l"/>
            <a:endParaRPr lang="it-IT" dirty="0">
              <a:latin typeface="Arial" panose="020B0604020202020204" pitchFamily="34" charset="0"/>
            </a:endParaRPr>
          </a:p>
        </p:txBody>
      </p:sp>
    </p:spTree>
    <p:extLst>
      <p:ext uri="{BB962C8B-B14F-4D97-AF65-F5344CB8AC3E}">
        <p14:creationId xmlns:p14="http://schemas.microsoft.com/office/powerpoint/2010/main" val="152143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cstate="print"/>
          <a:stretch/>
        </p:blipFill>
        <p:spPr>
          <a:xfrm>
            <a:off x="0" y="627840"/>
            <a:ext cx="9905400" cy="6230160"/>
          </a:xfrm>
          <a:prstGeom prst="rect">
            <a:avLst/>
          </a:prstGeom>
          <a:ln w="9360">
            <a:noFill/>
          </a:ln>
        </p:spPr>
      </p:pic>
      <p:pic>
        <p:nvPicPr>
          <p:cNvPr id="43" name="Picture 3"/>
          <p:cNvPicPr/>
          <p:nvPr/>
        </p:nvPicPr>
        <p:blipFill>
          <a:blip r:embed="rId3" cstate="print"/>
          <a:stretch/>
        </p:blipFill>
        <p:spPr>
          <a:xfrm>
            <a:off x="8840880" y="15840"/>
            <a:ext cx="956520" cy="610560"/>
          </a:xfrm>
          <a:prstGeom prst="rect">
            <a:avLst/>
          </a:prstGeom>
          <a:ln w="9360">
            <a:noFill/>
          </a:ln>
        </p:spPr>
      </p:pic>
      <p:sp>
        <p:nvSpPr>
          <p:cNvPr id="44" name="CustomShape 1"/>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p:cNvSpPr txBox="1"/>
          <p:nvPr/>
        </p:nvSpPr>
        <p:spPr>
          <a:xfrm>
            <a:off x="147962" y="736560"/>
            <a:ext cx="9649438" cy="6001643"/>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L’evoluzione del PTCP</a:t>
            </a:r>
          </a:p>
          <a:p>
            <a:r>
              <a:rPr lang="it-IT" b="1" i="1" dirty="0">
                <a:solidFill>
                  <a:srgbClr val="006500"/>
                </a:solidFill>
                <a:latin typeface="Arial" panose="020B0604020202020204" pitchFamily="34" charset="0"/>
              </a:rPr>
              <a:t>Il primo piano provinciale approvato nel 2002 (BURL 2003) </a:t>
            </a:r>
          </a:p>
          <a:p>
            <a:r>
              <a:rPr lang="it-IT" b="1" i="1" dirty="0">
                <a:solidFill>
                  <a:srgbClr val="006500"/>
                </a:solidFill>
                <a:latin typeface="Arial" panose="020B0604020202020204" pitchFamily="34" charset="0"/>
              </a:rPr>
              <a:t>STRUMENTO DI CONOSCENZA</a:t>
            </a:r>
          </a:p>
          <a:p>
            <a:pPr algn="just"/>
            <a:r>
              <a:rPr lang="it-IT" dirty="0"/>
              <a:t>E’ un piano nato in applicazione della LR1/2000 «Riordino del sistema delle autonomie in Lombardia»</a:t>
            </a:r>
          </a:p>
          <a:p>
            <a:pPr marR="0" algn="l"/>
            <a:r>
              <a:rPr lang="it-IT" sz="1800" b="1" i="1" u="none" strike="noStrike" baseline="0" dirty="0">
                <a:solidFill>
                  <a:srgbClr val="000000"/>
                </a:solidFill>
              </a:rPr>
              <a:t>Indice Relazione</a:t>
            </a:r>
          </a:p>
          <a:p>
            <a:pPr marR="0" algn="l"/>
            <a:r>
              <a:rPr lang="it-IT" sz="1800" b="0" i="1" u="none" strike="noStrike" baseline="0" dirty="0">
                <a:solidFill>
                  <a:srgbClr val="000000"/>
                </a:solidFill>
              </a:rPr>
              <a:t>Capitolo 1 – Presentazione							</a:t>
            </a:r>
            <a:endParaRPr lang="it-IT" i="1" dirty="0">
              <a:solidFill>
                <a:srgbClr val="000000"/>
              </a:solidFill>
            </a:endParaRPr>
          </a:p>
          <a:p>
            <a:pPr marR="0" algn="l"/>
            <a:r>
              <a:rPr lang="it-IT" sz="1800" b="0" i="1" u="none" strike="noStrike" baseline="0" dirty="0">
                <a:solidFill>
                  <a:srgbClr val="000000"/>
                </a:solidFill>
              </a:rPr>
              <a:t>Capitolo 2 – Il ruolo e gli indirizzi per l’attuazione del PTCP alla luce della LR 1/2000	</a:t>
            </a:r>
          </a:p>
          <a:p>
            <a:pPr marR="0" algn="l"/>
            <a:r>
              <a:rPr lang="it-IT" sz="1800" b="0" i="1" u="none" strike="noStrike" baseline="0" dirty="0">
                <a:solidFill>
                  <a:srgbClr val="000000"/>
                </a:solidFill>
              </a:rPr>
              <a:t>Capitolo 3 – Le scelte di piano						</a:t>
            </a:r>
            <a:endParaRPr lang="it-IT" i="1" dirty="0">
              <a:solidFill>
                <a:srgbClr val="000000"/>
              </a:solidFill>
            </a:endParaRPr>
          </a:p>
          <a:p>
            <a:pPr marR="0" algn="l"/>
            <a:r>
              <a:rPr lang="it-IT" sz="1800" b="0" i="1" u="none" strike="noStrike" baseline="0" dirty="0">
                <a:solidFill>
                  <a:srgbClr val="000000"/>
                </a:solidFill>
              </a:rPr>
              <a:t>Capitolo 4 – I riferimenti per la pianificazione provinciale</a:t>
            </a:r>
          </a:p>
          <a:p>
            <a:pPr lvl="1"/>
            <a:r>
              <a:rPr lang="it-IT" b="1" i="1" u="sng" dirty="0">
                <a:solidFill>
                  <a:srgbClr val="000000"/>
                </a:solidFill>
              </a:rPr>
              <a:t>4.3.2 – Piano Territoriale Paesistico Regionale [2001] – PTPR e Criteri per la redazione dei contenuti paesistici del PTCP</a:t>
            </a:r>
          </a:p>
          <a:p>
            <a:pPr marL="0" lvl="1"/>
            <a:r>
              <a:rPr lang="it-IT" i="1" dirty="0">
                <a:solidFill>
                  <a:srgbClr val="000000"/>
                </a:solidFill>
              </a:rPr>
              <a:t>Capitolo 5 – Sistemi di analisi e di valutazione per l’orientamento delle scelte e delle decisioni</a:t>
            </a:r>
          </a:p>
          <a:p>
            <a:pPr lvl="1"/>
            <a:r>
              <a:rPr lang="it-IT" i="1" dirty="0">
                <a:solidFill>
                  <a:srgbClr val="000000"/>
                </a:solidFill>
              </a:rPr>
              <a:t>5.1 – </a:t>
            </a:r>
            <a:r>
              <a:rPr lang="it-IT" b="1" i="1" u="sng" dirty="0">
                <a:solidFill>
                  <a:srgbClr val="000000"/>
                </a:solidFill>
              </a:rPr>
              <a:t>Il sistema dei valori fisico-naturali: il progetto della Rete Ecologica Provinciale</a:t>
            </a:r>
          </a:p>
          <a:p>
            <a:pPr lvl="1"/>
            <a:r>
              <a:rPr lang="it-IT" i="1" dirty="0">
                <a:solidFill>
                  <a:srgbClr val="000000"/>
                </a:solidFill>
              </a:rPr>
              <a:t>5.2 – </a:t>
            </a:r>
            <a:r>
              <a:rPr lang="it-IT" b="1" i="1" u="sng" dirty="0">
                <a:solidFill>
                  <a:srgbClr val="000000"/>
                </a:solidFill>
              </a:rPr>
              <a:t>Il sistema del paesaggio e dei valori storico-culturali</a:t>
            </a:r>
          </a:p>
          <a:p>
            <a:pPr marL="0" lvl="1"/>
            <a:r>
              <a:rPr lang="it-IT" i="1" dirty="0">
                <a:solidFill>
                  <a:srgbClr val="000000"/>
                </a:solidFill>
              </a:rPr>
              <a:t>Capitolo 6 – I contenuti del Piano Territoriale di Coordinamento Provinciale</a:t>
            </a:r>
          </a:p>
          <a:p>
            <a:pPr lvl="1"/>
            <a:r>
              <a:rPr lang="it-IT" i="1" dirty="0">
                <a:solidFill>
                  <a:srgbClr val="000000"/>
                </a:solidFill>
              </a:rPr>
              <a:t>6.3.2 - </a:t>
            </a:r>
            <a:r>
              <a:rPr lang="it-IT" b="1" i="1" u="sng" dirty="0">
                <a:solidFill>
                  <a:srgbClr val="000000"/>
                </a:solidFill>
              </a:rPr>
              <a:t>Tavola 2</a:t>
            </a:r>
            <a:r>
              <a:rPr lang="it-IT" i="1" dirty="0">
                <a:solidFill>
                  <a:srgbClr val="000000"/>
                </a:solidFill>
              </a:rPr>
              <a:t> – Carta delle attenzioni e delle indicazioni di piano – Sistema fisico-naturale e valorizzazione ambientale		</a:t>
            </a:r>
          </a:p>
          <a:p>
            <a:pPr lvl="1"/>
            <a:r>
              <a:rPr lang="it-IT" i="1" dirty="0">
                <a:solidFill>
                  <a:srgbClr val="000000"/>
                </a:solidFill>
              </a:rPr>
              <a:t>6.3.3 – </a:t>
            </a:r>
            <a:r>
              <a:rPr lang="it-IT" b="1" i="1" u="sng" dirty="0">
                <a:solidFill>
                  <a:srgbClr val="000000"/>
                </a:solidFill>
              </a:rPr>
              <a:t>Tavola 3</a:t>
            </a:r>
            <a:r>
              <a:rPr lang="it-IT" i="1" dirty="0">
                <a:solidFill>
                  <a:srgbClr val="000000"/>
                </a:solidFill>
              </a:rPr>
              <a:t> – Carta delle attenzioni e delle indicazioni di piano – Sistema paesistico e storico culturale</a:t>
            </a:r>
          </a:p>
        </p:txBody>
      </p:sp>
    </p:spTree>
    <p:extLst>
      <p:ext uri="{BB962C8B-B14F-4D97-AF65-F5344CB8AC3E}">
        <p14:creationId xmlns:p14="http://schemas.microsoft.com/office/powerpoint/2010/main" val="405640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E21A1-35CF-D7F1-2499-C60169EB2983}"/>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6F27C369-7E3B-8E00-D023-AA08D635EC5E}"/>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B1F01108-BA80-2443-CA6C-48EA0CD3DFB4}"/>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52DC068E-7B5B-5690-6372-566FF754418B}"/>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90052684-837D-7AD6-B79D-1FCCF2E2BD6E}"/>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630514E0-F54B-2BE2-088C-C82306EFB6DE}"/>
              </a:ext>
            </a:extLst>
          </p:cNvPr>
          <p:cNvSpPr txBox="1"/>
          <p:nvPr/>
        </p:nvSpPr>
        <p:spPr>
          <a:xfrm>
            <a:off x="147962" y="736560"/>
            <a:ext cx="9649438" cy="5724644"/>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L’evoluzione del PTCP</a:t>
            </a:r>
          </a:p>
          <a:p>
            <a:r>
              <a:rPr lang="it-IT" b="1" i="1" dirty="0">
                <a:solidFill>
                  <a:srgbClr val="006500"/>
                </a:solidFill>
                <a:latin typeface="Arial" panose="020B0604020202020204" pitchFamily="34" charset="0"/>
              </a:rPr>
              <a:t>Il primo piano provinciale approvato nel 2002 (BURL 2003)</a:t>
            </a:r>
          </a:p>
          <a:p>
            <a:r>
              <a:rPr lang="it-IT" b="1" i="1" dirty="0">
                <a:solidFill>
                  <a:srgbClr val="006500"/>
                </a:solidFill>
                <a:latin typeface="Arial" panose="020B0604020202020204" pitchFamily="34" charset="0"/>
              </a:rPr>
              <a:t>STRUMENTO DI CONOSCENZA</a:t>
            </a:r>
          </a:p>
          <a:p>
            <a:pPr algn="l"/>
            <a:endParaRPr lang="it-IT" sz="1800" b="0" i="0" u="none" strike="noStrike" baseline="0" dirty="0">
              <a:latin typeface="TimesNewRoman"/>
            </a:endParaRPr>
          </a:p>
          <a:p>
            <a:pPr algn="l"/>
            <a:r>
              <a:rPr lang="it-IT" dirty="0"/>
              <a:t>Il documento </a:t>
            </a:r>
            <a:r>
              <a:rPr lang="it-IT" sz="1800" b="0" i="0" u="none" strike="noStrike" baseline="0" dirty="0"/>
              <a:t>“</a:t>
            </a:r>
            <a:r>
              <a:rPr lang="it-IT" sz="1800" b="0" i="1" u="none" strike="noStrike" baseline="0" dirty="0"/>
              <a:t>Linee di azione del PTCP</a:t>
            </a:r>
            <a:r>
              <a:rPr lang="it-IT" sz="1800" b="0" i="0" u="none" strike="noStrike" baseline="0" dirty="0"/>
              <a:t>” sintetizza gli obiettivi per il sistema paesaggio:</a:t>
            </a:r>
          </a:p>
          <a:p>
            <a:pPr algn="l"/>
            <a:endParaRPr lang="it-IT" sz="1800" b="0" i="0" u="none" strike="noStrike" baseline="0" dirty="0"/>
          </a:p>
          <a:p>
            <a:pPr algn="l"/>
            <a:r>
              <a:rPr lang="it-IT" sz="1800" b="0" i="1" u="none" strike="noStrike" baseline="0" dirty="0"/>
              <a:t>1. </a:t>
            </a:r>
            <a:r>
              <a:rPr lang="it-IT" sz="1800" b="1" i="1" u="none" strike="noStrike" baseline="0" dirty="0"/>
              <a:t>Strategie per la valorizzazione e la salvaguardia delle risorse fisico-naturali</a:t>
            </a:r>
          </a:p>
          <a:p>
            <a:pPr algn="l"/>
            <a:r>
              <a:rPr lang="it-IT" sz="1800" b="0" i="1" u="none" strike="noStrike" baseline="0" dirty="0"/>
              <a:t>Realizzare un sistema di aree verdi </a:t>
            </a:r>
            <a:r>
              <a:rPr lang="it-IT" sz="1800" b="1" i="1" u="sng" strike="noStrike" baseline="0" dirty="0"/>
              <a:t>(«rete verde») </a:t>
            </a:r>
            <a:r>
              <a:rPr lang="it-IT" sz="1800" b="0" i="1" u="none" strike="noStrike" baseline="0" dirty="0"/>
              <a:t>anche nelle pianure e valli di pregio relativo (assumendo ed integrando le aree già vincolate a parco, aree protette, ecc.), assicurando continuità a fasce già esistenti e/o in formazione (lungo fiumi, rii, ecc.; lungo strade, ferrovie, ecc.; lungo crinali, ecc.) e salvaguardando la varietà biologica vegetale e animale ed in particolare le potenzialità rappresentate dalla risorsa «suolo ad elevata capacità d’uso agricolo».</a:t>
            </a:r>
            <a:endParaRPr lang="it-IT" i="1" dirty="0"/>
          </a:p>
          <a:p>
            <a:pPr algn="l"/>
            <a:endParaRPr lang="it-IT" sz="1800" b="0" i="1" u="none" strike="noStrike" baseline="0" dirty="0"/>
          </a:p>
          <a:p>
            <a:pPr algn="l"/>
            <a:r>
              <a:rPr lang="it-IT" sz="1800" b="0" i="1" u="none" strike="noStrike" baseline="0" dirty="0"/>
              <a:t>2. </a:t>
            </a:r>
            <a:r>
              <a:rPr lang="it-IT" sz="1800" b="1" i="1" u="none" strike="noStrike" baseline="0" dirty="0"/>
              <a:t>Strategie per la valorizzazione e la salvaguardia paesistico-ambientale</a:t>
            </a:r>
          </a:p>
          <a:p>
            <a:pPr algn="l"/>
            <a:r>
              <a:rPr lang="it-IT" sz="1800" i="1" strike="noStrike" baseline="0" dirty="0"/>
              <a:t>Perseguire la salvaguardia paesistica evidenziando </a:t>
            </a:r>
            <a:r>
              <a:rPr lang="it-IT" sz="1800" b="1" i="1" u="sng" strike="noStrike" baseline="0" dirty="0"/>
              <a:t>ambiti, sistemi ed elementi di valore paesistico rilevante</a:t>
            </a:r>
            <a:r>
              <a:rPr lang="it-IT" sz="1800" i="1" strike="noStrike" baseline="0" dirty="0"/>
              <a:t> e definire gli </a:t>
            </a:r>
            <a:r>
              <a:rPr lang="it-IT" sz="1800" b="1" i="1" u="sng" strike="noStrike" baseline="0" dirty="0"/>
              <a:t>indirizzi di tutela e salvaguardia paesistico-ambientale </a:t>
            </a:r>
            <a:r>
              <a:rPr lang="it-IT" sz="1800" b="0" i="1" u="none" strike="noStrike" baseline="0" dirty="0"/>
              <a:t>previsti dalla LR 18/97. Assicurare inoltre una corretta gestione delle problematiche relative all’assetto idrico, idrogeologico ed idraulico-forestale del territorio, previa intesa con le Autorità competenti (Regione e Autorità di Bacino).</a:t>
            </a:r>
          </a:p>
        </p:txBody>
      </p:sp>
    </p:spTree>
    <p:extLst>
      <p:ext uri="{BB962C8B-B14F-4D97-AF65-F5344CB8AC3E}">
        <p14:creationId xmlns:p14="http://schemas.microsoft.com/office/powerpoint/2010/main" val="254879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31F9C-406E-9CB5-7B30-8B5DFDD89DF8}"/>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9DFBCB43-6001-5965-5954-6B697F035E23}"/>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FA569A3B-50F5-01D6-ADE9-7DB3FF32AC48}"/>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577D2721-0441-1025-8CAE-2B2F41343FDC}"/>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541853D3-05FA-BDA0-E99A-32AFD5F91ABA}"/>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17312CA8-5AE0-0772-3BF1-0CFC283B7723}"/>
              </a:ext>
            </a:extLst>
          </p:cNvPr>
          <p:cNvSpPr txBox="1"/>
          <p:nvPr/>
        </p:nvSpPr>
        <p:spPr>
          <a:xfrm>
            <a:off x="147962" y="736560"/>
            <a:ext cx="9649438" cy="5663089"/>
          </a:xfrm>
          <a:prstGeom prst="rect">
            <a:avLst/>
          </a:prstGeom>
          <a:noFill/>
        </p:spPr>
        <p:txBody>
          <a:bodyPr wrap="square" rtlCol="0">
            <a:spAutoFit/>
          </a:bodyPr>
          <a:lstStyle/>
          <a:p>
            <a:pPr algn="ctr"/>
            <a:endParaRPr lang="it-IT" sz="2000" dirty="0">
              <a:solidFill>
                <a:srgbClr val="002060"/>
              </a:solidFill>
            </a:endParaRPr>
          </a:p>
          <a:p>
            <a:pPr algn="l"/>
            <a:endParaRPr lang="it-IT" dirty="0">
              <a:latin typeface="TimesNewRoman"/>
            </a:endParaRPr>
          </a:p>
          <a:p>
            <a:pPr algn="l"/>
            <a:endParaRPr lang="it-IT" dirty="0">
              <a:latin typeface="TimesNewRoman"/>
            </a:endParaRPr>
          </a:p>
          <a:p>
            <a:pPr algn="l"/>
            <a:endParaRPr lang="it-IT" dirty="0">
              <a:latin typeface="TimesNewRoman"/>
            </a:endParaRPr>
          </a:p>
          <a:p>
            <a:pPr algn="l"/>
            <a:endParaRPr lang="it-IT" dirty="0">
              <a:latin typeface="TimesNewRoman"/>
            </a:endParaRPr>
          </a:p>
          <a:p>
            <a:pPr algn="l"/>
            <a:endParaRPr lang="it-IT" dirty="0">
              <a:latin typeface="TimesNewRoman"/>
            </a:endParaRPr>
          </a:p>
          <a:p>
            <a:pPr algn="l"/>
            <a:endParaRPr lang="it-IT" dirty="0">
              <a:latin typeface="TimesNewRoman"/>
            </a:endParaRPr>
          </a:p>
          <a:p>
            <a:pPr algn="l"/>
            <a:endParaRPr lang="it-IT" dirty="0">
              <a:latin typeface="TimesNewRoman"/>
            </a:endParaRPr>
          </a:p>
          <a:p>
            <a:pPr algn="l"/>
            <a:endParaRPr lang="it-IT" dirty="0">
              <a:latin typeface="TimesNewRoman"/>
            </a:endParaRPr>
          </a:p>
          <a:p>
            <a:pPr algn="l"/>
            <a:endParaRPr lang="it-IT" dirty="0">
              <a:latin typeface="TimesNewRoman"/>
            </a:endParaRPr>
          </a:p>
          <a:p>
            <a:pPr algn="l"/>
            <a:endParaRPr lang="it-IT" dirty="0">
              <a:latin typeface="TimesNewRoman"/>
            </a:endParaRPr>
          </a:p>
          <a:p>
            <a:pPr algn="l"/>
            <a:endParaRPr lang="it-IT" dirty="0">
              <a:latin typeface="TimesNewRoman"/>
            </a:endParaRPr>
          </a:p>
          <a:p>
            <a:pPr algn="l"/>
            <a:endParaRPr lang="it-IT" dirty="0">
              <a:latin typeface="TimesNewRoman"/>
            </a:endParaRPr>
          </a:p>
          <a:p>
            <a:pPr algn="l"/>
            <a:endParaRPr lang="it-IT" dirty="0">
              <a:latin typeface="TimesNewRoman"/>
            </a:endParaRPr>
          </a:p>
          <a:p>
            <a:pPr algn="l"/>
            <a:endParaRPr lang="it-IT" dirty="0">
              <a:latin typeface="TimesNewRoman"/>
            </a:endParaRPr>
          </a:p>
          <a:p>
            <a:pPr algn="l"/>
            <a:endParaRPr lang="it-IT" dirty="0">
              <a:latin typeface="TimesNewRoman"/>
            </a:endParaRPr>
          </a:p>
          <a:p>
            <a:pPr algn="l"/>
            <a:endParaRPr lang="it-IT" dirty="0">
              <a:latin typeface="TimesNewRoman"/>
            </a:endParaRPr>
          </a:p>
          <a:p>
            <a:pPr algn="l"/>
            <a:endParaRPr lang="it-IT" dirty="0">
              <a:latin typeface="TimesNewRoman"/>
            </a:endParaRPr>
          </a:p>
          <a:p>
            <a:pPr algn="l"/>
            <a:endParaRPr lang="it-IT" dirty="0">
              <a:latin typeface="TimesNewRoman"/>
            </a:endParaRPr>
          </a:p>
          <a:p>
            <a:pPr algn="l"/>
            <a:r>
              <a:rPr lang="it-IT" dirty="0">
                <a:latin typeface="TimesNewRoman"/>
              </a:rPr>
              <a:t>Schema Rete Ecologica Provinciale - PTCP 2003 </a:t>
            </a:r>
            <a:r>
              <a:rPr lang="it-IT" sz="1600" dirty="0">
                <a:latin typeface="TimesNewRoman"/>
              </a:rPr>
              <a:t>(per approfondire: Cap. 5.1.1 Relazione Illustrativa)</a:t>
            </a:r>
          </a:p>
        </p:txBody>
      </p:sp>
      <p:pic>
        <p:nvPicPr>
          <p:cNvPr id="5" name="Immagine 4">
            <a:extLst>
              <a:ext uri="{FF2B5EF4-FFF2-40B4-BE49-F238E27FC236}">
                <a16:creationId xmlns:a16="http://schemas.microsoft.com/office/drawing/2014/main" id="{F6E608A7-940C-C713-1A5A-57688B386106}"/>
              </a:ext>
            </a:extLst>
          </p:cNvPr>
          <p:cNvPicPr>
            <a:picLocks noChangeAspect="1"/>
          </p:cNvPicPr>
          <p:nvPr/>
        </p:nvPicPr>
        <p:blipFill>
          <a:blip r:embed="rId4"/>
          <a:stretch>
            <a:fillRect/>
          </a:stretch>
        </p:blipFill>
        <p:spPr>
          <a:xfrm>
            <a:off x="876991" y="916044"/>
            <a:ext cx="7301809" cy="5161502"/>
          </a:xfrm>
          <a:prstGeom prst="rect">
            <a:avLst/>
          </a:prstGeom>
        </p:spPr>
      </p:pic>
    </p:spTree>
    <p:extLst>
      <p:ext uri="{BB962C8B-B14F-4D97-AF65-F5344CB8AC3E}">
        <p14:creationId xmlns:p14="http://schemas.microsoft.com/office/powerpoint/2010/main" val="125481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2ABEC-101F-7AF7-3C29-8B6124A0C64A}"/>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9821D9DA-E5C6-CEC4-8A15-B528923130F0}"/>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92A95479-276F-72F5-62FE-3D0E3E9817C8}"/>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09BCB7B8-B906-98CB-C816-BEA55FF9CD2A}"/>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80F84707-296B-EFC3-5A1D-D55547265F11}"/>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BB0B712B-CC4A-0E5C-F37E-99211963368C}"/>
              </a:ext>
            </a:extLst>
          </p:cNvPr>
          <p:cNvSpPr txBox="1"/>
          <p:nvPr/>
        </p:nvSpPr>
        <p:spPr>
          <a:xfrm>
            <a:off x="111967" y="720566"/>
            <a:ext cx="9649438" cy="6001643"/>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L’evoluzione del PTCP</a:t>
            </a:r>
          </a:p>
          <a:p>
            <a:r>
              <a:rPr lang="it-IT" b="1" i="1" dirty="0">
                <a:solidFill>
                  <a:srgbClr val="006500"/>
                </a:solidFill>
                <a:latin typeface="Arial" panose="020B0604020202020204" pitchFamily="34" charset="0"/>
              </a:rPr>
              <a:t>Il primo piano provinciale approvato nel 2002 (BURL 2003)</a:t>
            </a:r>
          </a:p>
          <a:p>
            <a:r>
              <a:rPr lang="it-IT" b="1" i="1" dirty="0">
                <a:solidFill>
                  <a:srgbClr val="006500"/>
                </a:solidFill>
                <a:latin typeface="Arial" panose="020B0604020202020204" pitchFamily="34" charset="0"/>
              </a:rPr>
              <a:t>STRUMENTO DI CONOSCENZA</a:t>
            </a:r>
          </a:p>
          <a:p>
            <a:pPr algn="l"/>
            <a:r>
              <a:rPr lang="it-IT" sz="1800" i="0" strike="noStrike" baseline="0" dirty="0"/>
              <a:t>Evidenzia gli </a:t>
            </a:r>
            <a:r>
              <a:rPr lang="it-IT" sz="1800" b="1" i="0" u="sng" strike="noStrike" baseline="0" dirty="0"/>
              <a:t>ambiti, i sistemi e gli elementi di valore paesistico rilevante</a:t>
            </a:r>
            <a:r>
              <a:rPr lang="it-IT" sz="1800" i="0" strike="noStrike" baseline="0" dirty="0"/>
              <a:t> e definisce gli </a:t>
            </a:r>
            <a:r>
              <a:rPr lang="it-IT" sz="1800" b="1" i="0" u="sng" strike="noStrike" baseline="0" dirty="0"/>
              <a:t>indirizzi di tutela e salvaguardia paesistico-ambientale </a:t>
            </a:r>
            <a:endParaRPr lang="it-IT" b="1" u="sng" dirty="0">
              <a:highlight>
                <a:srgbClr val="FFFF00"/>
              </a:highlight>
            </a:endParaRPr>
          </a:p>
          <a:p>
            <a:pPr algn="l"/>
            <a:r>
              <a:rPr lang="it-IT" b="1" dirty="0"/>
              <a:t>Relazione Illustrativa - Capitolo </a:t>
            </a:r>
            <a:r>
              <a:rPr lang="it-IT" sz="1800" b="1" i="0" u="none" strike="noStrike" baseline="0" dirty="0">
                <a:solidFill>
                  <a:srgbClr val="000000"/>
                </a:solidFill>
              </a:rPr>
              <a:t>5.2 – Il sistema del paesaggio e dei valori storico-culturali</a:t>
            </a:r>
          </a:p>
          <a:p>
            <a:pPr lvl="1"/>
            <a:r>
              <a:rPr lang="it-IT" b="0" i="0" u="none" strike="noStrike" baseline="0" dirty="0">
                <a:solidFill>
                  <a:srgbClr val="000000"/>
                </a:solidFill>
              </a:rPr>
              <a:t>5.2.1 – La valenza paesistica ed i contenuti paesistici del PTCP</a:t>
            </a:r>
          </a:p>
          <a:p>
            <a:pPr lvl="1"/>
            <a:r>
              <a:rPr lang="it-IT" b="0" i="0" u="none" strike="noStrike" baseline="0" dirty="0">
                <a:solidFill>
                  <a:srgbClr val="000000"/>
                </a:solidFill>
              </a:rPr>
              <a:t>5.2.2 – verifica di coerenza con le indicazioni regionali</a:t>
            </a:r>
          </a:p>
          <a:p>
            <a:pPr lvl="1"/>
            <a:r>
              <a:rPr lang="it-IT" b="0" i="0" u="sng" strike="noStrike" baseline="0" dirty="0">
                <a:solidFill>
                  <a:srgbClr val="000000"/>
                </a:solidFill>
              </a:rPr>
              <a:t>5.2.3 – L’individuazione dei caratteri paesistici del territorio provinciale: la fase ricognitiva e l’attribuzione di rilevanza paesistica</a:t>
            </a:r>
          </a:p>
          <a:p>
            <a:pPr lvl="1"/>
            <a:r>
              <a:rPr lang="it-IT" b="0" i="0" u="none" strike="noStrike" baseline="0" dirty="0">
                <a:solidFill>
                  <a:srgbClr val="000000"/>
                </a:solidFill>
              </a:rPr>
              <a:t>5.2.4 – I temi ed i caratteri per Circondario</a:t>
            </a:r>
          </a:p>
          <a:p>
            <a:pPr lvl="1"/>
            <a:r>
              <a:rPr lang="it-IT" b="0" i="0" u="none" strike="noStrike" baseline="0" dirty="0">
                <a:solidFill>
                  <a:srgbClr val="000000"/>
                </a:solidFill>
              </a:rPr>
              <a:t>5.2.5 – Il riconoscimento di ambiti, sistemi ed elementi di rilevanza paesistica provinciale</a:t>
            </a:r>
          </a:p>
          <a:p>
            <a:pPr lvl="1"/>
            <a:r>
              <a:rPr lang="it-IT" b="0" i="0" u="none" strike="noStrike" baseline="0" dirty="0">
                <a:solidFill>
                  <a:srgbClr val="000000"/>
                </a:solidFill>
              </a:rPr>
              <a:t>5.2.6 – Ambiti ed elementi rilevanti del sistema del paesaggio per cui prevedere interventi di tutela e/o valorizzazione – Allegato C</a:t>
            </a:r>
          </a:p>
          <a:p>
            <a:pPr lvl="1"/>
            <a:r>
              <a:rPr lang="it-IT" b="0" i="0" u="none" strike="noStrike" baseline="0" dirty="0">
                <a:solidFill>
                  <a:srgbClr val="000000"/>
                </a:solidFill>
              </a:rPr>
              <a:t>5.2.7 – La ricognizione del degrado paesistico-ambientale</a:t>
            </a:r>
          </a:p>
          <a:p>
            <a:pPr lvl="1"/>
            <a:r>
              <a:rPr lang="it-IT" b="0" i="0" u="none" strike="noStrike" baseline="0" dirty="0">
                <a:solidFill>
                  <a:srgbClr val="000000"/>
                </a:solidFill>
              </a:rPr>
              <a:t>5.2.8 – Le modalità di tutela paesistica</a:t>
            </a:r>
          </a:p>
          <a:p>
            <a:pPr lvl="1"/>
            <a:r>
              <a:rPr lang="it-IT" b="0" i="0" u="none" strike="noStrike" baseline="0" dirty="0"/>
              <a:t>5.2.9 – Quadri sintetici dei contenuti analitici del PTCP: tavola 2 – Sistema del paesaggio e dei valori storico culturali </a:t>
            </a:r>
            <a:endParaRPr lang="it-IT" b="1" u="sng" dirty="0"/>
          </a:p>
          <a:p>
            <a:pPr algn="l"/>
            <a:r>
              <a:rPr lang="it-IT" b="1" u="sng" dirty="0"/>
              <a:t>L’individuazione degli ambiti, sistemi ed elementi è rimasta sostanzialmente la stessa fino ad oggi</a:t>
            </a:r>
          </a:p>
        </p:txBody>
      </p:sp>
    </p:spTree>
    <p:extLst>
      <p:ext uri="{BB962C8B-B14F-4D97-AF65-F5344CB8AC3E}">
        <p14:creationId xmlns:p14="http://schemas.microsoft.com/office/powerpoint/2010/main" val="161826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00CF6-E3AE-07E0-637A-CE91FAF84695}"/>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8F9FC869-D052-2950-DA3D-FB34CD7CE2DC}"/>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599FF0E5-0A8F-F641-A45F-71163B8239DE}"/>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B49C9829-85BE-5B5D-61ED-E8E73292FA0D}"/>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it-IT" sz="1800" b="0" strike="noStrike" spc="-1" dirty="0">
              <a:latin typeface="Arial"/>
            </a:endParaRPr>
          </a:p>
          <a:p>
            <a:pPr algn="ctr">
              <a:lnSpc>
                <a:spcPct val="100000"/>
              </a:lnSpc>
              <a:spcBef>
                <a:spcPts val="799"/>
              </a:spcBef>
            </a:pPr>
            <a:endParaRPr lang="it-IT" sz="1800" b="0" strike="noStrike" spc="-1" dirty="0">
              <a:latin typeface="Arial"/>
            </a:endParaRPr>
          </a:p>
          <a:p>
            <a:pPr algn="ctr">
              <a:lnSpc>
                <a:spcPct val="100000"/>
              </a:lnSpc>
            </a:pPr>
            <a:endParaRPr lang="it-IT" sz="1800" b="0" strike="noStrike" spc="-1" dirty="0">
              <a:latin typeface="Arial"/>
            </a:endParaRPr>
          </a:p>
        </p:txBody>
      </p:sp>
      <p:sp>
        <p:nvSpPr>
          <p:cNvPr id="45" name="CustomShape 2">
            <a:extLst>
              <a:ext uri="{FF2B5EF4-FFF2-40B4-BE49-F238E27FC236}">
                <a16:creationId xmlns:a16="http://schemas.microsoft.com/office/drawing/2014/main" id="{A6B11015-7AB4-F128-B641-2CCC6B9ACA99}"/>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it-IT" sz="3600" b="0" strike="noStrike" spc="-1" dirty="0">
                <a:solidFill>
                  <a:srgbClr val="FFFFFF"/>
                </a:solidFill>
                <a:latin typeface="Calibri"/>
                <a:ea typeface="Calibri"/>
              </a:rPr>
              <a:t>provincia di </a:t>
            </a:r>
            <a:r>
              <a:rPr lang="it-IT" sz="3600" b="0" strike="noStrike" spc="-1" dirty="0" err="1">
                <a:solidFill>
                  <a:srgbClr val="FFFFFF"/>
                </a:solidFill>
                <a:latin typeface="Calibri"/>
                <a:ea typeface="Calibri"/>
              </a:rPr>
              <a:t>mantova</a:t>
            </a:r>
            <a:endParaRPr lang="it-IT" sz="3600" b="1" spc="-1" dirty="0">
              <a:solidFill>
                <a:schemeClr val="bg1"/>
              </a:solidFill>
            </a:endParaRPr>
          </a:p>
        </p:txBody>
      </p:sp>
      <p:sp>
        <p:nvSpPr>
          <p:cNvPr id="2" name="CasellaDiTesto 1">
            <a:extLst>
              <a:ext uri="{FF2B5EF4-FFF2-40B4-BE49-F238E27FC236}">
                <a16:creationId xmlns:a16="http://schemas.microsoft.com/office/drawing/2014/main" id="{8BBC441C-C5B1-2627-ED57-90A0A6827F48}"/>
              </a:ext>
            </a:extLst>
          </p:cNvPr>
          <p:cNvSpPr txBox="1"/>
          <p:nvPr/>
        </p:nvSpPr>
        <p:spPr>
          <a:xfrm>
            <a:off x="111967" y="720566"/>
            <a:ext cx="9649438" cy="6001643"/>
          </a:xfrm>
          <a:prstGeom prst="rect">
            <a:avLst/>
          </a:prstGeom>
          <a:noFill/>
        </p:spPr>
        <p:txBody>
          <a:bodyPr wrap="square" rtlCol="0">
            <a:spAutoFit/>
          </a:bodyPr>
          <a:lstStyle/>
          <a:p>
            <a:pPr algn="ctr"/>
            <a:r>
              <a:rPr lang="it-IT" sz="2400" dirty="0">
                <a:solidFill>
                  <a:srgbClr val="FF0000"/>
                </a:solidFill>
                <a:latin typeface="Arial" panose="020B0604020202020204" pitchFamily="34" charset="0"/>
              </a:rPr>
              <a:t>L’evoluzione del PTCP (2003)</a:t>
            </a:r>
          </a:p>
          <a:p>
            <a:pPr algn="l"/>
            <a:r>
              <a:rPr lang="it-IT" b="1" u="none" strike="noStrike" baseline="0" dirty="0">
                <a:latin typeface="TimesNewRoman"/>
              </a:rPr>
              <a:t>Dalla Relazione Illustrativa</a:t>
            </a:r>
          </a:p>
          <a:p>
            <a:pPr algn="l"/>
            <a:r>
              <a:rPr lang="it-IT" b="0" i="1" u="none" strike="noStrike" baseline="0" dirty="0">
                <a:latin typeface="TimesNewRoman"/>
              </a:rPr>
              <a:t>[…] il PTCP si configura come atto paesistico di maggior definizione rispetto al PTPR. Il PTCP deve assumere, da una parte, le indicazioni di carattere ricognitivo e valutativo, nonché di tipo dispositivo, già contenute nel PTPR e, dall’altro, deve tendere a precisare, arricchire e sviluppare tali indicazioni, formando il quadro di riferimento per la successiva pianificazione comunale e costituire il riferimento per l’individuazione di regole per il </a:t>
            </a:r>
            <a:r>
              <a:rPr lang="it-IT" b="0" i="1" u="none" strike="noStrike" baseline="0" dirty="0">
                <a:latin typeface="TimesNewRoman,Italic"/>
              </a:rPr>
              <a:t>controllo </a:t>
            </a:r>
            <a:r>
              <a:rPr lang="it-IT" b="0" i="1" u="none" strike="noStrike" baseline="0" dirty="0">
                <a:latin typeface="TimesNewRoman"/>
              </a:rPr>
              <a:t>delle trasformazioni paesistiche. </a:t>
            </a:r>
          </a:p>
          <a:p>
            <a:pPr algn="l"/>
            <a:r>
              <a:rPr lang="it-IT" i="1" dirty="0">
                <a:latin typeface="TimesNewRoman"/>
              </a:rPr>
              <a:t>[…] </a:t>
            </a:r>
          </a:p>
          <a:p>
            <a:pPr algn="l"/>
            <a:r>
              <a:rPr lang="it-IT" b="0" i="1" u="none" strike="noStrike" baseline="0" dirty="0">
                <a:latin typeface="TimesNewRoman"/>
              </a:rPr>
              <a:t>Facendo sempre riferimento al testo del PTPR, si ritiene opportuno segnalare alcune disposizioni relative ai contenuti essenziali del PTCP:</a:t>
            </a:r>
          </a:p>
          <a:p>
            <a:pPr algn="l"/>
            <a:r>
              <a:rPr lang="it-IT" b="0" i="1" u="none" strike="noStrike" baseline="0" dirty="0">
                <a:latin typeface="TimesNewRoman"/>
              </a:rPr>
              <a:t>1. “Il PTCP contiene elaborazioni ricognitive e valutative, nonché disposizioni di carattere normativo</a:t>
            </a:r>
          </a:p>
          <a:p>
            <a:pPr algn="l"/>
            <a:r>
              <a:rPr lang="it-IT" b="0" i="1" u="none" strike="noStrike" baseline="0" dirty="0">
                <a:latin typeface="TimesNewRoman"/>
              </a:rPr>
              <a:t>e programmatico.</a:t>
            </a:r>
          </a:p>
          <a:p>
            <a:pPr algn="l"/>
            <a:r>
              <a:rPr lang="it-IT" b="0" i="1" u="none" strike="noStrike" baseline="0" dirty="0">
                <a:latin typeface="TimesNewRoman"/>
              </a:rPr>
              <a:t>2. Il PTCP tratta, in particolare, i seguenti temi:</a:t>
            </a:r>
          </a:p>
          <a:p>
            <a:pPr algn="l"/>
            <a:r>
              <a:rPr lang="it-IT" b="0" i="1" u="none" strike="noStrike" baseline="0" dirty="0">
                <a:latin typeface="TimesNewRoman"/>
              </a:rPr>
              <a:t>a. emergenze geomorfologiche di particolare rilevanza paesistica;</a:t>
            </a:r>
          </a:p>
          <a:p>
            <a:pPr algn="l"/>
            <a:r>
              <a:rPr lang="it-IT" b="0" i="1" u="none" strike="noStrike" baseline="0" dirty="0">
                <a:latin typeface="TimesNewRoman"/>
              </a:rPr>
              <a:t>b. ambiti di elevata naturalità, […] integrità, biodiversità e produttività biologica in rapporto alle condizioni generali del territorio regionale e provinciale;</a:t>
            </a:r>
          </a:p>
          <a:p>
            <a:pPr algn="l"/>
            <a:r>
              <a:rPr lang="it-IT" b="0" i="1" u="none" strike="noStrike" baseline="0" dirty="0">
                <a:latin typeface="TimesNewRoman"/>
              </a:rPr>
              <a:t>c. permanenza e leggibilità nel territorio dei tracciati storici, viabilità, canali, centuriazioni, come rilevabili dalla cartografia pre e post-unitaria;</a:t>
            </a:r>
          </a:p>
          <a:p>
            <a:pPr algn="l"/>
            <a:r>
              <a:rPr lang="it-IT" b="0" i="1" u="none" strike="noStrike" baseline="0" dirty="0">
                <a:latin typeface="TimesNewRoman"/>
              </a:rPr>
              <a:t>d. centri storici, edifici e altri manufatti storici extraurbani, ivi compresi quelli dell’archeologia industriale, terrazzamenti e altri segni dell’organizzazione del paesaggio agrario, fontanili, giardini, viali alberati e simili;</a:t>
            </a:r>
          </a:p>
        </p:txBody>
      </p:sp>
    </p:spTree>
    <p:extLst>
      <p:ext uri="{BB962C8B-B14F-4D97-AF65-F5344CB8AC3E}">
        <p14:creationId xmlns:p14="http://schemas.microsoft.com/office/powerpoint/2010/main" val="4098796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AC8EA-F41B-0C6B-6F35-926B43B34D82}"/>
            </a:ext>
          </a:extLst>
        </p:cNvPr>
        <p:cNvGrpSpPr/>
        <p:nvPr/>
      </p:nvGrpSpPr>
      <p:grpSpPr>
        <a:xfrm>
          <a:off x="0" y="0"/>
          <a:ext cx="0" cy="0"/>
          <a:chOff x="0" y="0"/>
          <a:chExt cx="0" cy="0"/>
        </a:xfrm>
      </p:grpSpPr>
      <p:pic>
        <p:nvPicPr>
          <p:cNvPr id="42" name="Picture 1">
            <a:extLst>
              <a:ext uri="{FF2B5EF4-FFF2-40B4-BE49-F238E27FC236}">
                <a16:creationId xmlns:a16="http://schemas.microsoft.com/office/drawing/2014/main" id="{CF626D38-3958-DC59-7A31-1FCBE1CBD416}"/>
              </a:ext>
            </a:extLst>
          </p:cNvPr>
          <p:cNvPicPr/>
          <p:nvPr/>
        </p:nvPicPr>
        <p:blipFill>
          <a:blip r:embed="rId2" cstate="print"/>
          <a:stretch/>
        </p:blipFill>
        <p:spPr>
          <a:xfrm>
            <a:off x="0" y="627840"/>
            <a:ext cx="9905400" cy="6230160"/>
          </a:xfrm>
          <a:prstGeom prst="rect">
            <a:avLst/>
          </a:prstGeom>
          <a:ln w="9360">
            <a:noFill/>
          </a:ln>
        </p:spPr>
      </p:pic>
      <p:pic>
        <p:nvPicPr>
          <p:cNvPr id="43" name="Picture 3">
            <a:extLst>
              <a:ext uri="{FF2B5EF4-FFF2-40B4-BE49-F238E27FC236}">
                <a16:creationId xmlns:a16="http://schemas.microsoft.com/office/drawing/2014/main" id="{95ED86C2-3426-698A-B2EE-FFDB9F02B0CD}"/>
              </a:ext>
            </a:extLst>
          </p:cNvPr>
          <p:cNvPicPr/>
          <p:nvPr/>
        </p:nvPicPr>
        <p:blipFill>
          <a:blip r:embed="rId3" cstate="print"/>
          <a:stretch/>
        </p:blipFill>
        <p:spPr>
          <a:xfrm>
            <a:off x="8840880" y="15840"/>
            <a:ext cx="956520" cy="610560"/>
          </a:xfrm>
          <a:prstGeom prst="rect">
            <a:avLst/>
          </a:prstGeom>
          <a:ln w="9360">
            <a:noFill/>
          </a:ln>
        </p:spPr>
      </p:pic>
      <p:sp>
        <p:nvSpPr>
          <p:cNvPr id="44" name="CustomShape 1">
            <a:extLst>
              <a:ext uri="{FF2B5EF4-FFF2-40B4-BE49-F238E27FC236}">
                <a16:creationId xmlns:a16="http://schemas.microsoft.com/office/drawing/2014/main" id="{2F499C6D-2E0C-D4D3-F976-7BEED81336C7}"/>
              </a:ext>
            </a:extLst>
          </p:cNvPr>
          <p:cNvSpPr/>
          <p:nvPr/>
        </p:nvSpPr>
        <p:spPr>
          <a:xfrm>
            <a:off x="22320" y="736560"/>
            <a:ext cx="9883080" cy="1014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ts val="799"/>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45" name="CustomShape 2">
            <a:extLst>
              <a:ext uri="{FF2B5EF4-FFF2-40B4-BE49-F238E27FC236}">
                <a16:creationId xmlns:a16="http://schemas.microsoft.com/office/drawing/2014/main" id="{B28AF87C-3F90-C3CF-1A73-7DAF97B55030}"/>
              </a:ext>
            </a:extLst>
          </p:cNvPr>
          <p:cNvSpPr/>
          <p:nvPr/>
        </p:nvSpPr>
        <p:spPr>
          <a:xfrm>
            <a:off x="111967" y="0"/>
            <a:ext cx="8709840" cy="648512"/>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1" normalizeH="0" baseline="0" noProof="0" dirty="0">
                <a:ln>
                  <a:noFill/>
                </a:ln>
                <a:solidFill>
                  <a:srgbClr val="FFFFFF"/>
                </a:solidFill>
                <a:effectLst/>
                <a:uLnTx/>
                <a:uFillTx/>
                <a:latin typeface="Calibri"/>
                <a:ea typeface="Calibri"/>
                <a:cs typeface="DejaVu Sans"/>
              </a:rPr>
              <a:t>provincia di </a:t>
            </a:r>
            <a:r>
              <a:rPr kumimoji="0" lang="it-IT" sz="3600" b="0" i="0" u="none" strike="noStrike" kern="1200" cap="none" spc="-1" normalizeH="0" baseline="0" noProof="0" dirty="0" err="1">
                <a:ln>
                  <a:noFill/>
                </a:ln>
                <a:solidFill>
                  <a:srgbClr val="FFFFFF"/>
                </a:solidFill>
                <a:effectLst/>
                <a:uLnTx/>
                <a:uFillTx/>
                <a:latin typeface="Calibri"/>
                <a:ea typeface="Calibri"/>
                <a:cs typeface="DejaVu Sans"/>
              </a:rPr>
              <a:t>mantova</a:t>
            </a:r>
            <a:endParaRPr kumimoji="0" lang="it-IT" sz="3600" b="1" i="0" u="none" strike="noStrike" kern="1200" cap="none" spc="-1" normalizeH="0" baseline="0" noProof="0" dirty="0">
              <a:ln>
                <a:noFill/>
              </a:ln>
              <a:solidFill>
                <a:prstClr val="white"/>
              </a:solidFill>
              <a:effectLst/>
              <a:uLnTx/>
              <a:uFillTx/>
              <a:latin typeface="Arial"/>
              <a:ea typeface="DejaVu Sans"/>
              <a:cs typeface="DejaVu Sans"/>
            </a:endParaRPr>
          </a:p>
        </p:txBody>
      </p:sp>
      <p:sp>
        <p:nvSpPr>
          <p:cNvPr id="2" name="CasellaDiTesto 1">
            <a:extLst>
              <a:ext uri="{FF2B5EF4-FFF2-40B4-BE49-F238E27FC236}">
                <a16:creationId xmlns:a16="http://schemas.microsoft.com/office/drawing/2014/main" id="{5CC82EE0-1F31-0D22-ACB5-3C0092FBA870}"/>
              </a:ext>
            </a:extLst>
          </p:cNvPr>
          <p:cNvSpPr txBox="1"/>
          <p:nvPr/>
        </p:nvSpPr>
        <p:spPr>
          <a:xfrm>
            <a:off x="111967" y="720566"/>
            <a:ext cx="9649438" cy="54476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a:rPr>
              <a:t>L’evoluzione del PTCP (2003)</a:t>
            </a:r>
          </a:p>
          <a:p>
            <a:pPr algn="l"/>
            <a:r>
              <a:rPr lang="it-IT" b="0" i="1" u="none" strike="noStrike" baseline="0" dirty="0">
                <a:latin typeface="TimesNewRoman"/>
              </a:rPr>
              <a:t>e. luoghi della memoria storica e del culto, delle celebrazioni pittoriche e letterarie, con particolare riferimento alla letteratura turistica e di viaggio;</a:t>
            </a:r>
          </a:p>
          <a:p>
            <a:pPr algn="l"/>
            <a:r>
              <a:rPr lang="it-IT" b="0" i="1" u="none" strike="noStrike" baseline="0" dirty="0">
                <a:latin typeface="TimesNewRoman"/>
              </a:rPr>
              <a:t>f. identificazione e articolazione delle unità tipologiche di paesaggio, ad integrazione e specificazione […] [del Piano del Paesaggio Lombardo];</a:t>
            </a:r>
            <a:endParaRPr lang="it-IT" sz="1600" dirty="0">
              <a:latin typeface="TimesNewRoman"/>
            </a:endParaRPr>
          </a:p>
          <a:p>
            <a:pPr algn="l"/>
            <a:r>
              <a:rPr lang="it-IT" b="0" i="1" u="none" strike="noStrike" baseline="0" dirty="0">
                <a:latin typeface="TimesNewRoman"/>
              </a:rPr>
              <a:t>g. classificazione della viabilità in funzione delle relazioni visuali con il contesto, con particolare</a:t>
            </a:r>
          </a:p>
          <a:p>
            <a:pPr algn="l"/>
            <a:r>
              <a:rPr lang="it-IT" b="0" i="1" u="none" strike="noStrike" baseline="0" dirty="0">
                <a:latin typeface="TimesNewRoman"/>
              </a:rPr>
              <a:t>riferimento alle strade panoramiche e ai percorsi nel verde […], nonché in relazione alle</a:t>
            </a:r>
          </a:p>
          <a:p>
            <a:pPr algn="l"/>
            <a:r>
              <a:rPr lang="it-IT" b="0" i="1" u="none" strike="noStrike" baseline="0" dirty="0">
                <a:latin typeface="TimesNewRoman"/>
              </a:rPr>
              <a:t>potenzialità di fruizione ricreativa e turistica; identificazione dei punti di vista e delle vedute</a:t>
            </a:r>
          </a:p>
          <a:p>
            <a:pPr algn="l"/>
            <a:r>
              <a:rPr lang="it-IT" b="0" i="1" u="none" strike="noStrike" baseline="0" dirty="0">
                <a:latin typeface="TimesNewRoman"/>
              </a:rPr>
              <a:t>sensibili ad integrazione e specificazione […] [del Piano del Paesaggio Lombardo];</a:t>
            </a:r>
          </a:p>
          <a:p>
            <a:pPr algn="l"/>
            <a:r>
              <a:rPr lang="it-IT" b="0" i="1" u="none" strike="noStrike" baseline="0" dirty="0">
                <a:latin typeface="TimesNewRoman"/>
              </a:rPr>
              <a:t>h. analisi critica dei processi di crescita che hanno interessato il territorio negli ultimi decenni,</a:t>
            </a:r>
          </a:p>
          <a:p>
            <a:pPr algn="l"/>
            <a:r>
              <a:rPr lang="it-IT" b="0" i="1" u="none" strike="noStrike" baseline="0" dirty="0">
                <a:latin typeface="TimesNewRoman"/>
              </a:rPr>
              <a:t>con la segnalazione dei modelli di crescita positivi e di quelli negativi, tenuto conto dell’entità</a:t>
            </a:r>
          </a:p>
          <a:p>
            <a:pPr algn="l"/>
            <a:r>
              <a:rPr lang="it-IT" b="0" i="1" u="none" strike="noStrike" baseline="0" dirty="0">
                <a:latin typeface="TimesNewRoman"/>
              </a:rPr>
              <a:t>della domanda di spazi da soddisfare;</a:t>
            </a:r>
          </a:p>
          <a:p>
            <a:pPr algn="l"/>
            <a:r>
              <a:rPr lang="it-IT" b="0" i="1" u="none" strike="noStrike" baseline="0" dirty="0">
                <a:latin typeface="TimesNewRoman"/>
              </a:rPr>
              <a:t>i. puntuali indicazioni per la revisione dei PRG comunali alla luce delle analisi e valutazioni di</a:t>
            </a:r>
          </a:p>
          <a:p>
            <a:pPr algn="l"/>
            <a:r>
              <a:rPr lang="it-IT" b="0" i="1" u="none" strike="noStrike" baseline="0" dirty="0">
                <a:latin typeface="TimesNewRoman"/>
              </a:rPr>
              <a:t>cui ai punti precedenti.</a:t>
            </a:r>
          </a:p>
          <a:p>
            <a:pPr algn="l"/>
            <a:r>
              <a:rPr lang="it-IT" sz="1800" b="0" i="1" u="none" strike="noStrike" baseline="0" dirty="0">
                <a:latin typeface="TimesNewRoman"/>
              </a:rPr>
              <a:t>3. […]</a:t>
            </a:r>
          </a:p>
          <a:p>
            <a:pPr algn="l"/>
            <a:r>
              <a:rPr lang="it-IT" sz="1800" b="0" i="1" u="none" strike="noStrike" baseline="0" dirty="0">
                <a:latin typeface="TimesNewRoman"/>
              </a:rPr>
              <a:t>4. Le disposizioni di carattere normativo del PTCP devono fornire anche le indicazioni utili ai fini</a:t>
            </a:r>
          </a:p>
          <a:p>
            <a:pPr algn="l"/>
            <a:r>
              <a:rPr lang="it-IT" sz="1800" b="0" i="1" u="none" strike="noStrike" baseline="0" dirty="0">
                <a:latin typeface="TimesNewRoman"/>
              </a:rPr>
              <a:t>della successiva pianificazione comunale e dell’esercizio dell’attività di controllo degli interventi</a:t>
            </a:r>
          </a:p>
          <a:p>
            <a:pPr algn="l"/>
            <a:endParaRPr kumimoji="0" lang="it-IT" i="1" kern="1200" cap="none" spc="0" normalizeH="0" noProof="0" dirty="0">
              <a:ln>
                <a:noFill/>
              </a:ln>
              <a:solidFill>
                <a:prstClr val="black"/>
              </a:solidFill>
              <a:effectLst/>
              <a:uLnTx/>
              <a:uFillTx/>
              <a:latin typeface="TimesNewRoman"/>
              <a:ea typeface="DejaVu Sans"/>
              <a:cs typeface="DejaVu Sans"/>
            </a:endParaRPr>
          </a:p>
          <a:p>
            <a:pPr algn="l"/>
            <a:r>
              <a:rPr lang="it-IT" b="1" i="1" u="sng" strike="noStrike" baseline="0" dirty="0">
                <a:solidFill>
                  <a:prstClr val="black"/>
                </a:solidFill>
                <a:latin typeface="TimesNewRoman"/>
                <a:ea typeface="DejaVu Sans"/>
                <a:cs typeface="DejaVu Sans"/>
              </a:rPr>
              <a:t>Vi invito a leggere il capitolo 5.2. della Relazione Illustrativa del PTCP 2003</a:t>
            </a:r>
            <a:endParaRPr kumimoji="0" lang="it-IT" b="1" i="1" u="sng" strike="noStrike" kern="1200" cap="none" spc="0" normalizeH="0" baseline="0" noProof="0" dirty="0">
              <a:ln>
                <a:noFill/>
              </a:ln>
              <a:solidFill>
                <a:prstClr val="black"/>
              </a:solidFill>
              <a:effectLst/>
              <a:uLnTx/>
              <a:uFillTx/>
              <a:latin typeface="TimesNewRoman"/>
              <a:ea typeface="DejaVu Sans"/>
              <a:cs typeface="DejaVu Sans"/>
            </a:endParaRPr>
          </a:p>
        </p:txBody>
      </p:sp>
    </p:spTree>
    <p:extLst>
      <p:ext uri="{BB962C8B-B14F-4D97-AF65-F5344CB8AC3E}">
        <p14:creationId xmlns:p14="http://schemas.microsoft.com/office/powerpoint/2010/main" val="3243144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5434</TotalTime>
  <Words>4586</Words>
  <Application>Microsoft Office PowerPoint</Application>
  <PresentationFormat>A4 (21x29,7 cm)</PresentationFormat>
  <Paragraphs>364</Paragraphs>
  <Slides>25</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25</vt:i4>
      </vt:variant>
    </vt:vector>
  </HeadingPairs>
  <TitlesOfParts>
    <vt:vector size="35" baseType="lpstr">
      <vt:lpstr>Arial</vt:lpstr>
      <vt:lpstr>Calibri</vt:lpstr>
      <vt:lpstr>Symbol</vt:lpstr>
      <vt:lpstr>TimesNewRoman</vt:lpstr>
      <vt:lpstr>TimesNewRoman,Bold</vt:lpstr>
      <vt:lpstr>TimesNewRoman,Italic</vt:lpstr>
      <vt:lpstr>Trebuchet MS</vt:lpstr>
      <vt:lpstr>Verdana</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Francesca</dc:creator>
  <cp:lastModifiedBy>Elena Molinari</cp:lastModifiedBy>
  <cp:revision>472</cp:revision>
  <cp:lastPrinted>2022-11-17T15:11:47Z</cp:lastPrinted>
  <dcterms:created xsi:type="dcterms:W3CDTF">2014-06-13T13:50:45Z</dcterms:created>
  <dcterms:modified xsi:type="dcterms:W3CDTF">2025-04-07T08:08:07Z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A4 (21x29,7 cm)</vt:lpwstr>
  </property>
  <property fmtid="{D5CDD505-2E9C-101B-9397-08002B2CF9AE}" pid="9" name="ScaleCrop">
    <vt:bool>false</vt:bool>
  </property>
  <property fmtid="{D5CDD505-2E9C-101B-9397-08002B2CF9AE}" pid="10" name="ShareDoc">
    <vt:bool>false</vt:bool>
  </property>
  <property fmtid="{D5CDD505-2E9C-101B-9397-08002B2CF9AE}" pid="11" name="Slides">
    <vt:i4>6</vt:i4>
  </property>
</Properties>
</file>